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8" r:id="rId6"/>
    <p:sldId id="260" r:id="rId7"/>
    <p:sldId id="267" r:id="rId8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5" name="Shape 20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等线"/>
      </a:defRPr>
    </a:lvl1pPr>
    <a:lvl2pPr indent="228600" latinLnBrk="0">
      <a:defRPr sz="1200">
        <a:latin typeface="+mj-lt"/>
        <a:ea typeface="+mj-ea"/>
        <a:cs typeface="+mj-cs"/>
        <a:sym typeface="等线"/>
      </a:defRPr>
    </a:lvl2pPr>
    <a:lvl3pPr indent="457200" latinLnBrk="0">
      <a:defRPr sz="1200">
        <a:latin typeface="+mj-lt"/>
        <a:ea typeface="+mj-ea"/>
        <a:cs typeface="+mj-cs"/>
        <a:sym typeface="等线"/>
      </a:defRPr>
    </a:lvl3pPr>
    <a:lvl4pPr indent="685800" latinLnBrk="0">
      <a:defRPr sz="1200">
        <a:latin typeface="+mj-lt"/>
        <a:ea typeface="+mj-ea"/>
        <a:cs typeface="+mj-cs"/>
        <a:sym typeface="等线"/>
      </a:defRPr>
    </a:lvl4pPr>
    <a:lvl5pPr indent="914400" latinLnBrk="0">
      <a:defRPr sz="1200">
        <a:latin typeface="+mj-lt"/>
        <a:ea typeface="+mj-ea"/>
        <a:cs typeface="+mj-cs"/>
        <a:sym typeface="等线"/>
      </a:defRPr>
    </a:lvl5pPr>
    <a:lvl6pPr indent="1143000" latinLnBrk="0">
      <a:defRPr sz="1200">
        <a:latin typeface="+mj-lt"/>
        <a:ea typeface="+mj-ea"/>
        <a:cs typeface="+mj-cs"/>
        <a:sym typeface="等线"/>
      </a:defRPr>
    </a:lvl6pPr>
    <a:lvl7pPr indent="1371600" latinLnBrk="0">
      <a:defRPr sz="1200">
        <a:latin typeface="+mj-lt"/>
        <a:ea typeface="+mj-ea"/>
        <a:cs typeface="+mj-cs"/>
        <a:sym typeface="等线"/>
      </a:defRPr>
    </a:lvl7pPr>
    <a:lvl8pPr indent="1600200" latinLnBrk="0">
      <a:defRPr sz="1200">
        <a:latin typeface="+mj-lt"/>
        <a:ea typeface="+mj-ea"/>
        <a:cs typeface="+mj-cs"/>
        <a:sym typeface="等线"/>
      </a:defRPr>
    </a:lvl8pPr>
    <a:lvl9pPr indent="1828800" latinLnBrk="0">
      <a:defRPr sz="1200">
        <a:latin typeface="+mj-lt"/>
        <a:ea typeface="+mj-ea"/>
        <a:cs typeface="+mj-cs"/>
        <a:sym typeface="等线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857399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6792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Shape 272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3" name="Shape 27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Shape 272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3" name="Shape 27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14679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>
            <a:spLocks noGrp="1"/>
          </p:cNvSpPr>
          <p:nvPr>
            <p:ph type="title"/>
          </p:nvPr>
        </p:nvSpPr>
        <p:spPr>
          <a:xfrm>
            <a:off x="394854" y="240433"/>
            <a:ext cx="10515601" cy="396876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97" name="Shape 97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标题文本</a:t>
            </a:r>
          </a:p>
        </p:txBody>
      </p:sp>
      <p:sp>
        <p:nvSpPr>
          <p:cNvPr id="105" name="Shape 105"/>
          <p:cNvSpPr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06" name="Shape 106"/>
          <p:cNvSpPr>
            <a:spLocks noGrp="1"/>
          </p:cNvSpPr>
          <p:nvPr>
            <p:ph type="body" sz="quarter" idx="13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107" name="Shape 107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标题文本</a:t>
            </a:r>
          </a:p>
        </p:txBody>
      </p:sp>
      <p:sp>
        <p:nvSpPr>
          <p:cNvPr id="115" name="Shape 115"/>
          <p:cNvSpPr>
            <a:spLocks noGrp="1"/>
          </p:cNvSpPr>
          <p:nvPr>
            <p:ph type="pic" sz="half" idx="13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16" name="Shape 116"/>
          <p:cNvSpPr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17" name="Shape 117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125" name="Shape 125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26" name="Shape 126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>
            <a:spLocks noGrp="1"/>
          </p:cNvSpPr>
          <p:nvPr>
            <p:ph type="title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134" name="Shape 134"/>
          <p:cNvSpPr>
            <a:spLocks noGrp="1"/>
          </p:cNvSpPr>
          <p:nvPr>
            <p:ph type="body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35" name="Shape 135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image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V="1">
            <a:off x="-1" y="0"/>
            <a:ext cx="12192001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Shape 14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51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152" name="Shape 15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60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Shape 16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78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179" name="Shape 17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87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188" name="Shape 18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Shape 21"/>
          <p:cNvSpPr/>
          <p:nvPr/>
        </p:nvSpPr>
        <p:spPr>
          <a:xfrm>
            <a:off x="1252980" y="614596"/>
            <a:ext cx="2313792" cy="637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600" b="1">
                <a:solidFill>
                  <a:srgbClr val="FFFFFF"/>
                </a:solidFill>
              </a:defRPr>
            </a:lvl1pPr>
          </a:lstStyle>
          <a:p>
            <a:r>
              <a:t>CONTENT</a:t>
            </a:r>
          </a:p>
        </p:txBody>
      </p:sp>
      <p:sp>
        <p:nvSpPr>
          <p:cNvPr id="22" name="Shape 22"/>
          <p:cNvSpPr/>
          <p:nvPr/>
        </p:nvSpPr>
        <p:spPr>
          <a:xfrm>
            <a:off x="1363918" y="1693888"/>
            <a:ext cx="4397590" cy="1"/>
          </a:xfrm>
          <a:prstGeom prst="line">
            <a:avLst/>
          </a:prstGeom>
          <a:ln w="6350">
            <a:solidFill>
              <a:srgbClr val="FFFFFF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96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Shape 197"/>
          <p:cNvSpPr>
            <a:spLocks noGrp="1"/>
          </p:cNvSpPr>
          <p:nvPr>
            <p:ph type="title"/>
          </p:nvPr>
        </p:nvSpPr>
        <p:spPr>
          <a:xfrm>
            <a:off x="96981" y="249378"/>
            <a:ext cx="10515601" cy="49876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007DD2"/>
                </a:solidFill>
              </a:defRPr>
            </a:lvl1pPr>
          </a:lstStyle>
          <a:p>
            <a:r>
              <a:t>标题文本</a:t>
            </a:r>
          </a:p>
        </p:txBody>
      </p:sp>
      <p:sp>
        <p:nvSpPr>
          <p:cNvPr id="198" name="Shape 19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1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32" name="Shape 32"/>
          <p:cNvSpPr>
            <a:spLocks noGrp="1"/>
          </p:cNvSpPr>
          <p:nvPr>
            <p:ph type="title"/>
          </p:nvPr>
        </p:nvSpPr>
        <p:spPr>
          <a:xfrm>
            <a:off x="228600" y="300322"/>
            <a:ext cx="10515601" cy="39687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007DD2"/>
                </a:solidFill>
              </a:defRPr>
            </a:lvl1pPr>
          </a:lstStyle>
          <a:p>
            <a:r>
              <a:t>标题文本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41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42" name="Shape 42"/>
          <p:cNvSpPr>
            <a:spLocks noGrp="1"/>
          </p:cNvSpPr>
          <p:nvPr>
            <p:ph type="title"/>
          </p:nvPr>
        </p:nvSpPr>
        <p:spPr>
          <a:xfrm>
            <a:off x="228600" y="300322"/>
            <a:ext cx="10515601" cy="39687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FFFFFF"/>
                </a:solidFill>
              </a:defRPr>
            </a:lvl1pPr>
          </a:lstStyle>
          <a:p>
            <a:r>
              <a:t>标题文本</a:t>
            </a:r>
          </a:p>
        </p:txBody>
      </p:sp>
      <p:sp>
        <p:nvSpPr>
          <p:cNvPr id="43" name="Shape 4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  <p:sp>
        <p:nvSpPr>
          <p:cNvPr id="6" name="Shape 50">
            <a:extLst>
              <a:ext uri="{FF2B5EF4-FFF2-40B4-BE49-F238E27FC236}">
                <a16:creationId xmlns:a16="http://schemas.microsoft.com/office/drawing/2014/main" id="{2DFBC50E-B802-41C0-A480-222D5FC9AB32}"/>
              </a:ext>
            </a:extLst>
          </p:cNvPr>
          <p:cNvSpPr/>
          <p:nvPr userDrawn="1"/>
        </p:nvSpPr>
        <p:spPr>
          <a:xfrm>
            <a:off x="2983405" y="1240914"/>
            <a:ext cx="1938990" cy="82541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>
              <a:lnSpc>
                <a:spcPct val="150000"/>
              </a:lnSpc>
              <a:defRPr sz="3600" b="1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联系我们</a:t>
            </a:r>
            <a:endParaRPr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988CABD-7FDB-47F2-8E65-9C8B61A41E76}"/>
              </a:ext>
            </a:extLst>
          </p:cNvPr>
          <p:cNvSpPr txBox="1"/>
          <p:nvPr userDrawn="1"/>
        </p:nvSpPr>
        <p:spPr>
          <a:xfrm>
            <a:off x="5186278" y="1653622"/>
            <a:ext cx="4405745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700" b="0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FineReport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●</a:t>
            </a:r>
            <a:r>
              <a:rPr kumimoji="0" lang="en-US" altLang="zh-CN" sz="1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 </a:t>
            </a: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领先的企业级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Web</a:t>
            </a: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报表工具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A2A5855-28BD-49A8-A9C4-3A77FF15A0AB}"/>
              </a:ext>
            </a:extLst>
          </p:cNvPr>
          <p:cNvSpPr txBox="1"/>
          <p:nvPr userDrawn="1"/>
        </p:nvSpPr>
        <p:spPr>
          <a:xfrm>
            <a:off x="2983405" y="2453007"/>
            <a:ext cx="6293945" cy="24468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文档：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https://help.finereport.com/</a:t>
            </a:r>
          </a:p>
          <a:p>
            <a:pPr>
              <a:lnSpc>
                <a:spcPct val="150000"/>
              </a:lnSpc>
            </a:pP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论坛：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http://bbs.fanruan.com/</a:t>
            </a:r>
          </a:p>
          <a:p>
            <a:pPr>
              <a:lnSpc>
                <a:spcPct val="150000"/>
              </a:lnSpc>
            </a:pP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QQ </a:t>
            </a: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：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800049425 </a:t>
            </a:r>
          </a:p>
          <a:p>
            <a:pPr>
              <a:lnSpc>
                <a:spcPct val="150000"/>
              </a:lnSpc>
            </a:pP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电话：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400-811-8890 </a:t>
            </a:r>
          </a:p>
          <a:p>
            <a:pPr>
              <a:lnSpc>
                <a:spcPct val="150000"/>
              </a:lnSpc>
            </a:pP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邮箱：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support@fanruan.com</a:t>
            </a:r>
          </a:p>
          <a:p>
            <a:pPr>
              <a:lnSpc>
                <a:spcPct val="150000"/>
              </a:lnSpc>
            </a:pP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地址：江苏省无锡市锡山区丹山路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66</a:t>
            </a: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号兖矿信达大厦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2/3/4/5</a:t>
            </a: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层</a:t>
            </a:r>
            <a:endParaRPr kumimoji="0" lang="en-US" altLang="zh-CN" sz="17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521FC1E7-33B2-4332-A6ED-FA36B1D1F01F}"/>
              </a:ext>
            </a:extLst>
          </p:cNvPr>
          <p:cNvCxnSpPr/>
          <p:nvPr userDrawn="1"/>
        </p:nvCxnSpPr>
        <p:spPr>
          <a:xfrm>
            <a:off x="3076575" y="2162175"/>
            <a:ext cx="6200775" cy="0"/>
          </a:xfrm>
          <a:prstGeom prst="line">
            <a:avLst/>
          </a:prstGeom>
          <a:noFill/>
          <a:ln w="12700" cap="flat">
            <a:solidFill>
              <a:schemeClr val="bg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标题文本</a:t>
            </a:r>
          </a:p>
        </p:txBody>
      </p:sp>
      <p:sp>
        <p:nvSpPr>
          <p:cNvPr id="61" name="Shape 61"/>
          <p:cNvSpPr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62" name="Shape 62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70" name="Shape 70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71" name="Shape 71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79" name="Shape 79"/>
          <p:cNvSpPr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80" name="Shape 80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81" name="Shape 81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89" name="Shape 89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.jpe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image2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0794196" y="6109853"/>
            <a:ext cx="1245601" cy="622802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Shape 4"/>
          <p:cNvSpPr>
            <a:spLocks noGrp="1"/>
          </p:cNvSpPr>
          <p:nvPr>
            <p:ph type="title"/>
          </p:nvPr>
        </p:nvSpPr>
        <p:spPr>
          <a:xfrm>
            <a:off x="609600" y="92074"/>
            <a:ext cx="109728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标题文本</a:t>
            </a:r>
          </a:p>
        </p:txBody>
      </p:sp>
      <p:sp>
        <p:nvSpPr>
          <p:cNvPr id="5" name="Shape 5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6" name="Shape 6"/>
          <p:cNvSpPr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7" r:id="rId18"/>
    <p:sldLayoutId id="2147483668" r:id="rId19"/>
    <p:sldLayoutId id="2147483669" r:id="rId20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notesSlide" Target="../notesSlides/notesSlide2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/>
          <p:nvPr/>
        </p:nvSpPr>
        <p:spPr>
          <a:xfrm>
            <a:off x="914398" y="1828799"/>
            <a:ext cx="4628829" cy="825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lnSpc>
                <a:spcPct val="150000"/>
              </a:lnSpc>
              <a:defRPr sz="3600" b="1">
                <a:solidFill>
                  <a:srgbClr val="FFFFFF"/>
                </a:solidFill>
              </a:defRPr>
            </a:lvl1pPr>
          </a:lstStyle>
          <a:p>
            <a:r>
              <a:rPr err="1"/>
              <a:t>FineReport</a:t>
            </a:r>
            <a:r>
              <a:rPr lang="en-US" altLang="zh-CN"/>
              <a:t> </a:t>
            </a:r>
            <a:r>
              <a:rPr lang="zh-CN" altLang="en-US"/>
              <a:t>新手入门</a:t>
            </a:r>
            <a:endParaRPr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79295BE-6B72-44EE-82DC-FBA7211280CE}"/>
              </a:ext>
            </a:extLst>
          </p:cNvPr>
          <p:cNvSpPr txBox="1"/>
          <p:nvPr/>
        </p:nvSpPr>
        <p:spPr>
          <a:xfrm>
            <a:off x="914398" y="2891962"/>
            <a:ext cx="106680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Leo.Tsai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image10.jpeg"/>
          <p:cNvPicPr>
            <a:picLocks noChangeAspect="1"/>
          </p:cNvPicPr>
          <p:nvPr/>
        </p:nvPicPr>
        <p:blipFill>
          <a:blip r:embed="rId3"/>
          <a:srcRect l="11482" r="15556"/>
          <a:stretch>
            <a:fillRect/>
          </a:stretch>
        </p:blipFill>
        <p:spPr>
          <a:xfrm>
            <a:off x="-1" y="0"/>
            <a:ext cx="7505701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0" name="Shape 210"/>
          <p:cNvSpPr/>
          <p:nvPr/>
        </p:nvSpPr>
        <p:spPr>
          <a:xfrm>
            <a:off x="7505700" y="3124200"/>
            <a:ext cx="4133850" cy="0"/>
          </a:xfrm>
          <a:prstGeom prst="line">
            <a:avLst/>
          </a:prstGeom>
          <a:ln w="6350">
            <a:solidFill>
              <a:srgbClr val="FFFFFF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11" name="Shape 211"/>
          <p:cNvSpPr/>
          <p:nvPr/>
        </p:nvSpPr>
        <p:spPr>
          <a:xfrm>
            <a:off x="9629775" y="1079659"/>
            <a:ext cx="2275621" cy="22159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13800" b="1">
                <a:solidFill>
                  <a:srgbClr val="FFFFFF"/>
                </a:solidFill>
              </a:defRPr>
            </a:lvl1pPr>
          </a:lstStyle>
          <a:p>
            <a:r>
              <a:rPr dirty="0"/>
              <a:t>0</a:t>
            </a:r>
            <a:r>
              <a:rPr lang="en-US" altLang="zh-CN" dirty="0"/>
              <a:t>5</a:t>
            </a:r>
            <a:endParaRPr dirty="0"/>
          </a:p>
        </p:txBody>
      </p:sp>
      <p:sp>
        <p:nvSpPr>
          <p:cNvPr id="212" name="Shape 212"/>
          <p:cNvSpPr/>
          <p:nvPr/>
        </p:nvSpPr>
        <p:spPr>
          <a:xfrm>
            <a:off x="6749053" y="3283108"/>
            <a:ext cx="5012864" cy="8241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r">
              <a:lnSpc>
                <a:spcPct val="200000"/>
              </a:lnSpc>
              <a:defRPr sz="2800" b="1">
                <a:solidFill>
                  <a:srgbClr val="FFFFFF"/>
                </a:solidFill>
              </a:defRPr>
            </a:pPr>
            <a:r>
              <a:rPr lang="zh-CN" altLang="en-US" dirty="0"/>
              <a:t>参数入门</a:t>
            </a:r>
            <a:endParaRPr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365312-6220-4F15-ADAE-A9DACFF627B8}"/>
              </a:ext>
            </a:extLst>
          </p:cNvPr>
          <p:cNvSpPr txBox="1"/>
          <p:nvPr/>
        </p:nvSpPr>
        <p:spPr>
          <a:xfrm>
            <a:off x="10309098" y="4341941"/>
            <a:ext cx="2514600" cy="133882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参数简介</a:t>
            </a:r>
            <a:endParaRPr kumimoji="0" lang="en-US" altLang="zh-CN" sz="18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  <a:p>
            <a:pPr marL="0" marR="0" indent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b="1" dirty="0">
                <a:solidFill>
                  <a:schemeClr val="bg1"/>
                </a:solidFill>
              </a:rPr>
              <a:t>参数种类与区别</a:t>
            </a:r>
            <a:endParaRPr lang="en-US" altLang="zh-CN" b="1" dirty="0">
              <a:solidFill>
                <a:schemeClr val="bg1"/>
              </a:solidFill>
            </a:endParaRPr>
          </a:p>
          <a:p>
            <a:pPr marL="0" marR="0" indent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参数为空选全部</a:t>
            </a:r>
            <a:endParaRPr lang="en-US" altLang="zh-CN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defTabSz="566927">
              <a:defRPr sz="1736"/>
            </a:lvl1pPr>
          </a:lstStyle>
          <a:p>
            <a:r>
              <a:rPr sz="2000" dirty="0"/>
              <a:t>1. </a:t>
            </a:r>
            <a:r>
              <a:rPr lang="zh-CN" altLang="en-US" sz="2000" dirty="0"/>
              <a:t>参数简介</a:t>
            </a:r>
            <a:endParaRPr sz="20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3B639A6-FCB6-4ECA-8192-66DBA9740E88}"/>
              </a:ext>
            </a:extLst>
          </p:cNvPr>
          <p:cNvSpPr txBox="1"/>
          <p:nvPr/>
        </p:nvSpPr>
        <p:spPr>
          <a:xfrm>
            <a:off x="228600" y="880222"/>
            <a:ext cx="11393424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zh-CN" altLang="en-US" sz="1400" b="1" dirty="0"/>
              <a:t>概念</a:t>
            </a:r>
            <a:r>
              <a:rPr lang="zh-CN" altLang="en-US" sz="1400" dirty="0"/>
              <a:t>：在大多数情况下，我们并不需要报表把数据库中所有的数据都呈现出来，而是要根据一些条件过滤出我们想要的数据。</a:t>
            </a:r>
            <a:r>
              <a:rPr lang="en-US" altLang="zh-CN" sz="1400" dirty="0" err="1"/>
              <a:t>FineReport</a:t>
            </a:r>
            <a:r>
              <a:rPr lang="en-US" altLang="zh-CN" sz="1400" dirty="0"/>
              <a:t>         </a:t>
            </a:r>
          </a:p>
          <a:p>
            <a:r>
              <a:rPr lang="en-US" altLang="zh-CN" sz="1400" dirty="0"/>
              <a:t>          </a:t>
            </a:r>
            <a:r>
              <a:rPr lang="zh-CN" altLang="en-US" sz="1400" dirty="0"/>
              <a:t>报表中使用控件绑定参数来动态地过滤数据，实现用户对数据的实时查询。</a:t>
            </a:r>
            <a:endParaRPr kumimoji="0" lang="zh-CN" alt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4" name="MH_SubTitle_1">
            <a:extLst>
              <a:ext uri="{FF2B5EF4-FFF2-40B4-BE49-F238E27FC236}">
                <a16:creationId xmlns:a16="http://schemas.microsoft.com/office/drawing/2014/main" id="{CC858875-F7DA-4154-865E-F7E331409BA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569590" y="2683255"/>
            <a:ext cx="2073846" cy="381000"/>
          </a:xfrm>
          <a:prstGeom prst="rect">
            <a:avLst/>
          </a:prstGeom>
          <a:solidFill>
            <a:srgbClr val="5E7F8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定义参数</a:t>
            </a:r>
            <a:endParaRPr lang="en-US" altLang="zh-CN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MH_Other_1">
            <a:extLst>
              <a:ext uri="{FF2B5EF4-FFF2-40B4-BE49-F238E27FC236}">
                <a16:creationId xmlns:a16="http://schemas.microsoft.com/office/drawing/2014/main" id="{BC224B5D-2164-4F65-885E-ABD6BD9D43E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8865419">
            <a:off x="4431347" y="2573718"/>
            <a:ext cx="730250" cy="266700"/>
          </a:xfrm>
          <a:custGeom>
            <a:avLst/>
            <a:gdLst>
              <a:gd name="connsiteX0" fmla="*/ 731515 w 731515"/>
              <a:gd name="connsiteY0" fmla="*/ 0 h 267350"/>
              <a:gd name="connsiteX1" fmla="*/ 458731 w 731515"/>
              <a:gd name="connsiteY1" fmla="*/ 267350 h 267350"/>
              <a:gd name="connsiteX2" fmla="*/ 0 w 731515"/>
              <a:gd name="connsiteY2" fmla="*/ 267350 h 267350"/>
              <a:gd name="connsiteX3" fmla="*/ 270527 w 731515"/>
              <a:gd name="connsiteY3" fmla="*/ 2211 h 267350"/>
              <a:gd name="connsiteX4" fmla="*/ 268360 w 731515"/>
              <a:gd name="connsiteY4" fmla="*/ 0 h 26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515" h="267350">
                <a:moveTo>
                  <a:pt x="731515" y="0"/>
                </a:moveTo>
                <a:lnTo>
                  <a:pt x="458731" y="267350"/>
                </a:lnTo>
                <a:lnTo>
                  <a:pt x="0" y="267350"/>
                </a:lnTo>
                <a:lnTo>
                  <a:pt x="270527" y="2211"/>
                </a:lnTo>
                <a:lnTo>
                  <a:pt x="268360" y="0"/>
                </a:lnTo>
                <a:close/>
              </a:path>
            </a:pathLst>
          </a:custGeom>
          <a:solidFill>
            <a:srgbClr val="5E7F84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55595B"/>
              </a:solidFill>
              <a:latin typeface="Times New Roman"/>
              <a:ea typeface="幼圆"/>
            </a:endParaRPr>
          </a:p>
        </p:txBody>
      </p:sp>
      <p:sp>
        <p:nvSpPr>
          <p:cNvPr id="6" name="MH_SubTitle_2">
            <a:extLst>
              <a:ext uri="{FF2B5EF4-FFF2-40B4-BE49-F238E27FC236}">
                <a16:creationId xmlns:a16="http://schemas.microsoft.com/office/drawing/2014/main" id="{B4EF61EA-EB64-4ACE-8E3B-0DFBE0F46E3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956175" y="2360612"/>
            <a:ext cx="2204655" cy="381000"/>
          </a:xfrm>
          <a:prstGeom prst="rect">
            <a:avLst/>
          </a:prstGeom>
          <a:solidFill>
            <a:srgbClr val="5F8F8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控件绑定参数</a:t>
            </a:r>
            <a:endParaRPr lang="en-US" altLang="zh-CN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MH_SubTitle_3">
            <a:extLst>
              <a:ext uri="{FF2B5EF4-FFF2-40B4-BE49-F238E27FC236}">
                <a16:creationId xmlns:a16="http://schemas.microsoft.com/office/drawing/2014/main" id="{9EEEA522-DE2E-426E-96B1-9167678B3DB0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7473569" y="2683255"/>
            <a:ext cx="2073846" cy="381000"/>
          </a:xfrm>
          <a:prstGeom prst="rect">
            <a:avLst/>
          </a:prstGeom>
          <a:solidFill>
            <a:srgbClr val="5E7F8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Autofit/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设置参数面板样式</a:t>
            </a:r>
            <a:endParaRPr lang="en-US" altLang="zh-CN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MH_Other_3">
            <a:extLst>
              <a:ext uri="{FF2B5EF4-FFF2-40B4-BE49-F238E27FC236}">
                <a16:creationId xmlns:a16="http://schemas.microsoft.com/office/drawing/2014/main" id="{3094A9AC-FFEC-4661-808C-DDD683B0F62C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2734581" flipH="1">
            <a:off x="6948106" y="2573718"/>
            <a:ext cx="730250" cy="266700"/>
          </a:xfrm>
          <a:custGeom>
            <a:avLst/>
            <a:gdLst>
              <a:gd name="connsiteX0" fmla="*/ 731515 w 731515"/>
              <a:gd name="connsiteY0" fmla="*/ 0 h 267350"/>
              <a:gd name="connsiteX1" fmla="*/ 458731 w 731515"/>
              <a:gd name="connsiteY1" fmla="*/ 267350 h 267350"/>
              <a:gd name="connsiteX2" fmla="*/ 0 w 731515"/>
              <a:gd name="connsiteY2" fmla="*/ 267350 h 267350"/>
              <a:gd name="connsiteX3" fmla="*/ 270527 w 731515"/>
              <a:gd name="connsiteY3" fmla="*/ 2211 h 267350"/>
              <a:gd name="connsiteX4" fmla="*/ 268360 w 731515"/>
              <a:gd name="connsiteY4" fmla="*/ 0 h 26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515" h="267350">
                <a:moveTo>
                  <a:pt x="731515" y="0"/>
                </a:moveTo>
                <a:lnTo>
                  <a:pt x="458731" y="267350"/>
                </a:lnTo>
                <a:lnTo>
                  <a:pt x="0" y="267350"/>
                </a:lnTo>
                <a:lnTo>
                  <a:pt x="270527" y="2211"/>
                </a:lnTo>
                <a:lnTo>
                  <a:pt x="268360" y="0"/>
                </a:lnTo>
                <a:close/>
              </a:path>
            </a:pathLst>
          </a:custGeom>
          <a:solidFill>
            <a:srgbClr val="5F8F80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55595B"/>
              </a:solidFill>
              <a:latin typeface="Times New Roman"/>
              <a:ea typeface="幼圆"/>
            </a:endParaRPr>
          </a:p>
        </p:txBody>
      </p:sp>
      <p:sp>
        <p:nvSpPr>
          <p:cNvPr id="9" name="MH_Other_4">
            <a:extLst>
              <a:ext uri="{FF2B5EF4-FFF2-40B4-BE49-F238E27FC236}">
                <a16:creationId xmlns:a16="http://schemas.microsoft.com/office/drawing/2014/main" id="{3A026382-0AE3-48BB-A771-104D99339B38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997835" y="2003806"/>
            <a:ext cx="16383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b="1">
                <a:solidFill>
                  <a:srgbClr val="5E7F84"/>
                </a:solidFill>
                <a:latin typeface="Times New Roman" panose="02020603050405020304" pitchFamily="18" charset="0"/>
                <a:ea typeface="幼圆" pitchFamily="49" charset="-122"/>
              </a:rPr>
              <a:t>1</a:t>
            </a:r>
            <a:endParaRPr lang="zh-CN" altLang="en-US" sz="4400" b="1">
              <a:solidFill>
                <a:srgbClr val="5E7F84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11" name="MH_Other_5">
            <a:extLst>
              <a:ext uri="{FF2B5EF4-FFF2-40B4-BE49-F238E27FC236}">
                <a16:creationId xmlns:a16="http://schemas.microsoft.com/office/drawing/2014/main" id="{7F87EE25-1665-433A-95B3-0F4E1F71BCE0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473569" y="1986435"/>
            <a:ext cx="16383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b="1" dirty="0">
                <a:solidFill>
                  <a:srgbClr val="5E7F84"/>
                </a:solidFill>
                <a:latin typeface="Times New Roman" panose="02020603050405020304" pitchFamily="18" charset="0"/>
                <a:ea typeface="幼圆" pitchFamily="49" charset="-122"/>
              </a:rPr>
              <a:t>3</a:t>
            </a:r>
            <a:endParaRPr lang="zh-CN" altLang="en-US" sz="4400" b="1" dirty="0">
              <a:solidFill>
                <a:srgbClr val="5E7F84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12" name="MH_Other_6">
            <a:extLst>
              <a:ext uri="{FF2B5EF4-FFF2-40B4-BE49-F238E27FC236}">
                <a16:creationId xmlns:a16="http://schemas.microsoft.com/office/drawing/2014/main" id="{FB40BC49-5F84-44DD-8D97-22276B90751C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276850" y="2752725"/>
            <a:ext cx="16383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b="1">
                <a:solidFill>
                  <a:srgbClr val="5F8F80"/>
                </a:solidFill>
                <a:latin typeface="Times New Roman" panose="02020603050405020304" pitchFamily="18" charset="0"/>
                <a:ea typeface="幼圆" pitchFamily="49" charset="-122"/>
              </a:rPr>
              <a:t>2</a:t>
            </a:r>
            <a:endParaRPr lang="zh-CN" altLang="en-US" sz="4400" b="1">
              <a:solidFill>
                <a:srgbClr val="5F8F80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9F00450-4A5E-4221-85C6-37FD7A2B1022}"/>
              </a:ext>
            </a:extLst>
          </p:cNvPr>
          <p:cNvSpPr/>
          <p:nvPr/>
        </p:nvSpPr>
        <p:spPr>
          <a:xfrm>
            <a:off x="1206054" y="3698784"/>
            <a:ext cx="10525697" cy="161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 b="1" dirty="0"/>
              <a:t>定义参数</a:t>
            </a:r>
            <a:r>
              <a:rPr lang="zh-CN" altLang="en-US" dirty="0"/>
              <a:t>：</a:t>
            </a:r>
            <a:r>
              <a:rPr lang="zh-CN" altLang="en-US" sz="1400" dirty="0"/>
              <a:t>设置参数名称，添加参数，根据实际情况的不同添加不同种类的参数，详细请查看参数的种类与区别。</a:t>
            </a:r>
            <a:endParaRPr lang="zh-CN" altLang="en-US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 b="1" dirty="0"/>
              <a:t>控件绑定参数</a:t>
            </a:r>
            <a:r>
              <a:rPr lang="zh-CN" altLang="en-US" dirty="0"/>
              <a:t>：</a:t>
            </a:r>
            <a:r>
              <a:rPr lang="zh-CN" altLang="en-US" sz="1400" dirty="0"/>
              <a:t>参数的应用是和控件绑定在一起的，通过将控件和参数绑定，实现在控件中输入或选择的值，能够实时传递给数据库的</a:t>
            </a:r>
            <a:r>
              <a:rPr lang="en-US" altLang="zh-CN" sz="1400" dirty="0"/>
              <a:t>SQL</a:t>
            </a:r>
            <a:r>
              <a:rPr lang="zh-CN" altLang="en-US" sz="1400" dirty="0"/>
              <a:t>查询语句，来实控件对数据的过滤效果。</a:t>
            </a:r>
            <a:endParaRPr lang="zh-CN" altLang="en-US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 b="1" dirty="0"/>
              <a:t>参数面板样式设定</a:t>
            </a:r>
            <a:r>
              <a:rPr lang="zh-CN" altLang="en-US" dirty="0"/>
              <a:t>：</a:t>
            </a:r>
            <a:r>
              <a:rPr lang="zh-CN" altLang="en-US" sz="1400" dirty="0"/>
              <a:t>设置参数界面中控件的位置，参数面板的位置，背景等等。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hape 224"/>
          <p:cNvSpPr>
            <a:spLocks noGrp="1"/>
          </p:cNvSpPr>
          <p:nvPr>
            <p:ph type="title"/>
          </p:nvPr>
        </p:nvSpPr>
        <p:spPr>
          <a:xfrm>
            <a:off x="228599" y="408372"/>
            <a:ext cx="11963401" cy="426129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566927">
              <a:defRPr sz="1736"/>
            </a:lvl1pPr>
          </a:lstStyle>
          <a:p>
            <a:r>
              <a:rPr sz="2200" dirty="0"/>
              <a:t>2.</a:t>
            </a:r>
            <a:r>
              <a:rPr lang="zh-CN" altLang="en-US" sz="2200" dirty="0"/>
              <a:t> 参数种类与区别</a:t>
            </a:r>
            <a:br>
              <a:rPr lang="zh-CN" altLang="en-US" dirty="0"/>
            </a:br>
            <a:endParaRPr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11252812-F8B7-472C-8327-D38A1903D2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5728083"/>
              </p:ext>
            </p:extLst>
          </p:nvPr>
        </p:nvGraphicFramePr>
        <p:xfrm>
          <a:off x="445008" y="1865376"/>
          <a:ext cx="11301984" cy="327002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30626">
                  <a:extLst>
                    <a:ext uri="{9D8B030D-6E8A-4147-A177-3AD203B41FA5}">
                      <a16:colId xmlns:a16="http://schemas.microsoft.com/office/drawing/2014/main" val="3826674121"/>
                    </a:ext>
                  </a:extLst>
                </a:gridCol>
                <a:gridCol w="9271358">
                  <a:extLst>
                    <a:ext uri="{9D8B030D-6E8A-4147-A177-3AD203B41FA5}">
                      <a16:colId xmlns:a16="http://schemas.microsoft.com/office/drawing/2014/main" val="2946821679"/>
                    </a:ext>
                  </a:extLst>
                </a:gridCol>
              </a:tblGrid>
              <a:tr h="69595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+mj-lt"/>
                        </a:rPr>
                        <a:t>参数种类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+mj-lt"/>
                        </a:rPr>
                        <a:t>区别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16426885"/>
                  </a:ext>
                </a:extLst>
              </a:tr>
              <a:tr h="85802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模板参数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模板参数是指在当前模板下创建的参数，在</a:t>
                      </a:r>
                      <a:r>
                        <a:rPr lang="zh-CN" altLang="en-US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模板 </a:t>
                      </a:r>
                      <a:r>
                        <a:rPr lang="en-US" altLang="zh-CN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&gt; </a:t>
                      </a:r>
                      <a:r>
                        <a:rPr lang="zh-CN" altLang="en-US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模板参数</a:t>
                      </a:r>
                      <a:r>
                        <a:rPr lang="zh-CN" altLang="en-US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中定义，只在当前报表中可以使用，且必须与过滤条件结合才能筛选数据。需要将数据库中的数据全部取出来再进行过滤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16775952"/>
                  </a:ext>
                </a:extLst>
              </a:tr>
              <a:tr h="85802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数据集参数</a:t>
                      </a:r>
                    </a:p>
                    <a:p>
                      <a:pPr algn="ctr"/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新建数据集时，在 </a:t>
                      </a:r>
                      <a:r>
                        <a:rPr lang="en-US" altLang="zh-CN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SQL </a:t>
                      </a:r>
                      <a:r>
                        <a:rPr lang="zh-CN" altLang="en-US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查询语句</a:t>
                      </a:r>
                      <a:r>
                        <a:rPr lang="zh-CN" altLang="en-US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中定义参数，直接在数据查询时就完成数据的过滤操作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81057414"/>
                  </a:ext>
                </a:extLst>
              </a:tr>
              <a:tr h="85802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全局参数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dirty="0"/>
                        <a:t>全局参数是指在当前服务器工程下创建的参数，在</a:t>
                      </a:r>
                      <a:r>
                        <a:rPr lang="zh-CN" altLang="en-US" dirty="0">
                          <a:solidFill>
                            <a:srgbClr val="FF0000"/>
                          </a:solidFill>
                        </a:rPr>
                        <a:t>服务器 </a:t>
                      </a:r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&gt; </a:t>
                      </a:r>
                      <a:r>
                        <a:rPr lang="zh-CN" altLang="en-US" dirty="0">
                          <a:solidFill>
                            <a:srgbClr val="FF0000"/>
                          </a:solidFill>
                        </a:rPr>
                        <a:t>全局参数</a:t>
                      </a:r>
                      <a:r>
                        <a:rPr lang="zh-CN" altLang="en-US" dirty="0"/>
                        <a:t>中定义，定义方法与模板参数相同，在工程下的所有报表中都可以使用，必须与过滤条件结合才能筛选数据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8714207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hape 224"/>
          <p:cNvSpPr>
            <a:spLocks noGrp="1"/>
          </p:cNvSpPr>
          <p:nvPr>
            <p:ph type="title"/>
          </p:nvPr>
        </p:nvSpPr>
        <p:spPr>
          <a:xfrm>
            <a:off x="228599" y="408372"/>
            <a:ext cx="11963401" cy="426129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566927">
              <a:defRPr sz="1736"/>
            </a:lvl1pPr>
          </a:lstStyle>
          <a:p>
            <a:r>
              <a:rPr lang="en-US" altLang="zh-CN" sz="2200" dirty="0"/>
              <a:t>3. </a:t>
            </a:r>
            <a:r>
              <a:rPr lang="zh-CN" altLang="en-US" sz="2200" dirty="0"/>
              <a:t>查询报表示例</a:t>
            </a:r>
            <a:br>
              <a:rPr lang="zh-CN" altLang="en-US" dirty="0"/>
            </a:br>
            <a:endParaRPr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CBC44CC-C801-47CD-9E6D-542863908B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194" y="2297806"/>
            <a:ext cx="3495238" cy="228571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2C46AC2-190D-4146-B4B4-031DC222A1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7380" y="2297806"/>
            <a:ext cx="3540426" cy="2285714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1BB2D32-A1B6-4B81-B968-D79B7277DCDD}"/>
              </a:ext>
            </a:extLst>
          </p:cNvPr>
          <p:cNvCxnSpPr>
            <a:cxnSpLocks/>
          </p:cNvCxnSpPr>
          <p:nvPr/>
        </p:nvCxnSpPr>
        <p:spPr>
          <a:xfrm>
            <a:off x="6096000" y="1809344"/>
            <a:ext cx="0" cy="4348264"/>
          </a:xfrm>
          <a:prstGeom prst="line">
            <a:avLst/>
          </a:prstGeom>
          <a:ln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E2B79202-BBEC-43DB-A2AD-3FBF1D0CB6FD}"/>
              </a:ext>
            </a:extLst>
          </p:cNvPr>
          <p:cNvCxnSpPr/>
          <p:nvPr/>
        </p:nvCxnSpPr>
        <p:spPr>
          <a:xfrm>
            <a:off x="1137383" y="1809344"/>
            <a:ext cx="10145831" cy="0"/>
          </a:xfrm>
          <a:prstGeom prst="line">
            <a:avLst/>
          </a:prstGeom>
          <a:ln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15178252-0F8C-41DF-A7FE-5BD838F9AE0B}"/>
              </a:ext>
            </a:extLst>
          </p:cNvPr>
          <p:cNvSpPr txBox="1"/>
          <p:nvPr/>
        </p:nvSpPr>
        <p:spPr>
          <a:xfrm>
            <a:off x="968227" y="4918093"/>
            <a:ext cx="4387172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sz="1400" dirty="0"/>
              <a:t>文本框输入</a:t>
            </a:r>
            <a:r>
              <a:rPr lang="zh-CN" altLang="en-US" sz="1400" dirty="0">
                <a:solidFill>
                  <a:srgbClr val="FF0000"/>
                </a:solidFill>
              </a:rPr>
              <a:t>华东</a:t>
            </a:r>
            <a:r>
              <a:rPr lang="zh-CN" altLang="en-US" sz="1400" dirty="0"/>
              <a:t>，点击查询，只显示华东地区销量信息</a:t>
            </a:r>
            <a:endParaRPr kumimoji="0" lang="zh-CN" alt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F727F00-F88F-4892-B4A9-24D98704A37B}"/>
              </a:ext>
            </a:extLst>
          </p:cNvPr>
          <p:cNvSpPr txBox="1"/>
          <p:nvPr/>
        </p:nvSpPr>
        <p:spPr>
          <a:xfrm>
            <a:off x="6857130" y="4918092"/>
            <a:ext cx="4387172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sz="1400" dirty="0"/>
              <a:t>文本框输入</a:t>
            </a:r>
            <a:r>
              <a:rPr lang="zh-CN" altLang="en-US" sz="1400" dirty="0">
                <a:solidFill>
                  <a:srgbClr val="FF0000"/>
                </a:solidFill>
              </a:rPr>
              <a:t>华北</a:t>
            </a:r>
            <a:r>
              <a:rPr lang="zh-CN" altLang="en-US" sz="1400" dirty="0"/>
              <a:t>，点击查询，只显示华北地区销量信息</a:t>
            </a:r>
            <a:endParaRPr kumimoji="0" lang="zh-CN" alt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195745690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Shape 27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defTabSz="566927">
              <a:defRPr sz="1736"/>
            </a:lvl1pPr>
          </a:lstStyle>
          <a:p>
            <a:r>
              <a:rPr lang="en-US" altLang="zh-CN" sz="2000" dirty="0"/>
              <a:t>4. </a:t>
            </a:r>
            <a:r>
              <a:rPr lang="zh-CN" altLang="en-US" sz="2000" dirty="0"/>
              <a:t>参数为空选全部</a:t>
            </a:r>
            <a:endParaRPr sz="2000" dirty="0"/>
          </a:p>
        </p:txBody>
      </p:sp>
      <p:sp>
        <p:nvSpPr>
          <p:cNvPr id="276" name="Shape 276"/>
          <p:cNvSpPr/>
          <p:nvPr/>
        </p:nvSpPr>
        <p:spPr>
          <a:xfrm>
            <a:off x="428956" y="1363516"/>
            <a:ext cx="127001" cy="523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>
                <a:solidFill>
                  <a:srgbClr val="595959"/>
                </a:solidFill>
              </a:defRPr>
            </a:pPr>
            <a:endParaRPr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DCB770E-8D32-474E-A39B-95A3509057E4}"/>
              </a:ext>
            </a:extLst>
          </p:cNvPr>
          <p:cNvSpPr txBox="1"/>
          <p:nvPr/>
        </p:nvSpPr>
        <p:spPr>
          <a:xfrm>
            <a:off x="228600" y="880222"/>
            <a:ext cx="11393424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zh-CN" altLang="en-US" sz="1400" b="1" dirty="0"/>
              <a:t>概念</a:t>
            </a:r>
            <a:r>
              <a:rPr lang="zh-CN" altLang="en-US" sz="1400" dirty="0"/>
              <a:t>：控件框中的参数值为空，点击查询，可以显示所有的数据。</a:t>
            </a:r>
            <a:endParaRPr kumimoji="0" lang="zh-CN" alt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83B6233-82CA-4E69-9186-657B3CF37FDE}"/>
              </a:ext>
            </a:extLst>
          </p:cNvPr>
          <p:cNvSpPr/>
          <p:nvPr/>
        </p:nvSpPr>
        <p:spPr>
          <a:xfrm>
            <a:off x="804672" y="4019341"/>
            <a:ext cx="1024128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/>
              <a:t>1</a:t>
            </a:r>
            <a:r>
              <a:rPr lang="zh-CN" altLang="en-US" sz="1400" dirty="0"/>
              <a:t>）数据集参数</a:t>
            </a:r>
          </a:p>
          <a:p>
            <a:r>
              <a:rPr lang="zh-CN" altLang="en-US" sz="1400" dirty="0"/>
              <a:t>在定义数据集时，通过使用 </a:t>
            </a:r>
            <a:r>
              <a:rPr lang="en-US" altLang="zh-CN" sz="1400" dirty="0"/>
              <a:t>if </a:t>
            </a:r>
            <a:r>
              <a:rPr lang="zh-CN" altLang="en-US" sz="1400" dirty="0"/>
              <a:t>函数判断参数的值是否为空，若为空就不过滤数据，若不为空则根据参数进行数据过滤。</a:t>
            </a:r>
          </a:p>
          <a:p>
            <a:r>
              <a:rPr lang="zh-CN" altLang="en-US" sz="1400" dirty="0"/>
              <a:t>数据库查询语句：</a:t>
            </a:r>
            <a:r>
              <a:rPr lang="en-US" altLang="zh-CN" sz="1400" dirty="0">
                <a:solidFill>
                  <a:schemeClr val="accent6"/>
                </a:solidFill>
              </a:rPr>
              <a:t>select * from </a:t>
            </a:r>
            <a:r>
              <a:rPr lang="zh-CN" altLang="en-US" sz="1400" dirty="0">
                <a:solidFill>
                  <a:schemeClr val="accent6"/>
                </a:solidFill>
              </a:rPr>
              <a:t>订单 </a:t>
            </a:r>
            <a:r>
              <a:rPr lang="en-US" altLang="zh-CN" sz="1400" dirty="0">
                <a:solidFill>
                  <a:schemeClr val="accent6"/>
                </a:solidFill>
              </a:rPr>
              <a:t>where 1=1  ${if(</a:t>
            </a:r>
            <a:r>
              <a:rPr lang="en-US" altLang="zh-CN" sz="1400" dirty="0" err="1">
                <a:solidFill>
                  <a:schemeClr val="accent6"/>
                </a:solidFill>
              </a:rPr>
              <a:t>len</a:t>
            </a:r>
            <a:r>
              <a:rPr lang="en-US" altLang="zh-CN" sz="1400" dirty="0">
                <a:solidFill>
                  <a:schemeClr val="accent6"/>
                </a:solidFill>
              </a:rPr>
              <a:t>(</a:t>
            </a:r>
            <a:r>
              <a:rPr lang="zh-CN" altLang="en-US" sz="1400" dirty="0">
                <a:solidFill>
                  <a:schemeClr val="accent6"/>
                </a:solidFill>
              </a:rPr>
              <a:t>货主地区</a:t>
            </a:r>
            <a:r>
              <a:rPr lang="en-US" altLang="zh-CN" sz="1400" dirty="0">
                <a:solidFill>
                  <a:schemeClr val="accent6"/>
                </a:solidFill>
              </a:rPr>
              <a:t>) == 0,“”,“and </a:t>
            </a:r>
            <a:r>
              <a:rPr lang="zh-CN" altLang="en-US" sz="1400" dirty="0">
                <a:solidFill>
                  <a:schemeClr val="accent6"/>
                </a:solidFill>
              </a:rPr>
              <a:t>货主地区 </a:t>
            </a:r>
            <a:r>
              <a:rPr lang="en-US" altLang="zh-CN" sz="1400" dirty="0">
                <a:solidFill>
                  <a:schemeClr val="accent6"/>
                </a:solidFill>
              </a:rPr>
              <a:t>= ‘” + </a:t>
            </a:r>
            <a:r>
              <a:rPr lang="zh-CN" altLang="en-US" sz="1400" dirty="0">
                <a:solidFill>
                  <a:schemeClr val="accent6"/>
                </a:solidFill>
              </a:rPr>
              <a:t>货主地区</a:t>
            </a:r>
            <a:r>
              <a:rPr lang="en-US" altLang="zh-CN" sz="1400" dirty="0">
                <a:solidFill>
                  <a:schemeClr val="accent6"/>
                </a:solidFill>
              </a:rPr>
              <a:t> + “’”)}</a:t>
            </a:r>
          </a:p>
          <a:p>
            <a:endParaRPr lang="en-US" altLang="zh-CN" sz="1400" dirty="0">
              <a:solidFill>
                <a:schemeClr val="accent6"/>
              </a:solidFill>
            </a:endParaRPr>
          </a:p>
          <a:p>
            <a:r>
              <a:rPr lang="en-US" altLang="zh-CN" sz="1400" dirty="0"/>
              <a:t>2</a:t>
            </a:r>
            <a:r>
              <a:rPr lang="zh-CN" altLang="en-US" sz="1400" dirty="0"/>
              <a:t>）模板参数</a:t>
            </a:r>
          </a:p>
          <a:p>
            <a:r>
              <a:rPr lang="zh-CN" altLang="en-US" sz="1400" dirty="0"/>
              <a:t>在给数据列设置过滤条件的时候，同样使用</a:t>
            </a:r>
            <a:r>
              <a:rPr lang="en-US" altLang="zh-CN" sz="1400" dirty="0"/>
              <a:t>if</a:t>
            </a:r>
            <a:r>
              <a:rPr lang="zh-CN" altLang="en-US" sz="1400" dirty="0"/>
              <a:t>函数进行判断。</a:t>
            </a:r>
          </a:p>
          <a:p>
            <a:r>
              <a:rPr lang="zh-CN" altLang="en-US" sz="1400" dirty="0"/>
              <a:t>单元格添加过滤条件：</a:t>
            </a:r>
            <a:r>
              <a:rPr lang="en-US" altLang="zh-CN" sz="1400" dirty="0">
                <a:solidFill>
                  <a:schemeClr val="accent6"/>
                </a:solidFill>
              </a:rPr>
              <a:t>if(</a:t>
            </a:r>
            <a:r>
              <a:rPr lang="en-US" altLang="zh-CN" sz="1400" dirty="0" err="1">
                <a:solidFill>
                  <a:schemeClr val="accent6"/>
                </a:solidFill>
              </a:rPr>
              <a:t>len</a:t>
            </a:r>
            <a:r>
              <a:rPr lang="en-US" altLang="zh-CN" sz="1400" dirty="0">
                <a:solidFill>
                  <a:schemeClr val="accent6"/>
                </a:solidFill>
              </a:rPr>
              <a:t>($</a:t>
            </a:r>
            <a:r>
              <a:rPr lang="zh-CN" altLang="en-US" sz="1400" dirty="0">
                <a:solidFill>
                  <a:schemeClr val="accent6"/>
                </a:solidFill>
              </a:rPr>
              <a:t>货主地区</a:t>
            </a:r>
            <a:r>
              <a:rPr lang="en-US" altLang="zh-CN" sz="1400" dirty="0">
                <a:solidFill>
                  <a:schemeClr val="accent6"/>
                </a:solidFill>
              </a:rPr>
              <a:t>)==0,nofilter,$</a:t>
            </a:r>
            <a:r>
              <a:rPr lang="zh-CN" altLang="en-US" sz="1400" dirty="0">
                <a:solidFill>
                  <a:schemeClr val="accent6"/>
                </a:solidFill>
              </a:rPr>
              <a:t>货主地区</a:t>
            </a:r>
            <a:r>
              <a:rPr lang="en-US" altLang="zh-CN" sz="1400" dirty="0">
                <a:solidFill>
                  <a:schemeClr val="accent6"/>
                </a:solidFill>
              </a:rPr>
              <a:t>)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BA2C517-6DFC-48FC-A369-E14645D6F6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821458"/>
            <a:ext cx="6780952" cy="186666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SubTitle"/>
  <p:tag name="APPLY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Other"/>
  <p:tag name="APPLY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SubTitle"/>
  <p:tag name="APPLY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SubTitle"/>
  <p:tag name="APPLY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Other"/>
  <p:tag name="APPLY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Other"/>
  <p:tag name="APPLY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Other"/>
  <p:tag name="APPLYORDER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Other"/>
  <p:tag name="APPLYORDER" val="6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主题​​">
      <a:majorFont>
        <a:latin typeface="等线"/>
        <a:ea typeface="等线"/>
        <a:cs typeface="等线"/>
      </a:majorFont>
      <a:minorFont>
        <a:latin typeface="Helvetica"/>
        <a:ea typeface="Helvetica"/>
        <a:cs typeface="Helvetica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/>
            <a:ea typeface="微软雅黑"/>
            <a:cs typeface="微软雅黑"/>
            <a:sym typeface="微软雅黑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/>
            <a:ea typeface="微软雅黑"/>
            <a:cs typeface="微软雅黑"/>
            <a:sym typeface="微软雅黑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主题​​">
      <a:majorFont>
        <a:latin typeface="等线"/>
        <a:ea typeface="等线"/>
        <a:cs typeface="等线"/>
      </a:majorFont>
      <a:minorFont>
        <a:latin typeface="Helvetica"/>
        <a:ea typeface="Helvetica"/>
        <a:cs typeface="Helvetica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/>
            <a:ea typeface="微软雅黑"/>
            <a:cs typeface="微软雅黑"/>
            <a:sym typeface="微软雅黑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/>
            <a:ea typeface="微软雅黑"/>
            <a:cs typeface="微软雅黑"/>
            <a:sym typeface="微软雅黑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596</TotalTime>
  <Words>505</Words>
  <Application>Microsoft Office PowerPoint</Application>
  <PresentationFormat>宽屏</PresentationFormat>
  <Paragraphs>41</Paragraphs>
  <Slides>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等线</vt:lpstr>
      <vt:lpstr>微软雅黑</vt:lpstr>
      <vt:lpstr>Arial</vt:lpstr>
      <vt:lpstr>Times New Roman</vt:lpstr>
      <vt:lpstr>Wingdings</vt:lpstr>
      <vt:lpstr>Office 主题​​</vt:lpstr>
      <vt:lpstr>PowerPoint 演示文稿</vt:lpstr>
      <vt:lpstr>PowerPoint 演示文稿</vt:lpstr>
      <vt:lpstr>1. 参数简介</vt:lpstr>
      <vt:lpstr>2. 参数种类与区别 </vt:lpstr>
      <vt:lpstr>3. 查询报表示例 </vt:lpstr>
      <vt:lpstr>4. 参数为空选全部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Leo.Tsai;leo.tsai@fanruan.com</dc:creator>
  <cp:lastModifiedBy>C YX</cp:lastModifiedBy>
  <cp:revision>34</cp:revision>
  <dcterms:modified xsi:type="dcterms:W3CDTF">2019-08-24T02:48:50Z</dcterms:modified>
</cp:coreProperties>
</file>