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7" r:id="rId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26" autoAdjust="0"/>
  </p:normalViewPr>
  <p:slideViewPr>
    <p:cSldViewPr snapToGrid="0">
      <p:cViewPr varScale="1">
        <p:scale>
          <a:sx n="100" d="100"/>
          <a:sy n="100" d="100"/>
        </p:scale>
        <p:origin x="9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是 </a:t>
            </a:r>
            <a:r>
              <a:rPr lang="en-US" altLang="zh-CN" dirty="0"/>
              <a:t>JAVA Servlet </a:t>
            </a:r>
            <a:r>
              <a:rPr lang="zh-CN" altLang="en-US" dirty="0"/>
              <a:t>应用程序</a:t>
            </a:r>
            <a:endParaRPr lang="en-US" altLang="zh-CN" dirty="0"/>
          </a:p>
          <a:p>
            <a:r>
              <a:rPr lang="en-US" altLang="zh-CN" dirty="0"/>
              <a:t>JAVA Servlet </a:t>
            </a:r>
            <a:r>
              <a:rPr lang="zh-CN" altLang="en-US" dirty="0"/>
              <a:t>是运行在 </a:t>
            </a:r>
            <a:r>
              <a:rPr lang="en-US" altLang="zh-CN" dirty="0"/>
              <a:t>Web </a:t>
            </a:r>
            <a:r>
              <a:rPr lang="zh-CN" altLang="en-US" dirty="0"/>
              <a:t>服务器或应用服务器上的程序，它是作为来自 </a:t>
            </a:r>
            <a:r>
              <a:rPr lang="en-US" altLang="zh-CN" dirty="0"/>
              <a:t>Web </a:t>
            </a:r>
            <a:r>
              <a:rPr lang="zh-CN" altLang="en-US" dirty="0"/>
              <a:t>浏览器的请求和 </a:t>
            </a:r>
            <a:r>
              <a:rPr lang="en-US" altLang="zh-CN" dirty="0"/>
              <a:t>HTTP </a:t>
            </a:r>
            <a:r>
              <a:rPr lang="zh-CN" altLang="en-US" dirty="0"/>
              <a:t>服务器上的数据库或应用程序之间的中间层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客户端向服务器端提出报表请求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68313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 err="1"/>
              <a:t>FineReport</a:t>
            </a:r>
            <a:r>
              <a:rPr lang="zh-CN" altLang="en-US" dirty="0"/>
              <a:t>自带内置服务器，我们设计好报表进行查看的报表是通过内置的服务器来访问</a:t>
            </a:r>
            <a:endParaRPr lang="en-US" altLang="zh-CN" dirty="0"/>
          </a:p>
          <a:p>
            <a:r>
              <a:rPr lang="zh-CN" altLang="en-US" dirty="0"/>
              <a:t>如果想要通过其他服务器或远程服务器访问报表，就需要将报表的工程部署到这些服务器上</a:t>
            </a:r>
            <a:endParaRPr lang="en-US" altLang="zh-CN" dirty="0"/>
          </a:p>
          <a:p>
            <a:r>
              <a:rPr lang="zh-CN" altLang="en-US" dirty="0"/>
              <a:t>以部署</a:t>
            </a:r>
            <a:r>
              <a:rPr lang="en-US" altLang="zh-CN" dirty="0"/>
              <a:t>Tomcat</a:t>
            </a:r>
            <a:r>
              <a:rPr lang="zh-CN" altLang="en-US" dirty="0"/>
              <a:t>服务器为例，介绍</a:t>
            </a:r>
            <a:r>
              <a:rPr lang="en-US" altLang="zh-CN" dirty="0"/>
              <a:t>2</a:t>
            </a:r>
            <a:r>
              <a:rPr lang="zh-CN" altLang="en-US" dirty="0"/>
              <a:t>种方法：</a:t>
            </a:r>
            <a:endParaRPr lang="en-US" altLang="zh-CN" dirty="0"/>
          </a:p>
          <a:p>
            <a:pPr marL="228600" indent="-228600">
              <a:buAutoNum type="arabicPeriod"/>
            </a:pPr>
            <a:r>
              <a:rPr lang="zh-CN" altLang="en-US" dirty="0"/>
              <a:t>官网下载部署包，部署包里面包含环境配置和报表工程，解压缩后直接使用</a:t>
            </a:r>
            <a:endParaRPr lang="en-US" altLang="zh-CN" dirty="0"/>
          </a:p>
          <a:p>
            <a:pPr marL="228600" indent="-228600">
              <a:buAutoNum type="arabicPeriod"/>
            </a:pPr>
            <a:r>
              <a:rPr lang="zh-CN" altLang="en-US" dirty="0"/>
              <a:t>采用独立部署的方式，安装</a:t>
            </a:r>
            <a:r>
              <a:rPr lang="en-US" altLang="zh-CN" dirty="0"/>
              <a:t>Tomcat</a:t>
            </a:r>
            <a:r>
              <a:rPr lang="zh-CN" altLang="en-US" dirty="0"/>
              <a:t>服务器和</a:t>
            </a:r>
            <a:r>
              <a:rPr lang="en-US" altLang="zh-CN" dirty="0"/>
              <a:t>JDK</a:t>
            </a:r>
            <a:r>
              <a:rPr lang="zh-CN" altLang="en-US" dirty="0"/>
              <a:t>，将工程拷贝到</a:t>
            </a:r>
            <a:r>
              <a:rPr lang="en-US" altLang="zh-CN" dirty="0"/>
              <a:t>Tomcat</a:t>
            </a:r>
            <a:r>
              <a:rPr lang="zh-CN" altLang="en-US" dirty="0"/>
              <a:t>安装路径下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D4F1E32A-864B-4316-93D1-09E0E6D7832C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68F81E-3BDB-454E-9B44-359B371DD41F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AB139C-A5CC-4B61-BD64-A876EFF0E9BB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E74B215-2398-41CA-9E7B-586F89184313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notesSlide" Target="../notesSlides/notesSlide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12" Type="http://schemas.openxmlformats.org/officeDocument/2006/relationships/tags" Target="../tags/tag5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tags" Target="../tags/tag51.xml"/><Relationship Id="rId5" Type="http://schemas.openxmlformats.org/officeDocument/2006/relationships/tags" Target="../tags/tag45.xml"/><Relationship Id="rId10" Type="http://schemas.openxmlformats.org/officeDocument/2006/relationships/tags" Target="../tags/tag50.xml"/><Relationship Id="rId4" Type="http://schemas.openxmlformats.org/officeDocument/2006/relationships/tags" Target="../tags/tag44.xml"/><Relationship Id="rId9" Type="http://schemas.openxmlformats.org/officeDocument/2006/relationships/tags" Target="../tags/tag49.xml"/><Relationship Id="rId1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新手入门</a:t>
            </a:r>
            <a:endParaRPr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EE1939-E7BD-4737-B317-324185700370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9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824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服务器部署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2BB201-8408-49CE-BDFB-F2DF5548325F}"/>
              </a:ext>
            </a:extLst>
          </p:cNvPr>
          <p:cNvSpPr txBox="1"/>
          <p:nvPr/>
        </p:nvSpPr>
        <p:spPr>
          <a:xfrm>
            <a:off x="9917599" y="4266151"/>
            <a:ext cx="2856738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服务器部署原理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Tomcat </a:t>
            </a: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服务器部署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服务器部署原理：</a:t>
            </a:r>
            <a:r>
              <a:rPr lang="en-US" altLang="zh-CN" sz="2000" dirty="0"/>
              <a:t>Servlet </a:t>
            </a:r>
            <a:r>
              <a:rPr lang="zh-CN" altLang="en-US" sz="2000" dirty="0"/>
              <a:t>架构</a:t>
            </a:r>
            <a:endParaRPr sz="2000" dirty="0"/>
          </a:p>
        </p:txBody>
      </p:sp>
      <p:sp>
        <p:nvSpPr>
          <p:cNvPr id="5" name="PA-A000220140718D22PPSH-4625">
            <a:extLst>
              <a:ext uri="{FF2B5EF4-FFF2-40B4-BE49-F238E27FC236}">
                <a16:creationId xmlns:a16="http://schemas.microsoft.com/office/drawing/2014/main" id="{124375F0-62E5-427A-BD2F-E7769F50C1B8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1022433" y="2612121"/>
            <a:ext cx="920752" cy="952500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0" name="PA-网络服务器-284883">
            <a:extLst>
              <a:ext uri="{FF2B5EF4-FFF2-40B4-BE49-F238E27FC236}">
                <a16:creationId xmlns:a16="http://schemas.microsoft.com/office/drawing/2014/main" id="{2E1C8DEF-DE26-4ACD-AFA8-96B01B566D6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3759047" y="2591928"/>
            <a:ext cx="949077" cy="1000125"/>
            <a:chOff x="3338" y="1631"/>
            <a:chExt cx="1004" cy="1058"/>
          </a:xfrm>
        </p:grpSpPr>
        <p:sp>
          <p:nvSpPr>
            <p:cNvPr id="11" name="PA-任意多边形 169">
              <a:extLst>
                <a:ext uri="{FF2B5EF4-FFF2-40B4-BE49-F238E27FC236}">
                  <a16:creationId xmlns:a16="http://schemas.microsoft.com/office/drawing/2014/main" id="{D3647739-5C6F-4FAE-B7B2-A2AC13BE224E}"/>
                </a:ext>
              </a:extLst>
            </p:cNvPr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3338" y="1802"/>
              <a:ext cx="379" cy="887"/>
            </a:xfrm>
            <a:custGeom>
              <a:avLst/>
              <a:gdLst>
                <a:gd name="T0" fmla="*/ 379 w 379"/>
                <a:gd name="T1" fmla="*/ 887 h 887"/>
                <a:gd name="T2" fmla="*/ 0 w 379"/>
                <a:gd name="T3" fmla="*/ 757 h 887"/>
                <a:gd name="T4" fmla="*/ 0 w 379"/>
                <a:gd name="T5" fmla="*/ 0 h 887"/>
                <a:gd name="T6" fmla="*/ 379 w 379"/>
                <a:gd name="T7" fmla="*/ 97 h 887"/>
                <a:gd name="T8" fmla="*/ 379 w 379"/>
                <a:gd name="T9" fmla="*/ 887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887">
                  <a:moveTo>
                    <a:pt x="379" y="887"/>
                  </a:moveTo>
                  <a:lnTo>
                    <a:pt x="0" y="757"/>
                  </a:lnTo>
                  <a:lnTo>
                    <a:pt x="0" y="0"/>
                  </a:lnTo>
                  <a:lnTo>
                    <a:pt x="379" y="97"/>
                  </a:lnTo>
                  <a:lnTo>
                    <a:pt x="379" y="887"/>
                  </a:lnTo>
                  <a:close/>
                </a:path>
              </a:pathLst>
            </a:custGeom>
            <a:solidFill>
              <a:srgbClr val="37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PA-任意多边形 170">
              <a:extLst>
                <a:ext uri="{FF2B5EF4-FFF2-40B4-BE49-F238E27FC236}">
                  <a16:creationId xmlns:a16="http://schemas.microsoft.com/office/drawing/2014/main" id="{EE18BAB7-482B-444D-B55B-EC8BCA7D60EC}"/>
                </a:ext>
              </a:extLst>
            </p:cNvPr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3717" y="1698"/>
              <a:ext cx="531" cy="991"/>
            </a:xfrm>
            <a:custGeom>
              <a:avLst/>
              <a:gdLst>
                <a:gd name="T0" fmla="*/ 0 w 531"/>
                <a:gd name="T1" fmla="*/ 991 h 991"/>
                <a:gd name="T2" fmla="*/ 531 w 531"/>
                <a:gd name="T3" fmla="*/ 708 h 991"/>
                <a:gd name="T4" fmla="*/ 531 w 531"/>
                <a:gd name="T5" fmla="*/ 0 h 991"/>
                <a:gd name="T6" fmla="*/ 0 w 531"/>
                <a:gd name="T7" fmla="*/ 201 h 991"/>
                <a:gd name="T8" fmla="*/ 0 w 531"/>
                <a:gd name="T9" fmla="*/ 991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991">
                  <a:moveTo>
                    <a:pt x="0" y="991"/>
                  </a:moveTo>
                  <a:lnTo>
                    <a:pt x="531" y="708"/>
                  </a:lnTo>
                  <a:lnTo>
                    <a:pt x="531" y="0"/>
                  </a:lnTo>
                  <a:lnTo>
                    <a:pt x="0" y="201"/>
                  </a:lnTo>
                  <a:lnTo>
                    <a:pt x="0" y="991"/>
                  </a:lnTo>
                  <a:close/>
                </a:path>
              </a:pathLst>
            </a:custGeom>
            <a:solidFill>
              <a:srgbClr val="248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PA-任意多边形 171">
              <a:extLst>
                <a:ext uri="{FF2B5EF4-FFF2-40B4-BE49-F238E27FC236}">
                  <a16:creationId xmlns:a16="http://schemas.microsoft.com/office/drawing/2014/main" id="{C4D76FDF-2CC2-4C04-A713-677FC60E2623}"/>
                </a:ext>
              </a:extLst>
            </p:cNvPr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3338" y="1631"/>
              <a:ext cx="910" cy="268"/>
            </a:xfrm>
            <a:custGeom>
              <a:avLst/>
              <a:gdLst>
                <a:gd name="T0" fmla="*/ 0 w 910"/>
                <a:gd name="T1" fmla="*/ 171 h 268"/>
                <a:gd name="T2" fmla="*/ 379 w 910"/>
                <a:gd name="T3" fmla="*/ 268 h 268"/>
                <a:gd name="T4" fmla="*/ 910 w 910"/>
                <a:gd name="T5" fmla="*/ 67 h 268"/>
                <a:gd name="T6" fmla="*/ 503 w 910"/>
                <a:gd name="T7" fmla="*/ 0 h 268"/>
                <a:gd name="T8" fmla="*/ 0 w 910"/>
                <a:gd name="T9" fmla="*/ 17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0" h="268">
                  <a:moveTo>
                    <a:pt x="0" y="171"/>
                  </a:moveTo>
                  <a:lnTo>
                    <a:pt x="379" y="268"/>
                  </a:lnTo>
                  <a:lnTo>
                    <a:pt x="910" y="67"/>
                  </a:lnTo>
                  <a:lnTo>
                    <a:pt x="503" y="0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3ED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4" name="PA-任意多边形 172">
              <a:extLst>
                <a:ext uri="{FF2B5EF4-FFF2-40B4-BE49-F238E27FC236}">
                  <a16:creationId xmlns:a16="http://schemas.microsoft.com/office/drawing/2014/main" id="{A39FCB5A-CE4C-44A6-9617-C2ECC3A6572B}"/>
                </a:ext>
              </a:extLst>
            </p:cNvPr>
            <p:cNvSpPr>
              <a:spLocks noEditPoints="1"/>
            </p:cNvSpPr>
            <p:nvPr>
              <p:custDataLst>
                <p:tags r:id="rId34"/>
              </p:custDataLst>
            </p:nvPr>
          </p:nvSpPr>
          <p:spPr bwMode="auto">
            <a:xfrm>
              <a:off x="3379" y="1897"/>
              <a:ext cx="282" cy="253"/>
            </a:xfrm>
            <a:custGeom>
              <a:avLst/>
              <a:gdLst>
                <a:gd name="T0" fmla="*/ 282 w 282"/>
                <a:gd name="T1" fmla="*/ 71 h 253"/>
                <a:gd name="T2" fmla="*/ 282 w 282"/>
                <a:gd name="T3" fmla="*/ 165 h 253"/>
                <a:gd name="T4" fmla="*/ 0 w 282"/>
                <a:gd name="T5" fmla="*/ 94 h 253"/>
                <a:gd name="T6" fmla="*/ 0 w 282"/>
                <a:gd name="T7" fmla="*/ 0 h 253"/>
                <a:gd name="T8" fmla="*/ 282 w 282"/>
                <a:gd name="T9" fmla="*/ 71 h 253"/>
                <a:gd name="T10" fmla="*/ 0 w 282"/>
                <a:gd name="T11" fmla="*/ 128 h 253"/>
                <a:gd name="T12" fmla="*/ 282 w 282"/>
                <a:gd name="T13" fmla="*/ 198 h 253"/>
                <a:gd name="T14" fmla="*/ 282 w 282"/>
                <a:gd name="T15" fmla="*/ 187 h 253"/>
                <a:gd name="T16" fmla="*/ 0 w 282"/>
                <a:gd name="T17" fmla="*/ 116 h 253"/>
                <a:gd name="T18" fmla="*/ 0 w 282"/>
                <a:gd name="T19" fmla="*/ 128 h 253"/>
                <a:gd name="T20" fmla="*/ 0 w 282"/>
                <a:gd name="T21" fmla="*/ 155 h 253"/>
                <a:gd name="T22" fmla="*/ 282 w 282"/>
                <a:gd name="T23" fmla="*/ 226 h 253"/>
                <a:gd name="T24" fmla="*/ 282 w 282"/>
                <a:gd name="T25" fmla="*/ 214 h 253"/>
                <a:gd name="T26" fmla="*/ 0 w 282"/>
                <a:gd name="T27" fmla="*/ 143 h 253"/>
                <a:gd name="T28" fmla="*/ 0 w 282"/>
                <a:gd name="T29" fmla="*/ 155 h 253"/>
                <a:gd name="T30" fmla="*/ 0 w 282"/>
                <a:gd name="T31" fmla="*/ 182 h 253"/>
                <a:gd name="T32" fmla="*/ 282 w 282"/>
                <a:gd name="T33" fmla="*/ 253 h 253"/>
                <a:gd name="T34" fmla="*/ 282 w 282"/>
                <a:gd name="T35" fmla="*/ 241 h 253"/>
                <a:gd name="T36" fmla="*/ 0 w 282"/>
                <a:gd name="T37" fmla="*/ 170 h 253"/>
                <a:gd name="T38" fmla="*/ 0 w 282"/>
                <a:gd name="T39" fmla="*/ 18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253">
                  <a:moveTo>
                    <a:pt x="282" y="71"/>
                  </a:moveTo>
                  <a:lnTo>
                    <a:pt x="282" y="165"/>
                  </a:lnTo>
                  <a:lnTo>
                    <a:pt x="0" y="94"/>
                  </a:lnTo>
                  <a:lnTo>
                    <a:pt x="0" y="0"/>
                  </a:lnTo>
                  <a:lnTo>
                    <a:pt x="282" y="71"/>
                  </a:lnTo>
                  <a:close/>
                  <a:moveTo>
                    <a:pt x="0" y="128"/>
                  </a:moveTo>
                  <a:lnTo>
                    <a:pt x="282" y="198"/>
                  </a:lnTo>
                  <a:lnTo>
                    <a:pt x="282" y="187"/>
                  </a:lnTo>
                  <a:lnTo>
                    <a:pt x="0" y="116"/>
                  </a:lnTo>
                  <a:lnTo>
                    <a:pt x="0" y="128"/>
                  </a:lnTo>
                  <a:close/>
                  <a:moveTo>
                    <a:pt x="0" y="155"/>
                  </a:moveTo>
                  <a:lnTo>
                    <a:pt x="282" y="226"/>
                  </a:lnTo>
                  <a:lnTo>
                    <a:pt x="282" y="214"/>
                  </a:lnTo>
                  <a:lnTo>
                    <a:pt x="0" y="143"/>
                  </a:lnTo>
                  <a:lnTo>
                    <a:pt x="0" y="155"/>
                  </a:lnTo>
                  <a:close/>
                  <a:moveTo>
                    <a:pt x="0" y="182"/>
                  </a:moveTo>
                  <a:lnTo>
                    <a:pt x="282" y="253"/>
                  </a:lnTo>
                  <a:lnTo>
                    <a:pt x="282" y="241"/>
                  </a:lnTo>
                  <a:lnTo>
                    <a:pt x="0" y="17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D4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PA-任意多边形 173">
              <a:extLst>
                <a:ext uri="{FF2B5EF4-FFF2-40B4-BE49-F238E27FC236}">
                  <a16:creationId xmlns:a16="http://schemas.microsoft.com/office/drawing/2014/main" id="{AF7F62A9-127B-41BF-BC1E-E60749D270E0}"/>
                </a:ext>
              </a:extLst>
            </p:cNvPr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396" y="1920"/>
              <a:ext cx="248" cy="127"/>
            </a:xfrm>
            <a:custGeom>
              <a:avLst/>
              <a:gdLst>
                <a:gd name="T0" fmla="*/ 0 w 248"/>
                <a:gd name="T1" fmla="*/ 0 h 127"/>
                <a:gd name="T2" fmla="*/ 0 w 248"/>
                <a:gd name="T3" fmla="*/ 40 h 127"/>
                <a:gd name="T4" fmla="*/ 248 w 248"/>
                <a:gd name="T5" fmla="*/ 103 h 127"/>
                <a:gd name="T6" fmla="*/ 248 w 248"/>
                <a:gd name="T7" fmla="*/ 63 h 127"/>
                <a:gd name="T8" fmla="*/ 0 w 248"/>
                <a:gd name="T9" fmla="*/ 0 h 127"/>
                <a:gd name="T10" fmla="*/ 0 w 248"/>
                <a:gd name="T11" fmla="*/ 65 h 127"/>
                <a:gd name="T12" fmla="*/ 248 w 248"/>
                <a:gd name="T13" fmla="*/ 127 h 127"/>
                <a:gd name="T14" fmla="*/ 248 w 248"/>
                <a:gd name="T15" fmla="*/ 112 h 127"/>
                <a:gd name="T16" fmla="*/ 0 w 248"/>
                <a:gd name="T17" fmla="*/ 49 h 127"/>
                <a:gd name="T18" fmla="*/ 0 w 248"/>
                <a:gd name="T19" fmla="*/ 6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27">
                  <a:moveTo>
                    <a:pt x="0" y="0"/>
                  </a:moveTo>
                  <a:lnTo>
                    <a:pt x="0" y="40"/>
                  </a:lnTo>
                  <a:lnTo>
                    <a:pt x="248" y="103"/>
                  </a:lnTo>
                  <a:lnTo>
                    <a:pt x="248" y="63"/>
                  </a:lnTo>
                  <a:lnTo>
                    <a:pt x="0" y="0"/>
                  </a:lnTo>
                  <a:close/>
                  <a:moveTo>
                    <a:pt x="0" y="65"/>
                  </a:moveTo>
                  <a:lnTo>
                    <a:pt x="248" y="127"/>
                  </a:lnTo>
                  <a:lnTo>
                    <a:pt x="248" y="112"/>
                  </a:lnTo>
                  <a:lnTo>
                    <a:pt x="0" y="49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113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PA-任意多边形 174">
              <a:extLst>
                <a:ext uri="{FF2B5EF4-FFF2-40B4-BE49-F238E27FC236}">
                  <a16:creationId xmlns:a16="http://schemas.microsoft.com/office/drawing/2014/main" id="{C7BE74E5-165B-4527-B7BF-DD3A3C70E58A}"/>
                </a:ext>
              </a:extLst>
            </p:cNvPr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509" y="2333"/>
              <a:ext cx="208" cy="278"/>
            </a:xfrm>
            <a:custGeom>
              <a:avLst/>
              <a:gdLst>
                <a:gd name="T0" fmla="*/ 208 w 208"/>
                <a:gd name="T1" fmla="*/ 278 h 278"/>
                <a:gd name="T2" fmla="*/ 208 w 208"/>
                <a:gd name="T3" fmla="*/ 272 h 278"/>
                <a:gd name="T4" fmla="*/ 2 w 208"/>
                <a:gd name="T5" fmla="*/ 206 h 278"/>
                <a:gd name="T6" fmla="*/ 0 w 208"/>
                <a:gd name="T7" fmla="*/ 212 h 278"/>
                <a:gd name="T8" fmla="*/ 208 w 208"/>
                <a:gd name="T9" fmla="*/ 278 h 278"/>
                <a:gd name="T10" fmla="*/ 0 w 208"/>
                <a:gd name="T11" fmla="*/ 178 h 278"/>
                <a:gd name="T12" fmla="*/ 208 w 208"/>
                <a:gd name="T13" fmla="*/ 242 h 278"/>
                <a:gd name="T14" fmla="*/ 208 w 208"/>
                <a:gd name="T15" fmla="*/ 236 h 278"/>
                <a:gd name="T16" fmla="*/ 2 w 208"/>
                <a:gd name="T17" fmla="*/ 172 h 278"/>
                <a:gd name="T18" fmla="*/ 0 w 208"/>
                <a:gd name="T19" fmla="*/ 178 h 278"/>
                <a:gd name="T20" fmla="*/ 0 w 208"/>
                <a:gd name="T21" fmla="*/ 143 h 278"/>
                <a:gd name="T22" fmla="*/ 208 w 208"/>
                <a:gd name="T23" fmla="*/ 207 h 278"/>
                <a:gd name="T24" fmla="*/ 208 w 208"/>
                <a:gd name="T25" fmla="*/ 201 h 278"/>
                <a:gd name="T26" fmla="*/ 2 w 208"/>
                <a:gd name="T27" fmla="*/ 138 h 278"/>
                <a:gd name="T28" fmla="*/ 0 w 208"/>
                <a:gd name="T29" fmla="*/ 143 h 278"/>
                <a:gd name="T30" fmla="*/ 208 w 208"/>
                <a:gd name="T31" fmla="*/ 58 h 278"/>
                <a:gd name="T32" fmla="*/ 2 w 208"/>
                <a:gd name="T33" fmla="*/ 0 h 278"/>
                <a:gd name="T34" fmla="*/ 0 w 208"/>
                <a:gd name="T35" fmla="*/ 6 h 278"/>
                <a:gd name="T36" fmla="*/ 208 w 208"/>
                <a:gd name="T37" fmla="*/ 64 h 278"/>
                <a:gd name="T38" fmla="*/ 208 w 208"/>
                <a:gd name="T39" fmla="*/ 58 h 278"/>
                <a:gd name="T40" fmla="*/ 0 w 208"/>
                <a:gd name="T41" fmla="*/ 40 h 278"/>
                <a:gd name="T42" fmla="*/ 208 w 208"/>
                <a:gd name="T43" fmla="*/ 100 h 278"/>
                <a:gd name="T44" fmla="*/ 208 w 208"/>
                <a:gd name="T45" fmla="*/ 94 h 278"/>
                <a:gd name="T46" fmla="*/ 2 w 208"/>
                <a:gd name="T47" fmla="*/ 35 h 278"/>
                <a:gd name="T48" fmla="*/ 0 w 208"/>
                <a:gd name="T49" fmla="*/ 40 h 278"/>
                <a:gd name="T50" fmla="*/ 0 w 208"/>
                <a:gd name="T51" fmla="*/ 109 h 278"/>
                <a:gd name="T52" fmla="*/ 208 w 208"/>
                <a:gd name="T53" fmla="*/ 171 h 278"/>
                <a:gd name="T54" fmla="*/ 208 w 208"/>
                <a:gd name="T55" fmla="*/ 165 h 278"/>
                <a:gd name="T56" fmla="*/ 2 w 208"/>
                <a:gd name="T57" fmla="*/ 103 h 278"/>
                <a:gd name="T58" fmla="*/ 0 w 208"/>
                <a:gd name="T59" fmla="*/ 109 h 278"/>
                <a:gd name="T60" fmla="*/ 0 w 208"/>
                <a:gd name="T61" fmla="*/ 75 h 278"/>
                <a:gd name="T62" fmla="*/ 208 w 208"/>
                <a:gd name="T63" fmla="*/ 136 h 278"/>
                <a:gd name="T64" fmla="*/ 208 w 208"/>
                <a:gd name="T65" fmla="*/ 129 h 278"/>
                <a:gd name="T66" fmla="*/ 2 w 208"/>
                <a:gd name="T67" fmla="*/ 69 h 278"/>
                <a:gd name="T68" fmla="*/ 0 w 208"/>
                <a:gd name="T69" fmla="*/ 7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8" h="278">
                  <a:moveTo>
                    <a:pt x="208" y="278"/>
                  </a:moveTo>
                  <a:lnTo>
                    <a:pt x="208" y="272"/>
                  </a:lnTo>
                  <a:lnTo>
                    <a:pt x="2" y="206"/>
                  </a:lnTo>
                  <a:lnTo>
                    <a:pt x="0" y="212"/>
                  </a:lnTo>
                  <a:lnTo>
                    <a:pt x="208" y="278"/>
                  </a:lnTo>
                  <a:close/>
                  <a:moveTo>
                    <a:pt x="0" y="178"/>
                  </a:moveTo>
                  <a:lnTo>
                    <a:pt x="208" y="242"/>
                  </a:lnTo>
                  <a:lnTo>
                    <a:pt x="208" y="236"/>
                  </a:lnTo>
                  <a:lnTo>
                    <a:pt x="2" y="172"/>
                  </a:lnTo>
                  <a:lnTo>
                    <a:pt x="0" y="178"/>
                  </a:lnTo>
                  <a:close/>
                  <a:moveTo>
                    <a:pt x="0" y="143"/>
                  </a:moveTo>
                  <a:lnTo>
                    <a:pt x="208" y="207"/>
                  </a:lnTo>
                  <a:lnTo>
                    <a:pt x="208" y="201"/>
                  </a:lnTo>
                  <a:lnTo>
                    <a:pt x="2" y="138"/>
                  </a:lnTo>
                  <a:lnTo>
                    <a:pt x="0" y="143"/>
                  </a:lnTo>
                  <a:close/>
                  <a:moveTo>
                    <a:pt x="208" y="58"/>
                  </a:moveTo>
                  <a:lnTo>
                    <a:pt x="2" y="0"/>
                  </a:lnTo>
                  <a:lnTo>
                    <a:pt x="0" y="6"/>
                  </a:lnTo>
                  <a:lnTo>
                    <a:pt x="208" y="64"/>
                  </a:lnTo>
                  <a:lnTo>
                    <a:pt x="208" y="58"/>
                  </a:lnTo>
                  <a:close/>
                  <a:moveTo>
                    <a:pt x="0" y="40"/>
                  </a:moveTo>
                  <a:lnTo>
                    <a:pt x="208" y="100"/>
                  </a:lnTo>
                  <a:lnTo>
                    <a:pt x="208" y="94"/>
                  </a:lnTo>
                  <a:lnTo>
                    <a:pt x="2" y="35"/>
                  </a:lnTo>
                  <a:lnTo>
                    <a:pt x="0" y="40"/>
                  </a:lnTo>
                  <a:close/>
                  <a:moveTo>
                    <a:pt x="0" y="109"/>
                  </a:moveTo>
                  <a:lnTo>
                    <a:pt x="208" y="171"/>
                  </a:lnTo>
                  <a:lnTo>
                    <a:pt x="208" y="165"/>
                  </a:lnTo>
                  <a:lnTo>
                    <a:pt x="2" y="103"/>
                  </a:lnTo>
                  <a:lnTo>
                    <a:pt x="0" y="109"/>
                  </a:lnTo>
                  <a:close/>
                  <a:moveTo>
                    <a:pt x="0" y="75"/>
                  </a:moveTo>
                  <a:lnTo>
                    <a:pt x="208" y="136"/>
                  </a:lnTo>
                  <a:lnTo>
                    <a:pt x="208" y="129"/>
                  </a:lnTo>
                  <a:lnTo>
                    <a:pt x="2" y="69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07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PA-任意多边形 175">
              <a:extLst>
                <a:ext uri="{FF2B5EF4-FFF2-40B4-BE49-F238E27FC236}">
                  <a16:creationId xmlns:a16="http://schemas.microsoft.com/office/drawing/2014/main" id="{59A39B84-2959-43AA-B40B-B925EC03B964}"/>
                </a:ext>
              </a:extLst>
            </p:cNvPr>
            <p:cNvSpPr>
              <a:spLocks noEditPoints="1"/>
            </p:cNvSpPr>
            <p:nvPr>
              <p:custDataLst>
                <p:tags r:id="rId37"/>
              </p:custDataLst>
            </p:nvPr>
          </p:nvSpPr>
          <p:spPr bwMode="auto">
            <a:xfrm>
              <a:off x="3617" y="2190"/>
              <a:ext cx="40" cy="96"/>
            </a:xfrm>
            <a:custGeom>
              <a:avLst/>
              <a:gdLst>
                <a:gd name="T0" fmla="*/ 53 w 106"/>
                <a:gd name="T1" fmla="*/ 10 h 255"/>
                <a:gd name="T2" fmla="*/ 0 w 106"/>
                <a:gd name="T3" fmla="*/ 45 h 255"/>
                <a:gd name="T4" fmla="*/ 53 w 106"/>
                <a:gd name="T5" fmla="*/ 118 h 255"/>
                <a:gd name="T6" fmla="*/ 106 w 106"/>
                <a:gd name="T7" fmla="*/ 83 h 255"/>
                <a:gd name="T8" fmla="*/ 53 w 106"/>
                <a:gd name="T9" fmla="*/ 10 h 255"/>
                <a:gd name="T10" fmla="*/ 53 w 106"/>
                <a:gd name="T11" fmla="*/ 207 h 255"/>
                <a:gd name="T12" fmla="*/ 31 w 106"/>
                <a:gd name="T13" fmla="*/ 222 h 255"/>
                <a:gd name="T14" fmla="*/ 53 w 106"/>
                <a:gd name="T15" fmla="*/ 251 h 255"/>
                <a:gd name="T16" fmla="*/ 75 w 106"/>
                <a:gd name="T17" fmla="*/ 236 h 255"/>
                <a:gd name="T18" fmla="*/ 53 w 106"/>
                <a:gd name="T19" fmla="*/ 20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55">
                  <a:moveTo>
                    <a:pt x="53" y="10"/>
                  </a:moveTo>
                  <a:cubicBezTo>
                    <a:pt x="23" y="0"/>
                    <a:pt x="0" y="15"/>
                    <a:pt x="0" y="45"/>
                  </a:cubicBezTo>
                  <a:cubicBezTo>
                    <a:pt x="0" y="75"/>
                    <a:pt x="23" y="108"/>
                    <a:pt x="53" y="118"/>
                  </a:cubicBezTo>
                  <a:cubicBezTo>
                    <a:pt x="82" y="128"/>
                    <a:pt x="106" y="112"/>
                    <a:pt x="106" y="83"/>
                  </a:cubicBezTo>
                  <a:cubicBezTo>
                    <a:pt x="106" y="54"/>
                    <a:pt x="82" y="21"/>
                    <a:pt x="53" y="10"/>
                  </a:cubicBezTo>
                  <a:close/>
                  <a:moveTo>
                    <a:pt x="53" y="207"/>
                  </a:moveTo>
                  <a:cubicBezTo>
                    <a:pt x="41" y="203"/>
                    <a:pt x="31" y="210"/>
                    <a:pt x="31" y="222"/>
                  </a:cubicBezTo>
                  <a:cubicBezTo>
                    <a:pt x="31" y="234"/>
                    <a:pt x="41" y="247"/>
                    <a:pt x="53" y="251"/>
                  </a:cubicBezTo>
                  <a:cubicBezTo>
                    <a:pt x="65" y="255"/>
                    <a:pt x="75" y="248"/>
                    <a:pt x="75" y="236"/>
                  </a:cubicBezTo>
                  <a:cubicBezTo>
                    <a:pt x="75" y="224"/>
                    <a:pt x="65" y="211"/>
                    <a:pt x="53" y="207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PA-椭圆 176">
              <a:extLst>
                <a:ext uri="{FF2B5EF4-FFF2-40B4-BE49-F238E27FC236}">
                  <a16:creationId xmlns:a16="http://schemas.microsoft.com/office/drawing/2014/main" id="{B360502F-9A04-41B0-8881-BEB354AD828F}"/>
                </a:ext>
              </a:extLst>
            </p:cNvPr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3871" y="2209"/>
              <a:ext cx="471" cy="472"/>
            </a:xfrm>
            <a:prstGeom prst="ellipse">
              <a:avLst/>
            </a:prstGeom>
            <a:solidFill>
              <a:srgbClr val="37BBE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PA-任意多边形 177">
              <a:extLst>
                <a:ext uri="{FF2B5EF4-FFF2-40B4-BE49-F238E27FC236}">
                  <a16:creationId xmlns:a16="http://schemas.microsoft.com/office/drawing/2014/main" id="{04A8C1C7-7400-4DDD-97F1-6935BFCD0AB2}"/>
                </a:ext>
              </a:extLst>
            </p:cNvPr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3966" y="2221"/>
              <a:ext cx="376" cy="461"/>
            </a:xfrm>
            <a:custGeom>
              <a:avLst/>
              <a:gdLst>
                <a:gd name="T0" fmla="*/ 564 w 996"/>
                <a:gd name="T1" fmla="*/ 0 h 1220"/>
                <a:gd name="T2" fmla="*/ 837 w 996"/>
                <a:gd name="T3" fmla="*/ 471 h 1220"/>
                <a:gd name="T4" fmla="*/ 31 w 996"/>
                <a:gd name="T5" fmla="*/ 1098 h 1220"/>
                <a:gd name="T6" fmla="*/ 0 w 996"/>
                <a:gd name="T7" fmla="*/ 1098 h 1220"/>
                <a:gd name="T8" fmla="*/ 371 w 996"/>
                <a:gd name="T9" fmla="*/ 1220 h 1220"/>
                <a:gd name="T10" fmla="*/ 996 w 996"/>
                <a:gd name="T11" fmla="*/ 595 h 1220"/>
                <a:gd name="T12" fmla="*/ 564 w 996"/>
                <a:gd name="T13" fmla="*/ 0 h 1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6" h="1220">
                  <a:moveTo>
                    <a:pt x="564" y="0"/>
                  </a:moveTo>
                  <a:cubicBezTo>
                    <a:pt x="731" y="115"/>
                    <a:pt x="837" y="283"/>
                    <a:pt x="837" y="471"/>
                  </a:cubicBezTo>
                  <a:cubicBezTo>
                    <a:pt x="837" y="817"/>
                    <a:pt x="476" y="1098"/>
                    <a:pt x="31" y="1098"/>
                  </a:cubicBezTo>
                  <a:cubicBezTo>
                    <a:pt x="20" y="1098"/>
                    <a:pt x="10" y="1098"/>
                    <a:pt x="0" y="1098"/>
                  </a:cubicBezTo>
                  <a:cubicBezTo>
                    <a:pt x="104" y="1174"/>
                    <a:pt x="232" y="1220"/>
                    <a:pt x="371" y="1220"/>
                  </a:cubicBezTo>
                  <a:cubicBezTo>
                    <a:pt x="716" y="1220"/>
                    <a:pt x="996" y="940"/>
                    <a:pt x="996" y="595"/>
                  </a:cubicBezTo>
                  <a:cubicBezTo>
                    <a:pt x="996" y="317"/>
                    <a:pt x="815" y="81"/>
                    <a:pt x="564" y="0"/>
                  </a:cubicBezTo>
                </a:path>
              </a:pathLst>
            </a:custGeom>
            <a:solidFill>
              <a:srgbClr val="3495C6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PA-任意多边形 178">
              <a:extLst>
                <a:ext uri="{FF2B5EF4-FFF2-40B4-BE49-F238E27FC236}">
                  <a16:creationId xmlns:a16="http://schemas.microsoft.com/office/drawing/2014/main" id="{B1EC99C9-0580-471E-B20E-500C2C492FDE}"/>
                </a:ext>
              </a:extLst>
            </p:cNvPr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3871" y="2209"/>
              <a:ext cx="361" cy="363"/>
            </a:xfrm>
            <a:custGeom>
              <a:avLst/>
              <a:gdLst>
                <a:gd name="T0" fmla="*/ 785 w 957"/>
                <a:gd name="T1" fmla="*/ 598 h 960"/>
                <a:gd name="T2" fmla="*/ 924 w 957"/>
                <a:gd name="T3" fmla="*/ 674 h 960"/>
                <a:gd name="T4" fmla="*/ 888 w 957"/>
                <a:gd name="T5" fmla="*/ 655 h 960"/>
                <a:gd name="T6" fmla="*/ 832 w 957"/>
                <a:gd name="T7" fmla="*/ 644 h 960"/>
                <a:gd name="T8" fmla="*/ 827 w 957"/>
                <a:gd name="T9" fmla="*/ 288 h 960"/>
                <a:gd name="T10" fmla="*/ 818 w 957"/>
                <a:gd name="T11" fmla="*/ 213 h 960"/>
                <a:gd name="T12" fmla="*/ 796 w 957"/>
                <a:gd name="T13" fmla="*/ 118 h 960"/>
                <a:gd name="T14" fmla="*/ 804 w 957"/>
                <a:gd name="T15" fmla="*/ 213 h 960"/>
                <a:gd name="T16" fmla="*/ 748 w 957"/>
                <a:gd name="T17" fmla="*/ 337 h 960"/>
                <a:gd name="T18" fmla="*/ 785 w 957"/>
                <a:gd name="T19" fmla="*/ 227 h 960"/>
                <a:gd name="T20" fmla="*/ 782 w 957"/>
                <a:gd name="T21" fmla="*/ 251 h 960"/>
                <a:gd name="T22" fmla="*/ 904 w 957"/>
                <a:gd name="T23" fmla="*/ 751 h 960"/>
                <a:gd name="T24" fmla="*/ 863 w 957"/>
                <a:gd name="T25" fmla="*/ 738 h 960"/>
                <a:gd name="T26" fmla="*/ 816 w 957"/>
                <a:gd name="T27" fmla="*/ 707 h 960"/>
                <a:gd name="T28" fmla="*/ 768 w 957"/>
                <a:gd name="T29" fmla="*/ 701 h 960"/>
                <a:gd name="T30" fmla="*/ 698 w 957"/>
                <a:gd name="T31" fmla="*/ 785 h 960"/>
                <a:gd name="T32" fmla="*/ 655 w 957"/>
                <a:gd name="T33" fmla="*/ 894 h 960"/>
                <a:gd name="T34" fmla="*/ 801 w 957"/>
                <a:gd name="T35" fmla="*/ 907 h 960"/>
                <a:gd name="T36" fmla="*/ 829 w 957"/>
                <a:gd name="T37" fmla="*/ 916 h 960"/>
                <a:gd name="T38" fmla="*/ 918 w 957"/>
                <a:gd name="T39" fmla="*/ 779 h 960"/>
                <a:gd name="T40" fmla="*/ 274 w 957"/>
                <a:gd name="T41" fmla="*/ 537 h 960"/>
                <a:gd name="T42" fmla="*/ 173 w 957"/>
                <a:gd name="T43" fmla="*/ 380 h 960"/>
                <a:gd name="T44" fmla="*/ 263 w 957"/>
                <a:gd name="T45" fmla="*/ 526 h 960"/>
                <a:gd name="T46" fmla="*/ 273 w 957"/>
                <a:gd name="T47" fmla="*/ 438 h 960"/>
                <a:gd name="T48" fmla="*/ 299 w 957"/>
                <a:gd name="T49" fmla="*/ 410 h 960"/>
                <a:gd name="T50" fmla="*/ 437 w 957"/>
                <a:gd name="T51" fmla="*/ 557 h 960"/>
                <a:gd name="T52" fmla="*/ 544 w 957"/>
                <a:gd name="T53" fmla="*/ 466 h 960"/>
                <a:gd name="T54" fmla="*/ 627 w 957"/>
                <a:gd name="T55" fmla="*/ 510 h 960"/>
                <a:gd name="T56" fmla="*/ 691 w 957"/>
                <a:gd name="T57" fmla="*/ 385 h 960"/>
                <a:gd name="T58" fmla="*/ 712 w 957"/>
                <a:gd name="T59" fmla="*/ 348 h 960"/>
                <a:gd name="T60" fmla="*/ 757 w 957"/>
                <a:gd name="T61" fmla="*/ 251 h 960"/>
                <a:gd name="T62" fmla="*/ 738 w 957"/>
                <a:gd name="T63" fmla="*/ 112 h 960"/>
                <a:gd name="T64" fmla="*/ 624 w 957"/>
                <a:gd name="T65" fmla="*/ 0 h 960"/>
                <a:gd name="T66" fmla="*/ 44 w 957"/>
                <a:gd name="T67" fmla="*/ 666 h 960"/>
                <a:gd name="T68" fmla="*/ 68 w 957"/>
                <a:gd name="T69" fmla="*/ 812 h 960"/>
                <a:gd name="T70" fmla="*/ 232 w 957"/>
                <a:gd name="T71" fmla="*/ 741 h 960"/>
                <a:gd name="T72" fmla="*/ 674 w 957"/>
                <a:gd name="T73" fmla="*/ 643 h 960"/>
                <a:gd name="T74" fmla="*/ 635 w 957"/>
                <a:gd name="T75" fmla="*/ 605 h 960"/>
                <a:gd name="T76" fmla="*/ 895 w 957"/>
                <a:gd name="T77" fmla="*/ 177 h 960"/>
                <a:gd name="T78" fmla="*/ 611 w 957"/>
                <a:gd name="T79" fmla="*/ 651 h 960"/>
                <a:gd name="T80" fmla="*/ 578 w 957"/>
                <a:gd name="T81" fmla="*/ 546 h 960"/>
                <a:gd name="T82" fmla="*/ 578 w 957"/>
                <a:gd name="T83" fmla="*/ 640 h 960"/>
                <a:gd name="T84" fmla="*/ 255 w 957"/>
                <a:gd name="T85" fmla="*/ 851 h 960"/>
                <a:gd name="T86" fmla="*/ 255 w 957"/>
                <a:gd name="T87" fmla="*/ 755 h 960"/>
                <a:gd name="T88" fmla="*/ 884 w 957"/>
                <a:gd name="T89" fmla="*/ 57 h 960"/>
                <a:gd name="T90" fmla="*/ 895 w 957"/>
                <a:gd name="T91" fmla="*/ 177 h 960"/>
                <a:gd name="T92" fmla="*/ 906 w 957"/>
                <a:gd name="T93" fmla="*/ 68 h 960"/>
                <a:gd name="T94" fmla="*/ 728 w 957"/>
                <a:gd name="T95" fmla="*/ 674 h 960"/>
                <a:gd name="T96" fmla="*/ 722 w 957"/>
                <a:gd name="T97" fmla="*/ 677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57" h="960">
                  <a:moveTo>
                    <a:pt x="832" y="644"/>
                  </a:moveTo>
                  <a:cubicBezTo>
                    <a:pt x="832" y="644"/>
                    <a:pt x="808" y="630"/>
                    <a:pt x="793" y="626"/>
                  </a:cubicBezTo>
                  <a:cubicBezTo>
                    <a:pt x="777" y="621"/>
                    <a:pt x="785" y="598"/>
                    <a:pt x="785" y="598"/>
                  </a:cubicBezTo>
                  <a:cubicBezTo>
                    <a:pt x="785" y="598"/>
                    <a:pt x="794" y="612"/>
                    <a:pt x="821" y="616"/>
                  </a:cubicBezTo>
                  <a:cubicBezTo>
                    <a:pt x="848" y="621"/>
                    <a:pt x="891" y="627"/>
                    <a:pt x="904" y="643"/>
                  </a:cubicBezTo>
                  <a:cubicBezTo>
                    <a:pt x="916" y="659"/>
                    <a:pt x="918" y="668"/>
                    <a:pt x="924" y="674"/>
                  </a:cubicBezTo>
                  <a:cubicBezTo>
                    <a:pt x="930" y="680"/>
                    <a:pt x="935" y="696"/>
                    <a:pt x="935" y="696"/>
                  </a:cubicBezTo>
                  <a:cubicBezTo>
                    <a:pt x="935" y="696"/>
                    <a:pt x="909" y="692"/>
                    <a:pt x="904" y="680"/>
                  </a:cubicBezTo>
                  <a:cubicBezTo>
                    <a:pt x="898" y="669"/>
                    <a:pt x="893" y="651"/>
                    <a:pt x="888" y="655"/>
                  </a:cubicBezTo>
                  <a:cubicBezTo>
                    <a:pt x="883" y="660"/>
                    <a:pt x="887" y="677"/>
                    <a:pt x="869" y="677"/>
                  </a:cubicBezTo>
                  <a:cubicBezTo>
                    <a:pt x="852" y="677"/>
                    <a:pt x="848" y="662"/>
                    <a:pt x="835" y="659"/>
                  </a:cubicBezTo>
                  <a:cubicBezTo>
                    <a:pt x="823" y="655"/>
                    <a:pt x="832" y="644"/>
                    <a:pt x="832" y="644"/>
                  </a:cubicBezTo>
                  <a:close/>
                  <a:moveTo>
                    <a:pt x="762" y="319"/>
                  </a:moveTo>
                  <a:lnTo>
                    <a:pt x="805" y="312"/>
                  </a:lnTo>
                  <a:lnTo>
                    <a:pt x="827" y="288"/>
                  </a:lnTo>
                  <a:lnTo>
                    <a:pt x="821" y="266"/>
                  </a:lnTo>
                  <a:lnTo>
                    <a:pt x="830" y="232"/>
                  </a:lnTo>
                  <a:lnTo>
                    <a:pt x="818" y="213"/>
                  </a:lnTo>
                  <a:cubicBezTo>
                    <a:pt x="818" y="213"/>
                    <a:pt x="818" y="177"/>
                    <a:pt x="804" y="171"/>
                  </a:cubicBezTo>
                  <a:cubicBezTo>
                    <a:pt x="790" y="165"/>
                    <a:pt x="794" y="126"/>
                    <a:pt x="794" y="126"/>
                  </a:cubicBezTo>
                  <a:lnTo>
                    <a:pt x="796" y="118"/>
                  </a:lnTo>
                  <a:lnTo>
                    <a:pt x="780" y="132"/>
                  </a:lnTo>
                  <a:lnTo>
                    <a:pt x="790" y="173"/>
                  </a:lnTo>
                  <a:lnTo>
                    <a:pt x="804" y="213"/>
                  </a:lnTo>
                  <a:lnTo>
                    <a:pt x="805" y="284"/>
                  </a:lnTo>
                  <a:lnTo>
                    <a:pt x="773" y="304"/>
                  </a:lnTo>
                  <a:lnTo>
                    <a:pt x="748" y="337"/>
                  </a:lnTo>
                  <a:lnTo>
                    <a:pt x="762" y="319"/>
                  </a:lnTo>
                  <a:close/>
                  <a:moveTo>
                    <a:pt x="794" y="240"/>
                  </a:moveTo>
                  <a:lnTo>
                    <a:pt x="785" y="227"/>
                  </a:lnTo>
                  <a:lnTo>
                    <a:pt x="774" y="229"/>
                  </a:lnTo>
                  <a:lnTo>
                    <a:pt x="771" y="249"/>
                  </a:lnTo>
                  <a:lnTo>
                    <a:pt x="782" y="251"/>
                  </a:lnTo>
                  <a:lnTo>
                    <a:pt x="794" y="240"/>
                  </a:lnTo>
                  <a:close/>
                  <a:moveTo>
                    <a:pt x="918" y="779"/>
                  </a:moveTo>
                  <a:cubicBezTo>
                    <a:pt x="918" y="779"/>
                    <a:pt x="916" y="751"/>
                    <a:pt x="904" y="751"/>
                  </a:cubicBezTo>
                  <a:cubicBezTo>
                    <a:pt x="891" y="751"/>
                    <a:pt x="887" y="719"/>
                    <a:pt x="887" y="719"/>
                  </a:cubicBezTo>
                  <a:lnTo>
                    <a:pt x="862" y="693"/>
                  </a:lnTo>
                  <a:cubicBezTo>
                    <a:pt x="862" y="693"/>
                    <a:pt x="862" y="732"/>
                    <a:pt x="863" y="738"/>
                  </a:cubicBezTo>
                  <a:cubicBezTo>
                    <a:pt x="865" y="744"/>
                    <a:pt x="846" y="754"/>
                    <a:pt x="841" y="751"/>
                  </a:cubicBezTo>
                  <a:cubicBezTo>
                    <a:pt x="837" y="748"/>
                    <a:pt x="819" y="721"/>
                    <a:pt x="819" y="721"/>
                  </a:cubicBezTo>
                  <a:cubicBezTo>
                    <a:pt x="819" y="721"/>
                    <a:pt x="826" y="706"/>
                    <a:pt x="816" y="707"/>
                  </a:cubicBezTo>
                  <a:cubicBezTo>
                    <a:pt x="815" y="707"/>
                    <a:pt x="815" y="707"/>
                    <a:pt x="814" y="707"/>
                  </a:cubicBezTo>
                  <a:cubicBezTo>
                    <a:pt x="812" y="707"/>
                    <a:pt x="808" y="706"/>
                    <a:pt x="801" y="705"/>
                  </a:cubicBezTo>
                  <a:lnTo>
                    <a:pt x="768" y="701"/>
                  </a:lnTo>
                  <a:lnTo>
                    <a:pt x="765" y="715"/>
                  </a:lnTo>
                  <a:cubicBezTo>
                    <a:pt x="765" y="715"/>
                    <a:pt x="746" y="730"/>
                    <a:pt x="735" y="735"/>
                  </a:cubicBezTo>
                  <a:cubicBezTo>
                    <a:pt x="724" y="740"/>
                    <a:pt x="712" y="785"/>
                    <a:pt x="698" y="785"/>
                  </a:cubicBezTo>
                  <a:cubicBezTo>
                    <a:pt x="683" y="785"/>
                    <a:pt x="663" y="787"/>
                    <a:pt x="663" y="787"/>
                  </a:cubicBezTo>
                  <a:cubicBezTo>
                    <a:pt x="663" y="787"/>
                    <a:pt x="638" y="829"/>
                    <a:pt x="646" y="844"/>
                  </a:cubicBezTo>
                  <a:cubicBezTo>
                    <a:pt x="654" y="860"/>
                    <a:pt x="657" y="876"/>
                    <a:pt x="655" y="894"/>
                  </a:cubicBezTo>
                  <a:cubicBezTo>
                    <a:pt x="654" y="913"/>
                    <a:pt x="657" y="910"/>
                    <a:pt x="683" y="905"/>
                  </a:cubicBezTo>
                  <a:cubicBezTo>
                    <a:pt x="710" y="901"/>
                    <a:pt x="732" y="865"/>
                    <a:pt x="762" y="871"/>
                  </a:cubicBezTo>
                  <a:cubicBezTo>
                    <a:pt x="791" y="877"/>
                    <a:pt x="801" y="907"/>
                    <a:pt x="801" y="907"/>
                  </a:cubicBezTo>
                  <a:lnTo>
                    <a:pt x="826" y="885"/>
                  </a:lnTo>
                  <a:cubicBezTo>
                    <a:pt x="826" y="885"/>
                    <a:pt x="823" y="901"/>
                    <a:pt x="818" y="902"/>
                  </a:cubicBezTo>
                  <a:cubicBezTo>
                    <a:pt x="813" y="904"/>
                    <a:pt x="823" y="905"/>
                    <a:pt x="829" y="916"/>
                  </a:cubicBezTo>
                  <a:cubicBezTo>
                    <a:pt x="835" y="927"/>
                    <a:pt x="869" y="943"/>
                    <a:pt x="913" y="901"/>
                  </a:cubicBezTo>
                  <a:cubicBezTo>
                    <a:pt x="957" y="859"/>
                    <a:pt x="941" y="823"/>
                    <a:pt x="941" y="823"/>
                  </a:cubicBezTo>
                  <a:lnTo>
                    <a:pt x="918" y="779"/>
                  </a:lnTo>
                  <a:close/>
                  <a:moveTo>
                    <a:pt x="232" y="741"/>
                  </a:moveTo>
                  <a:cubicBezTo>
                    <a:pt x="235" y="712"/>
                    <a:pt x="218" y="719"/>
                    <a:pt x="219" y="677"/>
                  </a:cubicBezTo>
                  <a:cubicBezTo>
                    <a:pt x="221" y="635"/>
                    <a:pt x="279" y="537"/>
                    <a:pt x="274" y="537"/>
                  </a:cubicBezTo>
                  <a:cubicBezTo>
                    <a:pt x="269" y="537"/>
                    <a:pt x="243" y="557"/>
                    <a:pt x="233" y="555"/>
                  </a:cubicBezTo>
                  <a:cubicBezTo>
                    <a:pt x="224" y="554"/>
                    <a:pt x="183" y="462"/>
                    <a:pt x="183" y="448"/>
                  </a:cubicBezTo>
                  <a:cubicBezTo>
                    <a:pt x="183" y="434"/>
                    <a:pt x="173" y="380"/>
                    <a:pt x="173" y="380"/>
                  </a:cubicBezTo>
                  <a:cubicBezTo>
                    <a:pt x="173" y="380"/>
                    <a:pt x="185" y="416"/>
                    <a:pt x="194" y="418"/>
                  </a:cubicBezTo>
                  <a:cubicBezTo>
                    <a:pt x="204" y="419"/>
                    <a:pt x="207" y="459"/>
                    <a:pt x="215" y="477"/>
                  </a:cubicBezTo>
                  <a:cubicBezTo>
                    <a:pt x="223" y="496"/>
                    <a:pt x="248" y="527"/>
                    <a:pt x="263" y="526"/>
                  </a:cubicBezTo>
                  <a:cubicBezTo>
                    <a:pt x="279" y="524"/>
                    <a:pt x="327" y="437"/>
                    <a:pt x="327" y="437"/>
                  </a:cubicBezTo>
                  <a:lnTo>
                    <a:pt x="301" y="421"/>
                  </a:lnTo>
                  <a:lnTo>
                    <a:pt x="273" y="438"/>
                  </a:lnTo>
                  <a:cubicBezTo>
                    <a:pt x="273" y="438"/>
                    <a:pt x="265" y="419"/>
                    <a:pt x="255" y="409"/>
                  </a:cubicBezTo>
                  <a:cubicBezTo>
                    <a:pt x="246" y="398"/>
                    <a:pt x="248" y="371"/>
                    <a:pt x="254" y="371"/>
                  </a:cubicBezTo>
                  <a:cubicBezTo>
                    <a:pt x="260" y="371"/>
                    <a:pt x="267" y="389"/>
                    <a:pt x="299" y="410"/>
                  </a:cubicBezTo>
                  <a:cubicBezTo>
                    <a:pt x="331" y="431"/>
                    <a:pt x="360" y="410"/>
                    <a:pt x="366" y="415"/>
                  </a:cubicBezTo>
                  <a:cubicBezTo>
                    <a:pt x="373" y="419"/>
                    <a:pt x="398" y="440"/>
                    <a:pt x="399" y="452"/>
                  </a:cubicBezTo>
                  <a:cubicBezTo>
                    <a:pt x="401" y="465"/>
                    <a:pt x="432" y="551"/>
                    <a:pt x="437" y="557"/>
                  </a:cubicBezTo>
                  <a:cubicBezTo>
                    <a:pt x="441" y="563"/>
                    <a:pt x="460" y="535"/>
                    <a:pt x="468" y="499"/>
                  </a:cubicBezTo>
                  <a:cubicBezTo>
                    <a:pt x="476" y="463"/>
                    <a:pt x="513" y="446"/>
                    <a:pt x="526" y="437"/>
                  </a:cubicBezTo>
                  <a:cubicBezTo>
                    <a:pt x="538" y="427"/>
                    <a:pt x="537" y="448"/>
                    <a:pt x="544" y="466"/>
                  </a:cubicBezTo>
                  <a:cubicBezTo>
                    <a:pt x="552" y="485"/>
                    <a:pt x="573" y="496"/>
                    <a:pt x="582" y="504"/>
                  </a:cubicBezTo>
                  <a:cubicBezTo>
                    <a:pt x="591" y="512"/>
                    <a:pt x="583" y="537"/>
                    <a:pt x="599" y="537"/>
                  </a:cubicBezTo>
                  <a:cubicBezTo>
                    <a:pt x="615" y="537"/>
                    <a:pt x="627" y="510"/>
                    <a:pt x="627" y="510"/>
                  </a:cubicBezTo>
                  <a:lnTo>
                    <a:pt x="616" y="480"/>
                  </a:lnTo>
                  <a:cubicBezTo>
                    <a:pt x="605" y="451"/>
                    <a:pt x="621" y="448"/>
                    <a:pt x="635" y="441"/>
                  </a:cubicBezTo>
                  <a:cubicBezTo>
                    <a:pt x="649" y="435"/>
                    <a:pt x="674" y="412"/>
                    <a:pt x="691" y="385"/>
                  </a:cubicBezTo>
                  <a:cubicBezTo>
                    <a:pt x="708" y="359"/>
                    <a:pt x="677" y="334"/>
                    <a:pt x="668" y="310"/>
                  </a:cubicBezTo>
                  <a:cubicBezTo>
                    <a:pt x="658" y="287"/>
                    <a:pt x="679" y="288"/>
                    <a:pt x="690" y="287"/>
                  </a:cubicBezTo>
                  <a:cubicBezTo>
                    <a:pt x="701" y="285"/>
                    <a:pt x="712" y="348"/>
                    <a:pt x="712" y="348"/>
                  </a:cubicBezTo>
                  <a:lnTo>
                    <a:pt x="732" y="337"/>
                  </a:lnTo>
                  <a:cubicBezTo>
                    <a:pt x="732" y="337"/>
                    <a:pt x="727" y="316"/>
                    <a:pt x="718" y="298"/>
                  </a:cubicBezTo>
                  <a:cubicBezTo>
                    <a:pt x="708" y="279"/>
                    <a:pt x="730" y="279"/>
                    <a:pt x="757" y="251"/>
                  </a:cubicBezTo>
                  <a:cubicBezTo>
                    <a:pt x="783" y="223"/>
                    <a:pt x="768" y="209"/>
                    <a:pt x="769" y="174"/>
                  </a:cubicBezTo>
                  <a:cubicBezTo>
                    <a:pt x="771" y="139"/>
                    <a:pt x="737" y="143"/>
                    <a:pt x="737" y="143"/>
                  </a:cubicBezTo>
                  <a:cubicBezTo>
                    <a:pt x="737" y="143"/>
                    <a:pt x="729" y="155"/>
                    <a:pt x="738" y="112"/>
                  </a:cubicBezTo>
                  <a:cubicBezTo>
                    <a:pt x="748" y="68"/>
                    <a:pt x="812" y="93"/>
                    <a:pt x="827" y="91"/>
                  </a:cubicBezTo>
                  <a:cubicBezTo>
                    <a:pt x="839" y="90"/>
                    <a:pt x="855" y="60"/>
                    <a:pt x="861" y="47"/>
                  </a:cubicBezTo>
                  <a:cubicBezTo>
                    <a:pt x="788" y="17"/>
                    <a:pt x="708" y="0"/>
                    <a:pt x="624" y="0"/>
                  </a:cubicBezTo>
                  <a:cubicBezTo>
                    <a:pt x="290" y="0"/>
                    <a:pt x="17" y="262"/>
                    <a:pt x="0" y="592"/>
                  </a:cubicBezTo>
                  <a:cubicBezTo>
                    <a:pt x="7" y="596"/>
                    <a:pt x="17" y="600"/>
                    <a:pt x="29" y="602"/>
                  </a:cubicBezTo>
                  <a:cubicBezTo>
                    <a:pt x="54" y="607"/>
                    <a:pt x="43" y="646"/>
                    <a:pt x="44" y="666"/>
                  </a:cubicBezTo>
                  <a:cubicBezTo>
                    <a:pt x="46" y="687"/>
                    <a:pt x="51" y="709"/>
                    <a:pt x="60" y="729"/>
                  </a:cubicBezTo>
                  <a:cubicBezTo>
                    <a:pt x="69" y="749"/>
                    <a:pt x="57" y="762"/>
                    <a:pt x="52" y="776"/>
                  </a:cubicBezTo>
                  <a:cubicBezTo>
                    <a:pt x="48" y="790"/>
                    <a:pt x="58" y="812"/>
                    <a:pt x="68" y="812"/>
                  </a:cubicBezTo>
                  <a:cubicBezTo>
                    <a:pt x="77" y="812"/>
                    <a:pt x="51" y="860"/>
                    <a:pt x="80" y="910"/>
                  </a:cubicBezTo>
                  <a:cubicBezTo>
                    <a:pt x="110" y="960"/>
                    <a:pt x="154" y="905"/>
                    <a:pt x="174" y="834"/>
                  </a:cubicBezTo>
                  <a:cubicBezTo>
                    <a:pt x="194" y="762"/>
                    <a:pt x="229" y="771"/>
                    <a:pt x="232" y="741"/>
                  </a:cubicBezTo>
                  <a:close/>
                  <a:moveTo>
                    <a:pt x="635" y="605"/>
                  </a:moveTo>
                  <a:lnTo>
                    <a:pt x="648" y="630"/>
                  </a:lnTo>
                  <a:lnTo>
                    <a:pt x="674" y="643"/>
                  </a:lnTo>
                  <a:cubicBezTo>
                    <a:pt x="674" y="643"/>
                    <a:pt x="683" y="605"/>
                    <a:pt x="699" y="587"/>
                  </a:cubicBezTo>
                  <a:cubicBezTo>
                    <a:pt x="715" y="568"/>
                    <a:pt x="690" y="551"/>
                    <a:pt x="679" y="548"/>
                  </a:cubicBezTo>
                  <a:lnTo>
                    <a:pt x="635" y="605"/>
                  </a:lnTo>
                  <a:close/>
                  <a:moveTo>
                    <a:pt x="895" y="177"/>
                  </a:moveTo>
                  <a:cubicBezTo>
                    <a:pt x="896" y="180"/>
                    <a:pt x="898" y="182"/>
                    <a:pt x="898" y="182"/>
                  </a:cubicBezTo>
                  <a:cubicBezTo>
                    <a:pt x="898" y="182"/>
                    <a:pt x="897" y="180"/>
                    <a:pt x="895" y="177"/>
                  </a:cubicBezTo>
                  <a:close/>
                  <a:moveTo>
                    <a:pt x="707" y="683"/>
                  </a:moveTo>
                  <a:cubicBezTo>
                    <a:pt x="699" y="680"/>
                    <a:pt x="686" y="677"/>
                    <a:pt x="666" y="671"/>
                  </a:cubicBezTo>
                  <a:cubicBezTo>
                    <a:pt x="616" y="657"/>
                    <a:pt x="628" y="662"/>
                    <a:pt x="611" y="651"/>
                  </a:cubicBezTo>
                  <a:cubicBezTo>
                    <a:pt x="594" y="640"/>
                    <a:pt x="610" y="635"/>
                    <a:pt x="613" y="621"/>
                  </a:cubicBezTo>
                  <a:cubicBezTo>
                    <a:pt x="616" y="607"/>
                    <a:pt x="597" y="562"/>
                    <a:pt x="597" y="562"/>
                  </a:cubicBezTo>
                  <a:lnTo>
                    <a:pt x="578" y="546"/>
                  </a:lnTo>
                  <a:lnTo>
                    <a:pt x="574" y="574"/>
                  </a:lnTo>
                  <a:lnTo>
                    <a:pt x="553" y="580"/>
                  </a:lnTo>
                  <a:lnTo>
                    <a:pt x="578" y="640"/>
                  </a:lnTo>
                  <a:cubicBezTo>
                    <a:pt x="578" y="640"/>
                    <a:pt x="621" y="676"/>
                    <a:pt x="647" y="688"/>
                  </a:cubicBezTo>
                  <a:cubicBezTo>
                    <a:pt x="663" y="696"/>
                    <a:pt x="689" y="689"/>
                    <a:pt x="707" y="683"/>
                  </a:cubicBezTo>
                  <a:close/>
                  <a:moveTo>
                    <a:pt x="255" y="851"/>
                  </a:moveTo>
                  <a:cubicBezTo>
                    <a:pt x="255" y="851"/>
                    <a:pt x="280" y="805"/>
                    <a:pt x="285" y="784"/>
                  </a:cubicBezTo>
                  <a:cubicBezTo>
                    <a:pt x="290" y="762"/>
                    <a:pt x="282" y="727"/>
                    <a:pt x="282" y="727"/>
                  </a:cubicBezTo>
                  <a:cubicBezTo>
                    <a:pt x="282" y="727"/>
                    <a:pt x="249" y="752"/>
                    <a:pt x="255" y="755"/>
                  </a:cubicBezTo>
                  <a:cubicBezTo>
                    <a:pt x="262" y="759"/>
                    <a:pt x="246" y="773"/>
                    <a:pt x="243" y="798"/>
                  </a:cubicBezTo>
                  <a:cubicBezTo>
                    <a:pt x="240" y="823"/>
                    <a:pt x="255" y="851"/>
                    <a:pt x="255" y="851"/>
                  </a:cubicBezTo>
                  <a:close/>
                  <a:moveTo>
                    <a:pt x="884" y="57"/>
                  </a:moveTo>
                  <a:cubicBezTo>
                    <a:pt x="871" y="74"/>
                    <a:pt x="852" y="98"/>
                    <a:pt x="852" y="107"/>
                  </a:cubicBezTo>
                  <a:cubicBezTo>
                    <a:pt x="852" y="121"/>
                    <a:pt x="874" y="121"/>
                    <a:pt x="876" y="132"/>
                  </a:cubicBezTo>
                  <a:cubicBezTo>
                    <a:pt x="877" y="140"/>
                    <a:pt x="890" y="166"/>
                    <a:pt x="895" y="177"/>
                  </a:cubicBezTo>
                  <a:cubicBezTo>
                    <a:pt x="894" y="173"/>
                    <a:pt x="893" y="167"/>
                    <a:pt x="898" y="159"/>
                  </a:cubicBezTo>
                  <a:cubicBezTo>
                    <a:pt x="905" y="144"/>
                    <a:pt x="907" y="112"/>
                    <a:pt x="899" y="98"/>
                  </a:cubicBezTo>
                  <a:cubicBezTo>
                    <a:pt x="895" y="91"/>
                    <a:pt x="900" y="79"/>
                    <a:pt x="906" y="68"/>
                  </a:cubicBezTo>
                  <a:lnTo>
                    <a:pt x="884" y="57"/>
                  </a:lnTo>
                  <a:close/>
                  <a:moveTo>
                    <a:pt x="722" y="677"/>
                  </a:moveTo>
                  <a:cubicBezTo>
                    <a:pt x="726" y="675"/>
                    <a:pt x="728" y="674"/>
                    <a:pt x="728" y="674"/>
                  </a:cubicBezTo>
                  <a:cubicBezTo>
                    <a:pt x="728" y="674"/>
                    <a:pt x="725" y="675"/>
                    <a:pt x="722" y="677"/>
                  </a:cubicBezTo>
                  <a:close/>
                  <a:moveTo>
                    <a:pt x="716" y="685"/>
                  </a:moveTo>
                  <a:cubicBezTo>
                    <a:pt x="712" y="683"/>
                    <a:pt x="717" y="680"/>
                    <a:pt x="722" y="677"/>
                  </a:cubicBezTo>
                  <a:cubicBezTo>
                    <a:pt x="718" y="679"/>
                    <a:pt x="713" y="681"/>
                    <a:pt x="708" y="683"/>
                  </a:cubicBezTo>
                  <a:cubicBezTo>
                    <a:pt x="720" y="687"/>
                    <a:pt x="721" y="687"/>
                    <a:pt x="716" y="685"/>
                  </a:cubicBezTo>
                  <a:close/>
                </a:path>
              </a:pathLst>
            </a:custGeom>
            <a:solidFill>
              <a:srgbClr val="D4F7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PA-数据库-284879">
            <a:extLst>
              <a:ext uri="{FF2B5EF4-FFF2-40B4-BE49-F238E27FC236}">
                <a16:creationId xmlns:a16="http://schemas.microsoft.com/office/drawing/2014/main" id="{9270E449-CBE7-4FAF-9D4D-86F7F1BE100F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9721503" y="2503102"/>
            <a:ext cx="1008011" cy="1133475"/>
            <a:chOff x="3374" y="1636"/>
            <a:chExt cx="932" cy="1048"/>
          </a:xfrm>
        </p:grpSpPr>
        <p:sp>
          <p:nvSpPr>
            <p:cNvPr id="22" name="PA-任意多边形 64">
              <a:extLst>
                <a:ext uri="{FF2B5EF4-FFF2-40B4-BE49-F238E27FC236}">
                  <a16:creationId xmlns:a16="http://schemas.microsoft.com/office/drawing/2014/main" id="{09D2D07F-13AC-4A3E-BB66-99E47D8FE9FB}"/>
                </a:ext>
              </a:extLst>
            </p:cNvPr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3374" y="2274"/>
              <a:ext cx="932" cy="410"/>
            </a:xfrm>
            <a:custGeom>
              <a:avLst/>
              <a:gdLst>
                <a:gd name="T0" fmla="*/ 0 w 2469"/>
                <a:gd name="T1" fmla="*/ 0 h 1087"/>
                <a:gd name="T2" fmla="*/ 0 w 2469"/>
                <a:gd name="T3" fmla="*/ 558 h 1087"/>
                <a:gd name="T4" fmla="*/ 1234 w 2469"/>
                <a:gd name="T5" fmla="*/ 1087 h 1087"/>
                <a:gd name="T6" fmla="*/ 2469 w 2469"/>
                <a:gd name="T7" fmla="*/ 558 h 1087"/>
                <a:gd name="T8" fmla="*/ 2469 w 2469"/>
                <a:gd name="T9" fmla="*/ 0 h 1087"/>
                <a:gd name="T10" fmla="*/ 0 w 2469"/>
                <a:gd name="T11" fmla="*/ 0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9" h="1087">
                  <a:moveTo>
                    <a:pt x="0" y="0"/>
                  </a:moveTo>
                  <a:lnTo>
                    <a:pt x="0" y="558"/>
                  </a:lnTo>
                  <a:cubicBezTo>
                    <a:pt x="5" y="850"/>
                    <a:pt x="487" y="1087"/>
                    <a:pt x="1234" y="1087"/>
                  </a:cubicBezTo>
                  <a:cubicBezTo>
                    <a:pt x="1982" y="1087"/>
                    <a:pt x="2464" y="850"/>
                    <a:pt x="2469" y="558"/>
                  </a:cubicBezTo>
                  <a:lnTo>
                    <a:pt x="24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9BDB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PA-椭圆 65">
              <a:extLst>
                <a:ext uri="{FF2B5EF4-FFF2-40B4-BE49-F238E27FC236}">
                  <a16:creationId xmlns:a16="http://schemas.microsoft.com/office/drawing/2014/main" id="{53EF9180-1036-43CB-B68C-6279A81EC434}"/>
                </a:ext>
              </a:extLst>
            </p:cNvPr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374" y="2061"/>
              <a:ext cx="932" cy="424"/>
            </a:xfrm>
            <a:prstGeom prst="ellipse">
              <a:avLst/>
            </a:pr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PA-任意多边形 66">
              <a:extLst>
                <a:ext uri="{FF2B5EF4-FFF2-40B4-BE49-F238E27FC236}">
                  <a16:creationId xmlns:a16="http://schemas.microsoft.com/office/drawing/2014/main" id="{C075A8CB-3A7A-49D2-8B15-E1863E8A41E5}"/>
                </a:ext>
              </a:extLst>
            </p:cNvPr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3374" y="2061"/>
              <a:ext cx="932" cy="399"/>
            </a:xfrm>
            <a:custGeom>
              <a:avLst/>
              <a:gdLst>
                <a:gd name="T0" fmla="*/ 0 w 2469"/>
                <a:gd name="T1" fmla="*/ 0 h 1056"/>
                <a:gd name="T2" fmla="*/ 0 w 2469"/>
                <a:gd name="T3" fmla="*/ 496 h 1056"/>
                <a:gd name="T4" fmla="*/ 1234 w 2469"/>
                <a:gd name="T5" fmla="*/ 1056 h 1056"/>
                <a:gd name="T6" fmla="*/ 2469 w 2469"/>
                <a:gd name="T7" fmla="*/ 496 h 1056"/>
                <a:gd name="T8" fmla="*/ 2469 w 2469"/>
                <a:gd name="T9" fmla="*/ 0 h 1056"/>
                <a:gd name="T10" fmla="*/ 0 w 2469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9" h="1056">
                  <a:moveTo>
                    <a:pt x="0" y="0"/>
                  </a:moveTo>
                  <a:lnTo>
                    <a:pt x="0" y="496"/>
                  </a:lnTo>
                  <a:cubicBezTo>
                    <a:pt x="5" y="788"/>
                    <a:pt x="487" y="1056"/>
                    <a:pt x="1234" y="1056"/>
                  </a:cubicBezTo>
                  <a:cubicBezTo>
                    <a:pt x="1982" y="1056"/>
                    <a:pt x="2464" y="788"/>
                    <a:pt x="2469" y="496"/>
                  </a:cubicBezTo>
                  <a:lnTo>
                    <a:pt x="24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9BDB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PA-椭圆 67">
              <a:extLst>
                <a:ext uri="{FF2B5EF4-FFF2-40B4-BE49-F238E27FC236}">
                  <a16:creationId xmlns:a16="http://schemas.microsoft.com/office/drawing/2014/main" id="{9DAD7FE7-29D8-40D7-8B42-9A649E349B73}"/>
                </a:ext>
              </a:extLst>
            </p:cNvPr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374" y="1849"/>
              <a:ext cx="932" cy="424"/>
            </a:xfrm>
            <a:prstGeom prst="ellipse">
              <a:avLst/>
            </a:pr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PA-任意多边形 68">
              <a:extLst>
                <a:ext uri="{FF2B5EF4-FFF2-40B4-BE49-F238E27FC236}">
                  <a16:creationId xmlns:a16="http://schemas.microsoft.com/office/drawing/2014/main" id="{598A5BA5-6599-4F87-8679-6CB2218DAAEE}"/>
                </a:ext>
              </a:extLst>
            </p:cNvPr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3374" y="1849"/>
              <a:ext cx="932" cy="399"/>
            </a:xfrm>
            <a:custGeom>
              <a:avLst/>
              <a:gdLst>
                <a:gd name="T0" fmla="*/ 0 w 2469"/>
                <a:gd name="T1" fmla="*/ 0 h 1056"/>
                <a:gd name="T2" fmla="*/ 0 w 2469"/>
                <a:gd name="T3" fmla="*/ 495 h 1056"/>
                <a:gd name="T4" fmla="*/ 1234 w 2469"/>
                <a:gd name="T5" fmla="*/ 1056 h 1056"/>
                <a:gd name="T6" fmla="*/ 2469 w 2469"/>
                <a:gd name="T7" fmla="*/ 495 h 1056"/>
                <a:gd name="T8" fmla="*/ 2469 w 2469"/>
                <a:gd name="T9" fmla="*/ 0 h 1056"/>
                <a:gd name="T10" fmla="*/ 0 w 2469"/>
                <a:gd name="T11" fmla="*/ 0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9" h="1056">
                  <a:moveTo>
                    <a:pt x="0" y="0"/>
                  </a:moveTo>
                  <a:lnTo>
                    <a:pt x="0" y="495"/>
                  </a:lnTo>
                  <a:cubicBezTo>
                    <a:pt x="5" y="788"/>
                    <a:pt x="487" y="1056"/>
                    <a:pt x="1234" y="1056"/>
                  </a:cubicBezTo>
                  <a:cubicBezTo>
                    <a:pt x="1982" y="1056"/>
                    <a:pt x="2464" y="788"/>
                    <a:pt x="2469" y="495"/>
                  </a:cubicBezTo>
                  <a:lnTo>
                    <a:pt x="246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9BDB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PA-椭圆 69">
              <a:extLst>
                <a:ext uri="{FF2B5EF4-FFF2-40B4-BE49-F238E27FC236}">
                  <a16:creationId xmlns:a16="http://schemas.microsoft.com/office/drawing/2014/main" id="{CA233D83-7FBC-42C1-8E9C-3372911C43C6}"/>
                </a:ext>
              </a:extLst>
            </p:cNvPr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3374" y="1636"/>
              <a:ext cx="932" cy="425"/>
            </a:xfrm>
            <a:prstGeom prst="ellipse">
              <a:avLst/>
            </a:prstGeom>
            <a:solidFill>
              <a:srgbClr val="3ED6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2" name="PA-数据趋势-285656">
            <a:extLst>
              <a:ext uri="{FF2B5EF4-FFF2-40B4-BE49-F238E27FC236}">
                <a16:creationId xmlns:a16="http://schemas.microsoft.com/office/drawing/2014/main" id="{CCBBDBBA-AB08-42DA-BAE1-7990AD90E2C4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6545269" y="2593833"/>
            <a:ext cx="1051149" cy="1057275"/>
            <a:chOff x="3240" y="1556"/>
            <a:chExt cx="1201" cy="1208"/>
          </a:xfrm>
        </p:grpSpPr>
        <p:sp>
          <p:nvSpPr>
            <p:cNvPr id="73" name="PA-任意多边形 275">
              <a:extLst>
                <a:ext uri="{FF2B5EF4-FFF2-40B4-BE49-F238E27FC236}">
                  <a16:creationId xmlns:a16="http://schemas.microsoft.com/office/drawing/2014/main" id="{CAD7AEE7-A041-4B06-A9C9-FE69F4E95350}"/>
                </a:ext>
              </a:extLst>
            </p:cNvPr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3615" y="2421"/>
              <a:ext cx="443" cy="343"/>
            </a:xfrm>
            <a:custGeom>
              <a:avLst/>
              <a:gdLst>
                <a:gd name="T0" fmla="*/ 590 w 1173"/>
                <a:gd name="T1" fmla="*/ 500 h 908"/>
                <a:gd name="T2" fmla="*/ 540 w 1173"/>
                <a:gd name="T3" fmla="*/ 450 h 908"/>
                <a:gd name="T4" fmla="*/ 540 w 1173"/>
                <a:gd name="T5" fmla="*/ 49 h 908"/>
                <a:gd name="T6" fmla="*/ 590 w 1173"/>
                <a:gd name="T7" fmla="*/ 0 h 908"/>
                <a:gd name="T8" fmla="*/ 640 w 1173"/>
                <a:gd name="T9" fmla="*/ 49 h 908"/>
                <a:gd name="T10" fmla="*/ 640 w 1173"/>
                <a:gd name="T11" fmla="*/ 450 h 908"/>
                <a:gd name="T12" fmla="*/ 590 w 1173"/>
                <a:gd name="T13" fmla="*/ 500 h 908"/>
                <a:gd name="T14" fmla="*/ 411 w 1173"/>
                <a:gd name="T15" fmla="*/ 908 h 908"/>
                <a:gd name="T16" fmla="*/ 50 w 1173"/>
                <a:gd name="T17" fmla="*/ 908 h 908"/>
                <a:gd name="T18" fmla="*/ 0 w 1173"/>
                <a:gd name="T19" fmla="*/ 859 h 908"/>
                <a:gd name="T20" fmla="*/ 50 w 1173"/>
                <a:gd name="T21" fmla="*/ 809 h 908"/>
                <a:gd name="T22" fmla="*/ 411 w 1173"/>
                <a:gd name="T23" fmla="*/ 809 h 908"/>
                <a:gd name="T24" fmla="*/ 461 w 1173"/>
                <a:gd name="T25" fmla="*/ 859 h 908"/>
                <a:gd name="T26" fmla="*/ 411 w 1173"/>
                <a:gd name="T27" fmla="*/ 908 h 908"/>
                <a:gd name="T28" fmla="*/ 1123 w 1173"/>
                <a:gd name="T29" fmla="*/ 908 h 908"/>
                <a:gd name="T30" fmla="*/ 762 w 1173"/>
                <a:gd name="T31" fmla="*/ 908 h 908"/>
                <a:gd name="T32" fmla="*/ 712 w 1173"/>
                <a:gd name="T33" fmla="*/ 859 h 908"/>
                <a:gd name="T34" fmla="*/ 762 w 1173"/>
                <a:gd name="T35" fmla="*/ 809 h 908"/>
                <a:gd name="T36" fmla="*/ 1123 w 1173"/>
                <a:gd name="T37" fmla="*/ 809 h 908"/>
                <a:gd name="T38" fmla="*/ 1173 w 1173"/>
                <a:gd name="T39" fmla="*/ 859 h 908"/>
                <a:gd name="T40" fmla="*/ 1123 w 1173"/>
                <a:gd name="T41" fmla="*/ 908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3" h="908">
                  <a:moveTo>
                    <a:pt x="590" y="500"/>
                  </a:moveTo>
                  <a:cubicBezTo>
                    <a:pt x="563" y="500"/>
                    <a:pt x="540" y="478"/>
                    <a:pt x="540" y="450"/>
                  </a:cubicBezTo>
                  <a:lnTo>
                    <a:pt x="540" y="49"/>
                  </a:lnTo>
                  <a:cubicBezTo>
                    <a:pt x="540" y="22"/>
                    <a:pt x="563" y="0"/>
                    <a:pt x="590" y="0"/>
                  </a:cubicBezTo>
                  <a:cubicBezTo>
                    <a:pt x="618" y="0"/>
                    <a:pt x="640" y="22"/>
                    <a:pt x="640" y="49"/>
                  </a:cubicBezTo>
                  <a:lnTo>
                    <a:pt x="640" y="450"/>
                  </a:lnTo>
                  <a:cubicBezTo>
                    <a:pt x="640" y="478"/>
                    <a:pt x="618" y="500"/>
                    <a:pt x="590" y="500"/>
                  </a:cubicBezTo>
                  <a:close/>
                  <a:moveTo>
                    <a:pt x="411" y="908"/>
                  </a:moveTo>
                  <a:lnTo>
                    <a:pt x="50" y="908"/>
                  </a:lnTo>
                  <a:cubicBezTo>
                    <a:pt x="22" y="908"/>
                    <a:pt x="0" y="886"/>
                    <a:pt x="0" y="859"/>
                  </a:cubicBezTo>
                  <a:cubicBezTo>
                    <a:pt x="0" y="831"/>
                    <a:pt x="22" y="809"/>
                    <a:pt x="50" y="809"/>
                  </a:cubicBezTo>
                  <a:lnTo>
                    <a:pt x="411" y="809"/>
                  </a:lnTo>
                  <a:cubicBezTo>
                    <a:pt x="438" y="809"/>
                    <a:pt x="461" y="831"/>
                    <a:pt x="461" y="859"/>
                  </a:cubicBezTo>
                  <a:cubicBezTo>
                    <a:pt x="461" y="886"/>
                    <a:pt x="438" y="908"/>
                    <a:pt x="411" y="908"/>
                  </a:cubicBezTo>
                  <a:close/>
                  <a:moveTo>
                    <a:pt x="1123" y="908"/>
                  </a:moveTo>
                  <a:lnTo>
                    <a:pt x="762" y="908"/>
                  </a:lnTo>
                  <a:cubicBezTo>
                    <a:pt x="735" y="908"/>
                    <a:pt x="712" y="886"/>
                    <a:pt x="712" y="859"/>
                  </a:cubicBezTo>
                  <a:cubicBezTo>
                    <a:pt x="712" y="831"/>
                    <a:pt x="735" y="809"/>
                    <a:pt x="762" y="809"/>
                  </a:cubicBezTo>
                  <a:lnTo>
                    <a:pt x="1123" y="809"/>
                  </a:lnTo>
                  <a:cubicBezTo>
                    <a:pt x="1151" y="809"/>
                    <a:pt x="1173" y="831"/>
                    <a:pt x="1173" y="859"/>
                  </a:cubicBezTo>
                  <a:cubicBezTo>
                    <a:pt x="1173" y="886"/>
                    <a:pt x="1151" y="908"/>
                    <a:pt x="1123" y="908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PA-任意多边形 276">
              <a:extLst>
                <a:ext uri="{FF2B5EF4-FFF2-40B4-BE49-F238E27FC236}">
                  <a16:creationId xmlns:a16="http://schemas.microsoft.com/office/drawing/2014/main" id="{887D7404-1EAE-4E0B-8DEF-5AD374F8FF9D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3662" y="2566"/>
              <a:ext cx="352" cy="196"/>
            </a:xfrm>
            <a:custGeom>
              <a:avLst/>
              <a:gdLst>
                <a:gd name="T0" fmla="*/ 54 w 931"/>
                <a:gd name="T1" fmla="*/ 516 h 520"/>
                <a:gd name="T2" fmla="*/ 19 w 931"/>
                <a:gd name="T3" fmla="*/ 501 h 520"/>
                <a:gd name="T4" fmla="*/ 19 w 931"/>
                <a:gd name="T5" fmla="*/ 431 h 520"/>
                <a:gd name="T6" fmla="*/ 430 w 931"/>
                <a:gd name="T7" fmla="*/ 20 h 520"/>
                <a:gd name="T8" fmla="*/ 500 w 931"/>
                <a:gd name="T9" fmla="*/ 20 h 520"/>
                <a:gd name="T10" fmla="*/ 911 w 931"/>
                <a:gd name="T11" fmla="*/ 431 h 520"/>
                <a:gd name="T12" fmla="*/ 911 w 931"/>
                <a:gd name="T13" fmla="*/ 501 h 520"/>
                <a:gd name="T14" fmla="*/ 841 w 931"/>
                <a:gd name="T15" fmla="*/ 501 h 520"/>
                <a:gd name="T16" fmla="*/ 465 w 931"/>
                <a:gd name="T17" fmla="*/ 125 h 520"/>
                <a:gd name="T18" fmla="*/ 89 w 931"/>
                <a:gd name="T19" fmla="*/ 501 h 520"/>
                <a:gd name="T20" fmla="*/ 54 w 931"/>
                <a:gd name="T21" fmla="*/ 516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1" h="520">
                  <a:moveTo>
                    <a:pt x="54" y="516"/>
                  </a:moveTo>
                  <a:cubicBezTo>
                    <a:pt x="42" y="516"/>
                    <a:pt x="29" y="511"/>
                    <a:pt x="19" y="501"/>
                  </a:cubicBezTo>
                  <a:cubicBezTo>
                    <a:pt x="0" y="481"/>
                    <a:pt x="0" y="451"/>
                    <a:pt x="19" y="431"/>
                  </a:cubicBezTo>
                  <a:lnTo>
                    <a:pt x="430" y="20"/>
                  </a:lnTo>
                  <a:cubicBezTo>
                    <a:pt x="450" y="0"/>
                    <a:pt x="480" y="0"/>
                    <a:pt x="500" y="20"/>
                  </a:cubicBezTo>
                  <a:lnTo>
                    <a:pt x="911" y="431"/>
                  </a:lnTo>
                  <a:cubicBezTo>
                    <a:pt x="931" y="451"/>
                    <a:pt x="931" y="481"/>
                    <a:pt x="911" y="501"/>
                  </a:cubicBezTo>
                  <a:cubicBezTo>
                    <a:pt x="891" y="520"/>
                    <a:pt x="861" y="520"/>
                    <a:pt x="841" y="501"/>
                  </a:cubicBezTo>
                  <a:lnTo>
                    <a:pt x="465" y="125"/>
                  </a:lnTo>
                  <a:lnTo>
                    <a:pt x="89" y="501"/>
                  </a:lnTo>
                  <a:cubicBezTo>
                    <a:pt x="79" y="511"/>
                    <a:pt x="67" y="516"/>
                    <a:pt x="54" y="516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PA-任意多边形 277">
              <a:extLst>
                <a:ext uri="{FF2B5EF4-FFF2-40B4-BE49-F238E27FC236}">
                  <a16:creationId xmlns:a16="http://schemas.microsoft.com/office/drawing/2014/main" id="{75D17E7A-43D9-46D0-87C9-F9137FAF7FF6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3259" y="1575"/>
              <a:ext cx="1162" cy="865"/>
            </a:xfrm>
            <a:custGeom>
              <a:avLst/>
              <a:gdLst>
                <a:gd name="T0" fmla="*/ 70 w 3078"/>
                <a:gd name="T1" fmla="*/ 0 h 2291"/>
                <a:gd name="T2" fmla="*/ 3008 w 3078"/>
                <a:gd name="T3" fmla="*/ 0 h 2291"/>
                <a:gd name="T4" fmla="*/ 3078 w 3078"/>
                <a:gd name="T5" fmla="*/ 70 h 2291"/>
                <a:gd name="T6" fmla="*/ 3078 w 3078"/>
                <a:gd name="T7" fmla="*/ 2219 h 2291"/>
                <a:gd name="T8" fmla="*/ 3008 w 3078"/>
                <a:gd name="T9" fmla="*/ 2289 h 2291"/>
                <a:gd name="T10" fmla="*/ 70 w 3078"/>
                <a:gd name="T11" fmla="*/ 2289 h 2291"/>
                <a:gd name="T12" fmla="*/ 0 w 3078"/>
                <a:gd name="T13" fmla="*/ 2222 h 2291"/>
                <a:gd name="T14" fmla="*/ 0 w 3078"/>
                <a:gd name="T15" fmla="*/ 70 h 2291"/>
                <a:gd name="T16" fmla="*/ 70 w 3078"/>
                <a:gd name="T17" fmla="*/ 0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78" h="2291">
                  <a:moveTo>
                    <a:pt x="70" y="0"/>
                  </a:moveTo>
                  <a:lnTo>
                    <a:pt x="3008" y="0"/>
                  </a:lnTo>
                  <a:cubicBezTo>
                    <a:pt x="3048" y="0"/>
                    <a:pt x="3078" y="33"/>
                    <a:pt x="3078" y="70"/>
                  </a:cubicBezTo>
                  <a:lnTo>
                    <a:pt x="3078" y="2219"/>
                  </a:lnTo>
                  <a:cubicBezTo>
                    <a:pt x="3078" y="2259"/>
                    <a:pt x="3046" y="2289"/>
                    <a:pt x="3008" y="2289"/>
                  </a:cubicBezTo>
                  <a:lnTo>
                    <a:pt x="70" y="2289"/>
                  </a:lnTo>
                  <a:cubicBezTo>
                    <a:pt x="33" y="2291"/>
                    <a:pt x="0" y="2259"/>
                    <a:pt x="0" y="2222"/>
                  </a:cubicBezTo>
                  <a:lnTo>
                    <a:pt x="0" y="70"/>
                  </a:lnTo>
                  <a:cubicBezTo>
                    <a:pt x="0" y="33"/>
                    <a:pt x="33" y="0"/>
                    <a:pt x="70" y="0"/>
                  </a:cubicBezTo>
                  <a:close/>
                </a:path>
              </a:pathLst>
            </a:custGeom>
            <a:solidFill>
              <a:srgbClr val="7CB0F1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PA-任意多边形 278">
              <a:extLst>
                <a:ext uri="{FF2B5EF4-FFF2-40B4-BE49-F238E27FC236}">
                  <a16:creationId xmlns:a16="http://schemas.microsoft.com/office/drawing/2014/main" id="{43BDDF11-E7BA-4DFB-96D5-0C46B26C6209}"/>
                </a:ext>
              </a:extLst>
            </p:cNvPr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3240" y="1556"/>
              <a:ext cx="1201" cy="903"/>
            </a:xfrm>
            <a:custGeom>
              <a:avLst/>
              <a:gdLst>
                <a:gd name="T0" fmla="*/ 3058 w 3181"/>
                <a:gd name="T1" fmla="*/ 2391 h 2391"/>
                <a:gd name="T2" fmla="*/ 120 w 3181"/>
                <a:gd name="T3" fmla="*/ 2391 h 2391"/>
                <a:gd name="T4" fmla="*/ 0 w 3181"/>
                <a:gd name="T5" fmla="*/ 2272 h 2391"/>
                <a:gd name="T6" fmla="*/ 0 w 3181"/>
                <a:gd name="T7" fmla="*/ 120 h 2391"/>
                <a:gd name="T8" fmla="*/ 120 w 3181"/>
                <a:gd name="T9" fmla="*/ 0 h 2391"/>
                <a:gd name="T10" fmla="*/ 3058 w 3181"/>
                <a:gd name="T11" fmla="*/ 0 h 2391"/>
                <a:gd name="T12" fmla="*/ 3178 w 3181"/>
                <a:gd name="T13" fmla="*/ 120 h 2391"/>
                <a:gd name="T14" fmla="*/ 3178 w 3181"/>
                <a:gd name="T15" fmla="*/ 2269 h 2391"/>
                <a:gd name="T16" fmla="*/ 3058 w 3181"/>
                <a:gd name="T17" fmla="*/ 2391 h 2391"/>
                <a:gd name="T18" fmla="*/ 120 w 3181"/>
                <a:gd name="T19" fmla="*/ 100 h 2391"/>
                <a:gd name="T20" fmla="*/ 100 w 3181"/>
                <a:gd name="T21" fmla="*/ 120 h 2391"/>
                <a:gd name="T22" fmla="*/ 100 w 3181"/>
                <a:gd name="T23" fmla="*/ 2269 h 2391"/>
                <a:gd name="T24" fmla="*/ 120 w 3181"/>
                <a:gd name="T25" fmla="*/ 2292 h 2391"/>
                <a:gd name="T26" fmla="*/ 3058 w 3181"/>
                <a:gd name="T27" fmla="*/ 2292 h 2391"/>
                <a:gd name="T28" fmla="*/ 3078 w 3181"/>
                <a:gd name="T29" fmla="*/ 2272 h 2391"/>
                <a:gd name="T30" fmla="*/ 3078 w 3181"/>
                <a:gd name="T31" fmla="*/ 120 h 2391"/>
                <a:gd name="T32" fmla="*/ 3058 w 3181"/>
                <a:gd name="T33" fmla="*/ 100 h 2391"/>
                <a:gd name="T34" fmla="*/ 120 w 3181"/>
                <a:gd name="T35" fmla="*/ 100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81" h="2391">
                  <a:moveTo>
                    <a:pt x="3058" y="2391"/>
                  </a:moveTo>
                  <a:lnTo>
                    <a:pt x="120" y="2391"/>
                  </a:lnTo>
                  <a:cubicBezTo>
                    <a:pt x="55" y="2391"/>
                    <a:pt x="0" y="2336"/>
                    <a:pt x="0" y="2272"/>
                  </a:cubicBezTo>
                  <a:lnTo>
                    <a:pt x="0" y="120"/>
                  </a:lnTo>
                  <a:cubicBezTo>
                    <a:pt x="0" y="55"/>
                    <a:pt x="55" y="0"/>
                    <a:pt x="120" y="0"/>
                  </a:cubicBezTo>
                  <a:lnTo>
                    <a:pt x="3058" y="0"/>
                  </a:lnTo>
                  <a:cubicBezTo>
                    <a:pt x="3126" y="0"/>
                    <a:pt x="3178" y="55"/>
                    <a:pt x="3178" y="120"/>
                  </a:cubicBezTo>
                  <a:lnTo>
                    <a:pt x="3178" y="2269"/>
                  </a:lnTo>
                  <a:cubicBezTo>
                    <a:pt x="3181" y="2336"/>
                    <a:pt x="3126" y="2391"/>
                    <a:pt x="3058" y="2391"/>
                  </a:cubicBezTo>
                  <a:close/>
                  <a:moveTo>
                    <a:pt x="120" y="100"/>
                  </a:moveTo>
                  <a:cubicBezTo>
                    <a:pt x="110" y="100"/>
                    <a:pt x="100" y="110"/>
                    <a:pt x="100" y="120"/>
                  </a:cubicBezTo>
                  <a:lnTo>
                    <a:pt x="100" y="2269"/>
                  </a:lnTo>
                  <a:cubicBezTo>
                    <a:pt x="100" y="2282"/>
                    <a:pt x="110" y="2292"/>
                    <a:pt x="120" y="2292"/>
                  </a:cubicBezTo>
                  <a:lnTo>
                    <a:pt x="3058" y="2292"/>
                  </a:lnTo>
                  <a:cubicBezTo>
                    <a:pt x="3071" y="2292"/>
                    <a:pt x="3078" y="2282"/>
                    <a:pt x="3078" y="2272"/>
                  </a:cubicBezTo>
                  <a:lnTo>
                    <a:pt x="3078" y="120"/>
                  </a:lnTo>
                  <a:cubicBezTo>
                    <a:pt x="3078" y="108"/>
                    <a:pt x="3068" y="100"/>
                    <a:pt x="3058" y="100"/>
                  </a:cubicBezTo>
                  <a:lnTo>
                    <a:pt x="120" y="100"/>
                  </a:ln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PA-矩形 279">
              <a:extLst>
                <a:ext uri="{FF2B5EF4-FFF2-40B4-BE49-F238E27FC236}">
                  <a16:creationId xmlns:a16="http://schemas.microsoft.com/office/drawing/2014/main" id="{3EA182FC-38C0-47DF-A42D-CD80BC4A3905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327" y="1647"/>
              <a:ext cx="1022" cy="721"/>
            </a:xfrm>
            <a:prstGeom prst="rect">
              <a:avLst/>
            </a:prstGeom>
            <a:solidFill>
              <a:srgbClr val="EB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PA-任意多边形 280">
              <a:extLst>
                <a:ext uri="{FF2B5EF4-FFF2-40B4-BE49-F238E27FC236}">
                  <a16:creationId xmlns:a16="http://schemas.microsoft.com/office/drawing/2014/main" id="{1C170244-6EB6-4AD9-B5A3-3AAC9948ABB4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3308" y="1628"/>
              <a:ext cx="1060" cy="758"/>
            </a:xfrm>
            <a:custGeom>
              <a:avLst/>
              <a:gdLst>
                <a:gd name="T0" fmla="*/ 2757 w 2807"/>
                <a:gd name="T1" fmla="*/ 2007 h 2007"/>
                <a:gd name="T2" fmla="*/ 50 w 2807"/>
                <a:gd name="T3" fmla="*/ 2007 h 2007"/>
                <a:gd name="T4" fmla="*/ 0 w 2807"/>
                <a:gd name="T5" fmla="*/ 1958 h 2007"/>
                <a:gd name="T6" fmla="*/ 0 w 2807"/>
                <a:gd name="T7" fmla="*/ 50 h 2007"/>
                <a:gd name="T8" fmla="*/ 50 w 2807"/>
                <a:gd name="T9" fmla="*/ 0 h 2007"/>
                <a:gd name="T10" fmla="*/ 2757 w 2807"/>
                <a:gd name="T11" fmla="*/ 0 h 2007"/>
                <a:gd name="T12" fmla="*/ 2807 w 2807"/>
                <a:gd name="T13" fmla="*/ 50 h 2007"/>
                <a:gd name="T14" fmla="*/ 2807 w 2807"/>
                <a:gd name="T15" fmla="*/ 1960 h 2007"/>
                <a:gd name="T16" fmla="*/ 2757 w 2807"/>
                <a:gd name="T17" fmla="*/ 2007 h 2007"/>
                <a:gd name="T18" fmla="*/ 100 w 2807"/>
                <a:gd name="T19" fmla="*/ 1908 h 2007"/>
                <a:gd name="T20" fmla="*/ 2707 w 2807"/>
                <a:gd name="T21" fmla="*/ 1908 h 2007"/>
                <a:gd name="T22" fmla="*/ 2707 w 2807"/>
                <a:gd name="T23" fmla="*/ 100 h 2007"/>
                <a:gd name="T24" fmla="*/ 100 w 2807"/>
                <a:gd name="T25" fmla="*/ 100 h 2007"/>
                <a:gd name="T26" fmla="*/ 100 w 2807"/>
                <a:gd name="T27" fmla="*/ 1908 h 2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7" h="2007">
                  <a:moveTo>
                    <a:pt x="2757" y="2007"/>
                  </a:moveTo>
                  <a:lnTo>
                    <a:pt x="50" y="2007"/>
                  </a:lnTo>
                  <a:cubicBezTo>
                    <a:pt x="23" y="2007"/>
                    <a:pt x="0" y="1985"/>
                    <a:pt x="0" y="1958"/>
                  </a:cubicBezTo>
                  <a:lnTo>
                    <a:pt x="0" y="50"/>
                  </a:lnTo>
                  <a:cubicBezTo>
                    <a:pt x="0" y="23"/>
                    <a:pt x="23" y="0"/>
                    <a:pt x="50" y="0"/>
                  </a:cubicBezTo>
                  <a:lnTo>
                    <a:pt x="2757" y="0"/>
                  </a:lnTo>
                  <a:cubicBezTo>
                    <a:pt x="2784" y="0"/>
                    <a:pt x="2807" y="23"/>
                    <a:pt x="2807" y="50"/>
                  </a:cubicBezTo>
                  <a:lnTo>
                    <a:pt x="2807" y="1960"/>
                  </a:lnTo>
                  <a:cubicBezTo>
                    <a:pt x="2807" y="1985"/>
                    <a:pt x="2784" y="2007"/>
                    <a:pt x="2757" y="2007"/>
                  </a:cubicBezTo>
                  <a:close/>
                  <a:moveTo>
                    <a:pt x="100" y="1908"/>
                  </a:moveTo>
                  <a:lnTo>
                    <a:pt x="2707" y="1908"/>
                  </a:lnTo>
                  <a:lnTo>
                    <a:pt x="2707" y="100"/>
                  </a:lnTo>
                  <a:lnTo>
                    <a:pt x="100" y="100"/>
                  </a:lnTo>
                  <a:lnTo>
                    <a:pt x="100" y="1908"/>
                  </a:ln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PA-任意多边形 281">
              <a:extLst>
                <a:ext uri="{FF2B5EF4-FFF2-40B4-BE49-F238E27FC236}">
                  <a16:creationId xmlns:a16="http://schemas.microsoft.com/office/drawing/2014/main" id="{ACBC69E2-026E-4F53-B722-5C44764A6F86}"/>
                </a:ext>
              </a:extLst>
            </p:cNvPr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3523" y="1814"/>
              <a:ext cx="770" cy="502"/>
            </a:xfrm>
            <a:custGeom>
              <a:avLst/>
              <a:gdLst>
                <a:gd name="T0" fmla="*/ 1990 w 2040"/>
                <a:gd name="T1" fmla="*/ 1115 h 1330"/>
                <a:gd name="T2" fmla="*/ 1487 w 2040"/>
                <a:gd name="T3" fmla="*/ 1115 h 1330"/>
                <a:gd name="T4" fmla="*/ 1437 w 2040"/>
                <a:gd name="T5" fmla="*/ 1066 h 1330"/>
                <a:gd name="T6" fmla="*/ 1487 w 2040"/>
                <a:gd name="T7" fmla="*/ 1016 h 1330"/>
                <a:gd name="T8" fmla="*/ 1990 w 2040"/>
                <a:gd name="T9" fmla="*/ 1016 h 1330"/>
                <a:gd name="T10" fmla="*/ 2040 w 2040"/>
                <a:gd name="T11" fmla="*/ 1066 h 1330"/>
                <a:gd name="T12" fmla="*/ 1990 w 2040"/>
                <a:gd name="T13" fmla="*/ 1115 h 1330"/>
                <a:gd name="T14" fmla="*/ 1673 w 2040"/>
                <a:gd name="T15" fmla="*/ 1330 h 1330"/>
                <a:gd name="T16" fmla="*/ 1487 w 2040"/>
                <a:gd name="T17" fmla="*/ 1330 h 1330"/>
                <a:gd name="T18" fmla="*/ 1437 w 2040"/>
                <a:gd name="T19" fmla="*/ 1280 h 1330"/>
                <a:gd name="T20" fmla="*/ 1487 w 2040"/>
                <a:gd name="T21" fmla="*/ 1230 h 1330"/>
                <a:gd name="T22" fmla="*/ 1673 w 2040"/>
                <a:gd name="T23" fmla="*/ 1230 h 1330"/>
                <a:gd name="T24" fmla="*/ 1723 w 2040"/>
                <a:gd name="T25" fmla="*/ 1280 h 1330"/>
                <a:gd name="T26" fmla="*/ 1673 w 2040"/>
                <a:gd name="T27" fmla="*/ 1330 h 1330"/>
                <a:gd name="T28" fmla="*/ 725 w 2040"/>
                <a:gd name="T29" fmla="*/ 1006 h 1330"/>
                <a:gd name="T30" fmla="*/ 690 w 2040"/>
                <a:gd name="T31" fmla="*/ 991 h 1330"/>
                <a:gd name="T32" fmla="*/ 20 w 2040"/>
                <a:gd name="T33" fmla="*/ 324 h 1330"/>
                <a:gd name="T34" fmla="*/ 20 w 2040"/>
                <a:gd name="T35" fmla="*/ 254 h 1330"/>
                <a:gd name="T36" fmla="*/ 90 w 2040"/>
                <a:gd name="T37" fmla="*/ 254 h 1330"/>
                <a:gd name="T38" fmla="*/ 757 w 2040"/>
                <a:gd name="T39" fmla="*/ 921 h 1330"/>
                <a:gd name="T40" fmla="*/ 757 w 2040"/>
                <a:gd name="T41" fmla="*/ 991 h 1330"/>
                <a:gd name="T42" fmla="*/ 725 w 2040"/>
                <a:gd name="T43" fmla="*/ 1006 h 1330"/>
                <a:gd name="T44" fmla="*/ 834 w 2040"/>
                <a:gd name="T45" fmla="*/ 998 h 1330"/>
                <a:gd name="T46" fmla="*/ 809 w 2040"/>
                <a:gd name="T47" fmla="*/ 991 h 1330"/>
                <a:gd name="T48" fmla="*/ 789 w 2040"/>
                <a:gd name="T49" fmla="*/ 924 h 1330"/>
                <a:gd name="T50" fmla="*/ 1292 w 2040"/>
                <a:gd name="T51" fmla="*/ 32 h 1330"/>
                <a:gd name="T52" fmla="*/ 1360 w 2040"/>
                <a:gd name="T53" fmla="*/ 12 h 1330"/>
                <a:gd name="T54" fmla="*/ 1380 w 2040"/>
                <a:gd name="T55" fmla="*/ 79 h 1330"/>
                <a:gd name="T56" fmla="*/ 879 w 2040"/>
                <a:gd name="T57" fmla="*/ 973 h 1330"/>
                <a:gd name="T58" fmla="*/ 834 w 2040"/>
                <a:gd name="T59" fmla="*/ 998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40" h="1330">
                  <a:moveTo>
                    <a:pt x="1990" y="1115"/>
                  </a:moveTo>
                  <a:lnTo>
                    <a:pt x="1487" y="1115"/>
                  </a:lnTo>
                  <a:cubicBezTo>
                    <a:pt x="1459" y="1115"/>
                    <a:pt x="1437" y="1093"/>
                    <a:pt x="1437" y="1066"/>
                  </a:cubicBezTo>
                  <a:cubicBezTo>
                    <a:pt x="1437" y="1038"/>
                    <a:pt x="1459" y="1016"/>
                    <a:pt x="1487" y="1016"/>
                  </a:cubicBezTo>
                  <a:lnTo>
                    <a:pt x="1990" y="1016"/>
                  </a:lnTo>
                  <a:cubicBezTo>
                    <a:pt x="2017" y="1016"/>
                    <a:pt x="2040" y="1038"/>
                    <a:pt x="2040" y="1066"/>
                  </a:cubicBezTo>
                  <a:cubicBezTo>
                    <a:pt x="2040" y="1093"/>
                    <a:pt x="2017" y="1115"/>
                    <a:pt x="1990" y="1115"/>
                  </a:cubicBezTo>
                  <a:close/>
                  <a:moveTo>
                    <a:pt x="1673" y="1330"/>
                  </a:moveTo>
                  <a:lnTo>
                    <a:pt x="1487" y="1330"/>
                  </a:lnTo>
                  <a:cubicBezTo>
                    <a:pt x="1459" y="1330"/>
                    <a:pt x="1437" y="1307"/>
                    <a:pt x="1437" y="1280"/>
                  </a:cubicBezTo>
                  <a:cubicBezTo>
                    <a:pt x="1437" y="1252"/>
                    <a:pt x="1459" y="1230"/>
                    <a:pt x="1487" y="1230"/>
                  </a:cubicBezTo>
                  <a:lnTo>
                    <a:pt x="1673" y="1230"/>
                  </a:lnTo>
                  <a:cubicBezTo>
                    <a:pt x="1701" y="1230"/>
                    <a:pt x="1723" y="1252"/>
                    <a:pt x="1723" y="1280"/>
                  </a:cubicBezTo>
                  <a:cubicBezTo>
                    <a:pt x="1723" y="1307"/>
                    <a:pt x="1701" y="1330"/>
                    <a:pt x="1673" y="1330"/>
                  </a:cubicBezTo>
                  <a:close/>
                  <a:moveTo>
                    <a:pt x="725" y="1006"/>
                  </a:moveTo>
                  <a:cubicBezTo>
                    <a:pt x="712" y="1006"/>
                    <a:pt x="700" y="1001"/>
                    <a:pt x="690" y="991"/>
                  </a:cubicBezTo>
                  <a:lnTo>
                    <a:pt x="20" y="324"/>
                  </a:lnTo>
                  <a:cubicBezTo>
                    <a:pt x="0" y="304"/>
                    <a:pt x="0" y="274"/>
                    <a:pt x="20" y="254"/>
                  </a:cubicBezTo>
                  <a:cubicBezTo>
                    <a:pt x="40" y="234"/>
                    <a:pt x="70" y="234"/>
                    <a:pt x="90" y="254"/>
                  </a:cubicBezTo>
                  <a:lnTo>
                    <a:pt x="757" y="921"/>
                  </a:lnTo>
                  <a:cubicBezTo>
                    <a:pt x="777" y="941"/>
                    <a:pt x="777" y="971"/>
                    <a:pt x="757" y="991"/>
                  </a:cubicBezTo>
                  <a:cubicBezTo>
                    <a:pt x="750" y="1003"/>
                    <a:pt x="737" y="1006"/>
                    <a:pt x="725" y="1006"/>
                  </a:cubicBezTo>
                  <a:close/>
                  <a:moveTo>
                    <a:pt x="834" y="998"/>
                  </a:moveTo>
                  <a:cubicBezTo>
                    <a:pt x="827" y="998"/>
                    <a:pt x="817" y="996"/>
                    <a:pt x="809" y="991"/>
                  </a:cubicBezTo>
                  <a:cubicBezTo>
                    <a:pt x="784" y="978"/>
                    <a:pt x="777" y="946"/>
                    <a:pt x="789" y="924"/>
                  </a:cubicBezTo>
                  <a:lnTo>
                    <a:pt x="1292" y="32"/>
                  </a:lnTo>
                  <a:cubicBezTo>
                    <a:pt x="1305" y="7"/>
                    <a:pt x="1337" y="0"/>
                    <a:pt x="1360" y="12"/>
                  </a:cubicBezTo>
                  <a:cubicBezTo>
                    <a:pt x="1385" y="25"/>
                    <a:pt x="1392" y="57"/>
                    <a:pt x="1380" y="79"/>
                  </a:cubicBezTo>
                  <a:lnTo>
                    <a:pt x="879" y="973"/>
                  </a:lnTo>
                  <a:cubicBezTo>
                    <a:pt x="869" y="988"/>
                    <a:pt x="852" y="998"/>
                    <a:pt x="834" y="998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PA-任意多边形 282">
              <a:extLst>
                <a:ext uri="{FF2B5EF4-FFF2-40B4-BE49-F238E27FC236}">
                  <a16:creationId xmlns:a16="http://schemas.microsoft.com/office/drawing/2014/main" id="{6F6EE9DF-9281-47E5-A444-CDAFA8846D79}"/>
                </a:ext>
              </a:extLst>
            </p:cNvPr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554" y="1933"/>
              <a:ext cx="586" cy="295"/>
            </a:xfrm>
            <a:custGeom>
              <a:avLst/>
              <a:gdLst>
                <a:gd name="T0" fmla="*/ 55 w 1552"/>
                <a:gd name="T1" fmla="*/ 780 h 780"/>
                <a:gd name="T2" fmla="*/ 20 w 1552"/>
                <a:gd name="T3" fmla="*/ 765 h 780"/>
                <a:gd name="T4" fmla="*/ 20 w 1552"/>
                <a:gd name="T5" fmla="*/ 695 h 780"/>
                <a:gd name="T6" fmla="*/ 653 w 1552"/>
                <a:gd name="T7" fmla="*/ 77 h 780"/>
                <a:gd name="T8" fmla="*/ 722 w 1552"/>
                <a:gd name="T9" fmla="*/ 77 h 780"/>
                <a:gd name="T10" fmla="*/ 722 w 1552"/>
                <a:gd name="T11" fmla="*/ 147 h 780"/>
                <a:gd name="T12" fmla="*/ 90 w 1552"/>
                <a:gd name="T13" fmla="*/ 765 h 780"/>
                <a:gd name="T14" fmla="*/ 55 w 1552"/>
                <a:gd name="T15" fmla="*/ 780 h 780"/>
                <a:gd name="T16" fmla="*/ 1504 w 1552"/>
                <a:gd name="T17" fmla="*/ 100 h 780"/>
                <a:gd name="T18" fmla="*/ 844 w 1552"/>
                <a:gd name="T19" fmla="*/ 100 h 780"/>
                <a:gd name="T20" fmla="*/ 795 w 1552"/>
                <a:gd name="T21" fmla="*/ 50 h 780"/>
                <a:gd name="T22" fmla="*/ 844 w 1552"/>
                <a:gd name="T23" fmla="*/ 0 h 780"/>
                <a:gd name="T24" fmla="*/ 1502 w 1552"/>
                <a:gd name="T25" fmla="*/ 0 h 780"/>
                <a:gd name="T26" fmla="*/ 1552 w 1552"/>
                <a:gd name="T27" fmla="*/ 50 h 780"/>
                <a:gd name="T28" fmla="*/ 1504 w 1552"/>
                <a:gd name="T29" fmla="*/ 10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2" h="780">
                  <a:moveTo>
                    <a:pt x="55" y="780"/>
                  </a:moveTo>
                  <a:cubicBezTo>
                    <a:pt x="43" y="780"/>
                    <a:pt x="30" y="775"/>
                    <a:pt x="20" y="765"/>
                  </a:cubicBezTo>
                  <a:cubicBezTo>
                    <a:pt x="0" y="745"/>
                    <a:pt x="0" y="712"/>
                    <a:pt x="20" y="695"/>
                  </a:cubicBezTo>
                  <a:lnTo>
                    <a:pt x="653" y="77"/>
                  </a:lnTo>
                  <a:cubicBezTo>
                    <a:pt x="673" y="57"/>
                    <a:pt x="705" y="57"/>
                    <a:pt x="722" y="77"/>
                  </a:cubicBezTo>
                  <a:cubicBezTo>
                    <a:pt x="742" y="97"/>
                    <a:pt x="742" y="130"/>
                    <a:pt x="722" y="147"/>
                  </a:cubicBezTo>
                  <a:lnTo>
                    <a:pt x="90" y="765"/>
                  </a:lnTo>
                  <a:cubicBezTo>
                    <a:pt x="80" y="775"/>
                    <a:pt x="67" y="780"/>
                    <a:pt x="55" y="780"/>
                  </a:cubicBezTo>
                  <a:close/>
                  <a:moveTo>
                    <a:pt x="1504" y="100"/>
                  </a:moveTo>
                  <a:lnTo>
                    <a:pt x="844" y="100"/>
                  </a:lnTo>
                  <a:cubicBezTo>
                    <a:pt x="817" y="100"/>
                    <a:pt x="795" y="77"/>
                    <a:pt x="795" y="50"/>
                  </a:cubicBezTo>
                  <a:cubicBezTo>
                    <a:pt x="795" y="22"/>
                    <a:pt x="817" y="0"/>
                    <a:pt x="844" y="0"/>
                  </a:cubicBezTo>
                  <a:lnTo>
                    <a:pt x="1502" y="0"/>
                  </a:lnTo>
                  <a:cubicBezTo>
                    <a:pt x="1529" y="0"/>
                    <a:pt x="1552" y="22"/>
                    <a:pt x="1552" y="50"/>
                  </a:cubicBezTo>
                  <a:cubicBezTo>
                    <a:pt x="1552" y="77"/>
                    <a:pt x="1532" y="100"/>
                    <a:pt x="1504" y="100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PA-椭圆 283">
              <a:extLst>
                <a:ext uri="{FF2B5EF4-FFF2-40B4-BE49-F238E27FC236}">
                  <a16:creationId xmlns:a16="http://schemas.microsoft.com/office/drawing/2014/main" id="{21C0DCDF-3020-49DF-BA66-4A17F3BBE53D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483" y="1864"/>
              <a:ext cx="70" cy="70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PA-任意多边形 284">
              <a:extLst>
                <a:ext uri="{FF2B5EF4-FFF2-40B4-BE49-F238E27FC236}">
                  <a16:creationId xmlns:a16="http://schemas.microsoft.com/office/drawing/2014/main" id="{C99D76DD-D985-414F-A13D-3A7B52FC3D3C}"/>
                </a:ext>
              </a:extLst>
            </p:cNvPr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3465" y="1846"/>
              <a:ext cx="107" cy="107"/>
            </a:xfrm>
            <a:custGeom>
              <a:avLst/>
              <a:gdLst>
                <a:gd name="T0" fmla="*/ 142 w 283"/>
                <a:gd name="T1" fmla="*/ 284 h 284"/>
                <a:gd name="T2" fmla="*/ 0 w 283"/>
                <a:gd name="T3" fmla="*/ 142 h 284"/>
                <a:gd name="T4" fmla="*/ 142 w 283"/>
                <a:gd name="T5" fmla="*/ 0 h 284"/>
                <a:gd name="T6" fmla="*/ 283 w 283"/>
                <a:gd name="T7" fmla="*/ 142 h 284"/>
                <a:gd name="T8" fmla="*/ 142 w 283"/>
                <a:gd name="T9" fmla="*/ 284 h 284"/>
                <a:gd name="T10" fmla="*/ 142 w 283"/>
                <a:gd name="T11" fmla="*/ 103 h 284"/>
                <a:gd name="T12" fmla="*/ 99 w 283"/>
                <a:gd name="T13" fmla="*/ 145 h 284"/>
                <a:gd name="T14" fmla="*/ 142 w 283"/>
                <a:gd name="T15" fmla="*/ 187 h 284"/>
                <a:gd name="T16" fmla="*/ 184 w 283"/>
                <a:gd name="T17" fmla="*/ 145 h 284"/>
                <a:gd name="T18" fmla="*/ 142 w 283"/>
                <a:gd name="T19" fmla="*/ 10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4">
                  <a:moveTo>
                    <a:pt x="142" y="284"/>
                  </a:moveTo>
                  <a:cubicBezTo>
                    <a:pt x="64" y="284"/>
                    <a:pt x="0" y="222"/>
                    <a:pt x="0" y="142"/>
                  </a:cubicBezTo>
                  <a:cubicBezTo>
                    <a:pt x="0" y="65"/>
                    <a:pt x="62" y="0"/>
                    <a:pt x="142" y="0"/>
                  </a:cubicBezTo>
                  <a:cubicBezTo>
                    <a:pt x="219" y="0"/>
                    <a:pt x="283" y="63"/>
                    <a:pt x="283" y="142"/>
                  </a:cubicBezTo>
                  <a:cubicBezTo>
                    <a:pt x="283" y="222"/>
                    <a:pt x="221" y="284"/>
                    <a:pt x="142" y="284"/>
                  </a:cubicBezTo>
                  <a:close/>
                  <a:moveTo>
                    <a:pt x="142" y="103"/>
                  </a:moveTo>
                  <a:cubicBezTo>
                    <a:pt x="119" y="103"/>
                    <a:pt x="99" y="120"/>
                    <a:pt x="99" y="145"/>
                  </a:cubicBezTo>
                  <a:cubicBezTo>
                    <a:pt x="99" y="167"/>
                    <a:pt x="117" y="187"/>
                    <a:pt x="142" y="187"/>
                  </a:cubicBezTo>
                  <a:cubicBezTo>
                    <a:pt x="164" y="187"/>
                    <a:pt x="184" y="170"/>
                    <a:pt x="184" y="145"/>
                  </a:cubicBezTo>
                  <a:cubicBezTo>
                    <a:pt x="184" y="120"/>
                    <a:pt x="166" y="103"/>
                    <a:pt x="142" y="103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PA-椭圆 285">
              <a:extLst>
                <a:ext uri="{FF2B5EF4-FFF2-40B4-BE49-F238E27FC236}">
                  <a16:creationId xmlns:a16="http://schemas.microsoft.com/office/drawing/2014/main" id="{334D4681-5EEC-4877-AF7F-95DAD2E985E1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784" y="2165"/>
              <a:ext cx="70" cy="70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PA-任意多边形 286">
              <a:extLst>
                <a:ext uri="{FF2B5EF4-FFF2-40B4-BE49-F238E27FC236}">
                  <a16:creationId xmlns:a16="http://schemas.microsoft.com/office/drawing/2014/main" id="{1A82FD5B-CDB5-4C14-9E1B-305380F98266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3765" y="2146"/>
              <a:ext cx="107" cy="108"/>
            </a:xfrm>
            <a:custGeom>
              <a:avLst/>
              <a:gdLst>
                <a:gd name="T0" fmla="*/ 142 w 284"/>
                <a:gd name="T1" fmla="*/ 284 h 284"/>
                <a:gd name="T2" fmla="*/ 0 w 284"/>
                <a:gd name="T3" fmla="*/ 142 h 284"/>
                <a:gd name="T4" fmla="*/ 142 w 284"/>
                <a:gd name="T5" fmla="*/ 0 h 284"/>
                <a:gd name="T6" fmla="*/ 284 w 284"/>
                <a:gd name="T7" fmla="*/ 142 h 284"/>
                <a:gd name="T8" fmla="*/ 142 w 284"/>
                <a:gd name="T9" fmla="*/ 284 h 284"/>
                <a:gd name="T10" fmla="*/ 142 w 284"/>
                <a:gd name="T11" fmla="*/ 102 h 284"/>
                <a:gd name="T12" fmla="*/ 100 w 284"/>
                <a:gd name="T13" fmla="*/ 145 h 284"/>
                <a:gd name="T14" fmla="*/ 142 w 284"/>
                <a:gd name="T15" fmla="*/ 187 h 284"/>
                <a:gd name="T16" fmla="*/ 185 w 284"/>
                <a:gd name="T17" fmla="*/ 145 h 284"/>
                <a:gd name="T18" fmla="*/ 142 w 284"/>
                <a:gd name="T19" fmla="*/ 10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cubicBezTo>
                    <a:pt x="65" y="284"/>
                    <a:pt x="0" y="222"/>
                    <a:pt x="0" y="142"/>
                  </a:cubicBezTo>
                  <a:cubicBezTo>
                    <a:pt x="0" y="63"/>
                    <a:pt x="63" y="0"/>
                    <a:pt x="142" y="0"/>
                  </a:cubicBezTo>
                  <a:cubicBezTo>
                    <a:pt x="220" y="0"/>
                    <a:pt x="284" y="63"/>
                    <a:pt x="284" y="142"/>
                  </a:cubicBezTo>
                  <a:cubicBezTo>
                    <a:pt x="284" y="222"/>
                    <a:pt x="222" y="284"/>
                    <a:pt x="142" y="284"/>
                  </a:cubicBezTo>
                  <a:close/>
                  <a:moveTo>
                    <a:pt x="142" y="102"/>
                  </a:moveTo>
                  <a:cubicBezTo>
                    <a:pt x="120" y="102"/>
                    <a:pt x="100" y="120"/>
                    <a:pt x="100" y="145"/>
                  </a:cubicBezTo>
                  <a:cubicBezTo>
                    <a:pt x="100" y="170"/>
                    <a:pt x="118" y="187"/>
                    <a:pt x="142" y="187"/>
                  </a:cubicBezTo>
                  <a:cubicBezTo>
                    <a:pt x="165" y="187"/>
                    <a:pt x="185" y="170"/>
                    <a:pt x="185" y="145"/>
                  </a:cubicBezTo>
                  <a:cubicBezTo>
                    <a:pt x="185" y="120"/>
                    <a:pt x="167" y="102"/>
                    <a:pt x="142" y="102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PA-椭圆 287">
              <a:extLst>
                <a:ext uri="{FF2B5EF4-FFF2-40B4-BE49-F238E27FC236}">
                  <a16:creationId xmlns:a16="http://schemas.microsoft.com/office/drawing/2014/main" id="{5F49FFD9-B81C-4C88-8A57-2842B8652A38}"/>
                </a:ext>
              </a:extLst>
            </p:cNvPr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804" y="1916"/>
              <a:ext cx="70" cy="70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PA-任意多边形 288">
              <a:extLst>
                <a:ext uri="{FF2B5EF4-FFF2-40B4-BE49-F238E27FC236}">
                  <a16:creationId xmlns:a16="http://schemas.microsoft.com/office/drawing/2014/main" id="{A255BDCD-A97C-4E2C-A184-3CEE6F20F45C}"/>
                </a:ext>
              </a:extLst>
            </p:cNvPr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3785" y="1897"/>
              <a:ext cx="107" cy="107"/>
            </a:xfrm>
            <a:custGeom>
              <a:avLst/>
              <a:gdLst>
                <a:gd name="T0" fmla="*/ 142 w 284"/>
                <a:gd name="T1" fmla="*/ 284 h 284"/>
                <a:gd name="T2" fmla="*/ 0 w 284"/>
                <a:gd name="T3" fmla="*/ 142 h 284"/>
                <a:gd name="T4" fmla="*/ 142 w 284"/>
                <a:gd name="T5" fmla="*/ 0 h 284"/>
                <a:gd name="T6" fmla="*/ 284 w 284"/>
                <a:gd name="T7" fmla="*/ 142 h 284"/>
                <a:gd name="T8" fmla="*/ 142 w 284"/>
                <a:gd name="T9" fmla="*/ 284 h 284"/>
                <a:gd name="T10" fmla="*/ 142 w 284"/>
                <a:gd name="T11" fmla="*/ 103 h 284"/>
                <a:gd name="T12" fmla="*/ 99 w 284"/>
                <a:gd name="T13" fmla="*/ 145 h 284"/>
                <a:gd name="T14" fmla="*/ 142 w 284"/>
                <a:gd name="T15" fmla="*/ 187 h 284"/>
                <a:gd name="T16" fmla="*/ 184 w 284"/>
                <a:gd name="T17" fmla="*/ 145 h 284"/>
                <a:gd name="T18" fmla="*/ 142 w 284"/>
                <a:gd name="T19" fmla="*/ 10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cubicBezTo>
                    <a:pt x="65" y="284"/>
                    <a:pt x="0" y="222"/>
                    <a:pt x="0" y="142"/>
                  </a:cubicBezTo>
                  <a:cubicBezTo>
                    <a:pt x="0" y="65"/>
                    <a:pt x="6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1" y="222"/>
                    <a:pt x="219" y="284"/>
                    <a:pt x="142" y="284"/>
                  </a:cubicBezTo>
                  <a:close/>
                  <a:moveTo>
                    <a:pt x="142" y="103"/>
                  </a:moveTo>
                  <a:cubicBezTo>
                    <a:pt x="119" y="103"/>
                    <a:pt x="99" y="120"/>
                    <a:pt x="99" y="145"/>
                  </a:cubicBezTo>
                  <a:cubicBezTo>
                    <a:pt x="99" y="167"/>
                    <a:pt x="117" y="187"/>
                    <a:pt x="142" y="187"/>
                  </a:cubicBezTo>
                  <a:cubicBezTo>
                    <a:pt x="167" y="187"/>
                    <a:pt x="184" y="170"/>
                    <a:pt x="184" y="145"/>
                  </a:cubicBezTo>
                  <a:cubicBezTo>
                    <a:pt x="182" y="120"/>
                    <a:pt x="164" y="103"/>
                    <a:pt x="142" y="103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PA-椭圆 289">
              <a:extLst>
                <a:ext uri="{FF2B5EF4-FFF2-40B4-BE49-F238E27FC236}">
                  <a16:creationId xmlns:a16="http://schemas.microsoft.com/office/drawing/2014/main" id="{6BC1D856-D48B-45D3-A58B-4BEF6A1AB9E8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120" y="1916"/>
              <a:ext cx="70" cy="70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PA-任意多边形 290">
              <a:extLst>
                <a:ext uri="{FF2B5EF4-FFF2-40B4-BE49-F238E27FC236}">
                  <a16:creationId xmlns:a16="http://schemas.microsoft.com/office/drawing/2014/main" id="{C7C6D177-8375-43D8-84E5-D151F6B2ECD8}"/>
                </a:ext>
              </a:extLst>
            </p:cNvPr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4101" y="1897"/>
              <a:ext cx="107" cy="107"/>
            </a:xfrm>
            <a:custGeom>
              <a:avLst/>
              <a:gdLst>
                <a:gd name="T0" fmla="*/ 141 w 283"/>
                <a:gd name="T1" fmla="*/ 284 h 284"/>
                <a:gd name="T2" fmla="*/ 0 w 283"/>
                <a:gd name="T3" fmla="*/ 142 h 284"/>
                <a:gd name="T4" fmla="*/ 141 w 283"/>
                <a:gd name="T5" fmla="*/ 0 h 284"/>
                <a:gd name="T6" fmla="*/ 283 w 283"/>
                <a:gd name="T7" fmla="*/ 142 h 284"/>
                <a:gd name="T8" fmla="*/ 141 w 283"/>
                <a:gd name="T9" fmla="*/ 284 h 284"/>
                <a:gd name="T10" fmla="*/ 141 w 283"/>
                <a:gd name="T11" fmla="*/ 103 h 284"/>
                <a:gd name="T12" fmla="*/ 99 w 283"/>
                <a:gd name="T13" fmla="*/ 145 h 284"/>
                <a:gd name="T14" fmla="*/ 141 w 283"/>
                <a:gd name="T15" fmla="*/ 187 h 284"/>
                <a:gd name="T16" fmla="*/ 184 w 283"/>
                <a:gd name="T17" fmla="*/ 145 h 284"/>
                <a:gd name="T18" fmla="*/ 141 w 283"/>
                <a:gd name="T19" fmla="*/ 10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4">
                  <a:moveTo>
                    <a:pt x="141" y="284"/>
                  </a:moveTo>
                  <a:cubicBezTo>
                    <a:pt x="64" y="284"/>
                    <a:pt x="0" y="222"/>
                    <a:pt x="0" y="142"/>
                  </a:cubicBezTo>
                  <a:cubicBezTo>
                    <a:pt x="0" y="65"/>
                    <a:pt x="62" y="0"/>
                    <a:pt x="141" y="0"/>
                  </a:cubicBezTo>
                  <a:cubicBezTo>
                    <a:pt x="221" y="0"/>
                    <a:pt x="283" y="63"/>
                    <a:pt x="283" y="142"/>
                  </a:cubicBezTo>
                  <a:cubicBezTo>
                    <a:pt x="283" y="222"/>
                    <a:pt x="221" y="284"/>
                    <a:pt x="141" y="284"/>
                  </a:cubicBezTo>
                  <a:close/>
                  <a:moveTo>
                    <a:pt x="141" y="103"/>
                  </a:moveTo>
                  <a:cubicBezTo>
                    <a:pt x="119" y="103"/>
                    <a:pt x="99" y="120"/>
                    <a:pt x="99" y="145"/>
                  </a:cubicBezTo>
                  <a:cubicBezTo>
                    <a:pt x="99" y="167"/>
                    <a:pt x="117" y="187"/>
                    <a:pt x="141" y="187"/>
                  </a:cubicBezTo>
                  <a:cubicBezTo>
                    <a:pt x="166" y="187"/>
                    <a:pt x="184" y="167"/>
                    <a:pt x="184" y="145"/>
                  </a:cubicBezTo>
                  <a:cubicBezTo>
                    <a:pt x="184" y="120"/>
                    <a:pt x="164" y="103"/>
                    <a:pt x="141" y="103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PA-椭圆 291">
              <a:extLst>
                <a:ext uri="{FF2B5EF4-FFF2-40B4-BE49-F238E27FC236}">
                  <a16:creationId xmlns:a16="http://schemas.microsoft.com/office/drawing/2014/main" id="{90B5B964-DB28-4816-B9D1-C62B7DF966D5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4007" y="1766"/>
              <a:ext cx="70" cy="69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PA-任意多边形 292">
              <a:extLst>
                <a:ext uri="{FF2B5EF4-FFF2-40B4-BE49-F238E27FC236}">
                  <a16:creationId xmlns:a16="http://schemas.microsoft.com/office/drawing/2014/main" id="{AB6A8428-CD8E-4ADC-A62F-4AAF551D246C}"/>
                </a:ext>
              </a:extLst>
            </p:cNvPr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3988" y="1747"/>
              <a:ext cx="108" cy="107"/>
            </a:xfrm>
            <a:custGeom>
              <a:avLst/>
              <a:gdLst>
                <a:gd name="T0" fmla="*/ 142 w 284"/>
                <a:gd name="T1" fmla="*/ 284 h 284"/>
                <a:gd name="T2" fmla="*/ 0 w 284"/>
                <a:gd name="T3" fmla="*/ 142 h 284"/>
                <a:gd name="T4" fmla="*/ 142 w 284"/>
                <a:gd name="T5" fmla="*/ 0 h 284"/>
                <a:gd name="T6" fmla="*/ 284 w 284"/>
                <a:gd name="T7" fmla="*/ 142 h 284"/>
                <a:gd name="T8" fmla="*/ 142 w 284"/>
                <a:gd name="T9" fmla="*/ 284 h 284"/>
                <a:gd name="T10" fmla="*/ 142 w 284"/>
                <a:gd name="T11" fmla="*/ 102 h 284"/>
                <a:gd name="T12" fmla="*/ 99 w 284"/>
                <a:gd name="T13" fmla="*/ 144 h 284"/>
                <a:gd name="T14" fmla="*/ 142 w 284"/>
                <a:gd name="T15" fmla="*/ 187 h 284"/>
                <a:gd name="T16" fmla="*/ 184 w 284"/>
                <a:gd name="T17" fmla="*/ 142 h 284"/>
                <a:gd name="T18" fmla="*/ 142 w 284"/>
                <a:gd name="T19" fmla="*/ 10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cubicBezTo>
                    <a:pt x="64" y="284"/>
                    <a:pt x="0" y="222"/>
                    <a:pt x="0" y="142"/>
                  </a:cubicBezTo>
                  <a:cubicBezTo>
                    <a:pt x="0" y="62"/>
                    <a:pt x="62" y="0"/>
                    <a:pt x="142" y="0"/>
                  </a:cubicBezTo>
                  <a:cubicBezTo>
                    <a:pt x="221" y="0"/>
                    <a:pt x="284" y="65"/>
                    <a:pt x="284" y="142"/>
                  </a:cubicBezTo>
                  <a:cubicBezTo>
                    <a:pt x="284" y="219"/>
                    <a:pt x="221" y="284"/>
                    <a:pt x="142" y="284"/>
                  </a:cubicBezTo>
                  <a:close/>
                  <a:moveTo>
                    <a:pt x="142" y="102"/>
                  </a:moveTo>
                  <a:cubicBezTo>
                    <a:pt x="119" y="102"/>
                    <a:pt x="99" y="120"/>
                    <a:pt x="99" y="144"/>
                  </a:cubicBezTo>
                  <a:cubicBezTo>
                    <a:pt x="99" y="169"/>
                    <a:pt x="117" y="187"/>
                    <a:pt x="142" y="187"/>
                  </a:cubicBezTo>
                  <a:cubicBezTo>
                    <a:pt x="167" y="187"/>
                    <a:pt x="184" y="167"/>
                    <a:pt x="184" y="142"/>
                  </a:cubicBezTo>
                  <a:cubicBezTo>
                    <a:pt x="184" y="117"/>
                    <a:pt x="167" y="102"/>
                    <a:pt x="142" y="102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PA-椭圆 293">
              <a:extLst>
                <a:ext uri="{FF2B5EF4-FFF2-40B4-BE49-F238E27FC236}">
                  <a16:creationId xmlns:a16="http://schemas.microsoft.com/office/drawing/2014/main" id="{62D3C8AA-A0FF-4CD1-AE8D-5BD3AE7FAAAC}"/>
                </a:ext>
              </a:extLst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518" y="2200"/>
              <a:ext cx="70" cy="70"/>
            </a:xfrm>
            <a:prstGeom prst="ellipse">
              <a:avLst/>
            </a:prstGeom>
            <a:solidFill>
              <a:srgbClr val="EBF4FF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PA-任意多边形 294">
              <a:extLst>
                <a:ext uri="{FF2B5EF4-FFF2-40B4-BE49-F238E27FC236}">
                  <a16:creationId xmlns:a16="http://schemas.microsoft.com/office/drawing/2014/main" id="{35B75D7C-EE88-400F-A843-D25FCE33450B}"/>
                </a:ext>
              </a:extLst>
            </p:cNvPr>
            <p:cNvSpPr>
              <a:spLocks noEditPoints="1"/>
            </p:cNvSpPr>
            <p:nvPr>
              <p:custDataLst>
                <p:tags r:id="rId24"/>
              </p:custDataLst>
            </p:nvPr>
          </p:nvSpPr>
          <p:spPr bwMode="auto">
            <a:xfrm>
              <a:off x="3499" y="2181"/>
              <a:ext cx="108" cy="107"/>
            </a:xfrm>
            <a:custGeom>
              <a:avLst/>
              <a:gdLst>
                <a:gd name="T0" fmla="*/ 142 w 284"/>
                <a:gd name="T1" fmla="*/ 284 h 284"/>
                <a:gd name="T2" fmla="*/ 0 w 284"/>
                <a:gd name="T3" fmla="*/ 142 h 284"/>
                <a:gd name="T4" fmla="*/ 142 w 284"/>
                <a:gd name="T5" fmla="*/ 0 h 284"/>
                <a:gd name="T6" fmla="*/ 284 w 284"/>
                <a:gd name="T7" fmla="*/ 142 h 284"/>
                <a:gd name="T8" fmla="*/ 142 w 284"/>
                <a:gd name="T9" fmla="*/ 284 h 284"/>
                <a:gd name="T10" fmla="*/ 142 w 284"/>
                <a:gd name="T11" fmla="*/ 103 h 284"/>
                <a:gd name="T12" fmla="*/ 99 w 284"/>
                <a:gd name="T13" fmla="*/ 145 h 284"/>
                <a:gd name="T14" fmla="*/ 142 w 284"/>
                <a:gd name="T15" fmla="*/ 187 h 284"/>
                <a:gd name="T16" fmla="*/ 184 w 284"/>
                <a:gd name="T17" fmla="*/ 145 h 284"/>
                <a:gd name="T18" fmla="*/ 142 w 284"/>
                <a:gd name="T19" fmla="*/ 10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cubicBezTo>
                    <a:pt x="64" y="284"/>
                    <a:pt x="0" y="222"/>
                    <a:pt x="0" y="142"/>
                  </a:cubicBezTo>
                  <a:cubicBezTo>
                    <a:pt x="0" y="65"/>
                    <a:pt x="6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220"/>
                    <a:pt x="219" y="284"/>
                    <a:pt x="142" y="284"/>
                  </a:cubicBezTo>
                  <a:close/>
                  <a:moveTo>
                    <a:pt x="142" y="103"/>
                  </a:moveTo>
                  <a:cubicBezTo>
                    <a:pt x="119" y="103"/>
                    <a:pt x="99" y="120"/>
                    <a:pt x="99" y="145"/>
                  </a:cubicBezTo>
                  <a:cubicBezTo>
                    <a:pt x="99" y="170"/>
                    <a:pt x="117" y="187"/>
                    <a:pt x="142" y="187"/>
                  </a:cubicBezTo>
                  <a:cubicBezTo>
                    <a:pt x="167" y="187"/>
                    <a:pt x="184" y="170"/>
                    <a:pt x="184" y="145"/>
                  </a:cubicBezTo>
                  <a:cubicBezTo>
                    <a:pt x="184" y="120"/>
                    <a:pt x="164" y="103"/>
                    <a:pt x="142" y="103"/>
                  </a:cubicBezTo>
                  <a:close/>
                </a:path>
              </a:pathLst>
            </a:custGeom>
            <a:solidFill>
              <a:srgbClr val="131313"/>
            </a:solidFill>
            <a:ln w="0">
              <a:noFill/>
              <a:prstDash val="solid"/>
              <a:round/>
              <a:headEnd/>
              <a:tailE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E949AB2A-7863-474A-9E9D-8EDE14D70A7A}"/>
              </a:ext>
            </a:extLst>
          </p:cNvPr>
          <p:cNvSpPr txBox="1"/>
          <p:nvPr/>
        </p:nvSpPr>
        <p:spPr>
          <a:xfrm>
            <a:off x="1122322" y="1956752"/>
            <a:ext cx="720974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b="1" dirty="0"/>
              <a:t>客户端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BDF1B864-2183-4EDA-88EF-D0FEEDBD4008}"/>
              </a:ext>
            </a:extLst>
          </p:cNvPr>
          <p:cNvSpPr txBox="1"/>
          <p:nvPr/>
        </p:nvSpPr>
        <p:spPr>
          <a:xfrm>
            <a:off x="3312623" y="1945176"/>
            <a:ext cx="170082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600" b="1" dirty="0"/>
              <a:t>Web </a:t>
            </a:r>
            <a:r>
              <a:rPr lang="zh-CN" altLang="en-US" sz="1600" b="1" dirty="0"/>
              <a:t>应用服务器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E7C00776-C60F-47D5-92B0-04AACC222409}"/>
              </a:ext>
            </a:extLst>
          </p:cNvPr>
          <p:cNvSpPr txBox="1"/>
          <p:nvPr/>
        </p:nvSpPr>
        <p:spPr>
          <a:xfrm>
            <a:off x="6216932" y="1949997"/>
            <a:ext cx="170082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n-US" altLang="zh-CN" sz="1600" b="1" dirty="0"/>
              <a:t>Servlet </a:t>
            </a:r>
            <a:r>
              <a:rPr lang="zh-CN" altLang="en-US" sz="1600" b="1" dirty="0"/>
              <a:t>应用程序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28F61227-E248-4F35-BA08-5A0D3992ED82}"/>
              </a:ext>
            </a:extLst>
          </p:cNvPr>
          <p:cNvSpPr txBox="1"/>
          <p:nvPr/>
        </p:nvSpPr>
        <p:spPr>
          <a:xfrm>
            <a:off x="9375097" y="1945176"/>
            <a:ext cx="1700822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zh-CN" altLang="en-US" sz="1600" b="1" dirty="0"/>
              <a:t>数据库</a:t>
            </a:r>
            <a:r>
              <a:rPr lang="en-US" altLang="zh-CN" sz="1600" b="1" dirty="0"/>
              <a:t>/</a:t>
            </a:r>
            <a:r>
              <a:rPr lang="zh-CN" altLang="en-US" sz="1600" b="1" dirty="0"/>
              <a:t>其他软件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968A3-8BBC-4B2E-A878-5297922FAE3B}"/>
              </a:ext>
            </a:extLst>
          </p:cNvPr>
          <p:cNvSpPr txBox="1"/>
          <p:nvPr/>
        </p:nvSpPr>
        <p:spPr>
          <a:xfrm>
            <a:off x="1072377" y="4008136"/>
            <a:ext cx="82086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171450" marR="0" indent="-1714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浏览器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5BBB391-ACEC-45D6-9324-66DB2BD57F82}"/>
              </a:ext>
            </a:extLst>
          </p:cNvPr>
          <p:cNvSpPr txBox="1"/>
          <p:nvPr/>
        </p:nvSpPr>
        <p:spPr>
          <a:xfrm>
            <a:off x="3595516" y="3971368"/>
            <a:ext cx="1187279" cy="14773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n-US" altLang="zh-CN" sz="1200" dirty="0">
                <a:solidFill>
                  <a:schemeClr val="accent2"/>
                </a:solidFill>
              </a:rPr>
              <a:t>Tomcat</a:t>
            </a:r>
          </a:p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WebLogic</a:t>
            </a:r>
          </a:p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en-US" altLang="zh-CN" sz="1200" dirty="0"/>
              <a:t>WebSphere</a:t>
            </a:r>
          </a:p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JBoss</a:t>
            </a: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CN" sz="1200" dirty="0"/>
              <a:t>……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71DD5683-8177-41ED-82C8-3F56A51A5D09}"/>
              </a:ext>
            </a:extLst>
          </p:cNvPr>
          <p:cNvSpPr txBox="1"/>
          <p:nvPr/>
        </p:nvSpPr>
        <p:spPr>
          <a:xfrm>
            <a:off x="6536282" y="4044451"/>
            <a:ext cx="1187279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171450" marR="0" indent="-17145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en-US" altLang="zh-CN" sz="1200" b="0" i="0" u="none" strike="noStrike" cap="none" spc="0" normalizeH="0" baseline="0" dirty="0" err="1">
                <a:ln>
                  <a:noFill/>
                </a:ln>
                <a:solidFill>
                  <a:schemeClr val="accent2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accent2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A713982-D431-44D0-A170-7BA49CC82B9A}"/>
              </a:ext>
            </a:extLst>
          </p:cNvPr>
          <p:cNvSpPr txBox="1"/>
          <p:nvPr/>
        </p:nvSpPr>
        <p:spPr>
          <a:xfrm>
            <a:off x="9721503" y="3980635"/>
            <a:ext cx="1187279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zh-CN" altLang="en-US" sz="1200" dirty="0">
                <a:solidFill>
                  <a:schemeClr val="accent2"/>
                </a:solidFill>
              </a:rPr>
              <a:t>数据库</a:t>
            </a:r>
            <a:endParaRPr lang="en-US" altLang="zh-CN" sz="1200" dirty="0">
              <a:solidFill>
                <a:schemeClr val="accent2"/>
              </a:solidFill>
            </a:endParaRPr>
          </a:p>
          <a:p>
            <a:pPr marL="171450" marR="0" indent="-1714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其他应用程序</a:t>
            </a:r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CE5E0E2C-305D-46AE-9F9C-7423BD85F06C}"/>
              </a:ext>
            </a:extLst>
          </p:cNvPr>
          <p:cNvCxnSpPr/>
          <p:nvPr/>
        </p:nvCxnSpPr>
        <p:spPr>
          <a:xfrm>
            <a:off x="1943185" y="3096746"/>
            <a:ext cx="1741847" cy="0"/>
          </a:xfrm>
          <a:prstGeom prst="straightConnector1">
            <a:avLst/>
          </a:prstGeom>
          <a:ln w="28575">
            <a:solidFill>
              <a:srgbClr val="00B0F0"/>
            </a:solidFill>
            <a:headEnd type="triangle"/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3BA9AA5D-31B2-41D6-9466-2DC2581802C7}"/>
              </a:ext>
            </a:extLst>
          </p:cNvPr>
          <p:cNvCxnSpPr>
            <a:cxnSpLocks/>
          </p:cNvCxnSpPr>
          <p:nvPr/>
        </p:nvCxnSpPr>
        <p:spPr>
          <a:xfrm>
            <a:off x="4675050" y="3102017"/>
            <a:ext cx="1861232" cy="0"/>
          </a:xfrm>
          <a:prstGeom prst="straightConnector1">
            <a:avLst/>
          </a:prstGeom>
          <a:noFill/>
          <a:ln w="28575" cap="flat">
            <a:solidFill>
              <a:srgbClr val="00B0F0"/>
            </a:solidFill>
            <a:prstDash val="solid"/>
            <a:miter lim="8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0" name="直接箭头连接符 99">
            <a:extLst>
              <a:ext uri="{FF2B5EF4-FFF2-40B4-BE49-F238E27FC236}">
                <a16:creationId xmlns:a16="http://schemas.microsoft.com/office/drawing/2014/main" id="{A589B51D-038D-416D-973F-062E04692717}"/>
              </a:ext>
            </a:extLst>
          </p:cNvPr>
          <p:cNvCxnSpPr>
            <a:cxnSpLocks/>
          </p:cNvCxnSpPr>
          <p:nvPr/>
        </p:nvCxnSpPr>
        <p:spPr>
          <a:xfrm>
            <a:off x="7653406" y="3081690"/>
            <a:ext cx="1993514" cy="0"/>
          </a:xfrm>
          <a:prstGeom prst="straightConnector1">
            <a:avLst/>
          </a:prstGeom>
          <a:noFill/>
          <a:ln w="28575" cap="flat">
            <a:solidFill>
              <a:srgbClr val="00B0F0"/>
            </a:solidFill>
            <a:prstDash val="solid"/>
            <a:miter lim="8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C9B51D10-5E05-4523-A0DF-B9D95B94B7E8}"/>
              </a:ext>
            </a:extLst>
          </p:cNvPr>
          <p:cNvSpPr txBox="1"/>
          <p:nvPr/>
        </p:nvSpPr>
        <p:spPr>
          <a:xfrm>
            <a:off x="2237714" y="3143179"/>
            <a:ext cx="832578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 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协议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6FB0832-A405-4648-963B-A5FF36D4C858}"/>
              </a:ext>
            </a:extLst>
          </p:cNvPr>
          <p:cNvSpPr txBox="1"/>
          <p:nvPr/>
        </p:nvSpPr>
        <p:spPr>
          <a:xfrm>
            <a:off x="5046767" y="2777631"/>
            <a:ext cx="13091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accent5"/>
                </a:solidFill>
              </a:rPr>
              <a:t>数据处理与计算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accent5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A3633C5-F07C-4B2A-8A26-5C67474FB3D1}"/>
              </a:ext>
            </a:extLst>
          </p:cNvPr>
          <p:cNvSpPr txBox="1"/>
          <p:nvPr/>
        </p:nvSpPr>
        <p:spPr>
          <a:xfrm>
            <a:off x="8263580" y="2776472"/>
            <a:ext cx="130914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accent5"/>
                </a:solidFill>
              </a:rPr>
              <a:t>数据读写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accent5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EAC43AAF-D741-4D74-8117-C154A8B47915}"/>
              </a:ext>
            </a:extLst>
          </p:cNvPr>
          <p:cNvSpPr txBox="1"/>
          <p:nvPr/>
        </p:nvSpPr>
        <p:spPr>
          <a:xfrm>
            <a:off x="2233561" y="2807825"/>
            <a:ext cx="920752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chemeClr val="accent5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客户端请求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</a:t>
            </a:r>
            <a:r>
              <a:rPr lang="en-US" altLang="zh-CN" sz="2200" dirty="0"/>
              <a:t>Tomcat </a:t>
            </a:r>
            <a:r>
              <a:rPr lang="zh-CN" altLang="en-US" sz="2200" dirty="0"/>
              <a:t>服务器部署</a:t>
            </a:r>
            <a:br>
              <a:rPr lang="zh-CN" altLang="en-US" dirty="0"/>
            </a:br>
            <a:endParaRPr dirty="0"/>
          </a:p>
        </p:txBody>
      </p:sp>
      <p:sp>
        <p:nvSpPr>
          <p:cNvPr id="4" name="MH_SubTitle_1">
            <a:extLst>
              <a:ext uri="{FF2B5EF4-FFF2-40B4-BE49-F238E27FC236}">
                <a16:creationId xmlns:a16="http://schemas.microsoft.com/office/drawing/2014/main" id="{DCE4A04D-ED61-4151-96E2-855C1FB514E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989014" y="1725612"/>
            <a:ext cx="2509837" cy="178276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solidFill>
            <a:srgbClr val="19BAF0"/>
          </a:solidFill>
          <a:ln w="19050">
            <a:solidFill>
              <a:srgbClr val="FFFFFF"/>
            </a:solidFill>
          </a:ln>
          <a:effectLst>
            <a:outerShdw blurRad="63500" sx="102000" sy="102000" algn="ctr" rotWithShape="0">
              <a:schemeClr val="tx1">
                <a:alpha val="10000"/>
              </a:schemeClr>
            </a:outerShdw>
          </a:effectLst>
        </p:spPr>
        <p:txBody>
          <a:bodyPr tIns="144000" anchor="ctr">
            <a:normAutofit/>
          </a:bodyPr>
          <a:lstStyle/>
          <a:p>
            <a:pPr algn="ctr" hangingPunct="1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部署包</a:t>
            </a:r>
          </a:p>
        </p:txBody>
      </p:sp>
      <p:sp>
        <p:nvSpPr>
          <p:cNvPr id="5" name="MH_SubTitle_2">
            <a:extLst>
              <a:ext uri="{FF2B5EF4-FFF2-40B4-BE49-F238E27FC236}">
                <a16:creationId xmlns:a16="http://schemas.microsoft.com/office/drawing/2014/main" id="{135C9210-00FF-4B23-925D-3D3516A41C01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659314" y="1725613"/>
            <a:ext cx="2509837" cy="178276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solidFill>
            <a:srgbClr val="FFC000"/>
          </a:solidFill>
          <a:ln w="19050">
            <a:solidFill>
              <a:srgbClr val="FFFFFF"/>
            </a:solidFill>
          </a:ln>
          <a:effectLst>
            <a:outerShdw blurRad="63500" sx="102000" sy="102000" algn="ctr" rotWithShape="0">
              <a:schemeClr val="tx1">
                <a:alpha val="10000"/>
              </a:schemeClr>
            </a:outerShdw>
          </a:effectLst>
        </p:spPr>
        <p:txBody>
          <a:bodyPr tIns="144000" anchor="ctr">
            <a:normAutofit/>
          </a:bodyPr>
          <a:lstStyle/>
          <a:p>
            <a:pPr algn="ctr" hangingPunct="1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独立部署</a:t>
            </a:r>
          </a:p>
        </p:txBody>
      </p:sp>
      <p:sp>
        <p:nvSpPr>
          <p:cNvPr id="6" name="MH_Text_1">
            <a:extLst>
              <a:ext uri="{FF2B5EF4-FFF2-40B4-BE49-F238E27FC236}">
                <a16:creationId xmlns:a16="http://schemas.microsoft.com/office/drawing/2014/main" id="{DF70BB24-9E09-49B8-80D7-0DCB7623E6E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81063" y="3887788"/>
            <a:ext cx="2792412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官网下载部署包，部署包里面包含环境配置和报表工程，解压缩后直接使用</a:t>
            </a:r>
          </a:p>
        </p:txBody>
      </p:sp>
      <p:sp>
        <p:nvSpPr>
          <p:cNvPr id="7" name="MH_Text_2">
            <a:extLst>
              <a:ext uri="{FF2B5EF4-FFF2-40B4-BE49-F238E27FC236}">
                <a16:creationId xmlns:a16="http://schemas.microsoft.com/office/drawing/2014/main" id="{2C92D0D3-ED82-40AE-B1E0-B983C80A85E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6764" y="3887789"/>
            <a:ext cx="2790825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采用独立部署的方式，安装</a:t>
            </a:r>
            <a:r>
              <a:rPr lang="en-US" altLang="zh-CN" sz="1600" dirty="0">
                <a:latin typeface="幼圆" pitchFamily="49" charset="-122"/>
                <a:ea typeface="幼圆" pitchFamily="49" charset="-122"/>
              </a:rPr>
              <a:t>Tomcat </a:t>
            </a: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服务器和 </a:t>
            </a:r>
            <a:r>
              <a:rPr lang="en-US" altLang="zh-CN" sz="1600" dirty="0">
                <a:latin typeface="幼圆" pitchFamily="49" charset="-122"/>
                <a:ea typeface="幼圆" pitchFamily="49" charset="-122"/>
              </a:rPr>
              <a:t>JDK</a:t>
            </a: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，将工程拷贝到 </a:t>
            </a:r>
            <a:r>
              <a:rPr lang="en-US" altLang="zh-CN" sz="1600" dirty="0">
                <a:latin typeface="幼圆" pitchFamily="49" charset="-122"/>
                <a:ea typeface="幼圆" pitchFamily="49" charset="-122"/>
              </a:rPr>
              <a:t>Tomcat </a:t>
            </a: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安装路径下</a:t>
            </a:r>
          </a:p>
        </p:txBody>
      </p:sp>
      <p:cxnSp>
        <p:nvCxnSpPr>
          <p:cNvPr id="8" name="MH_Other_1">
            <a:extLst>
              <a:ext uri="{FF2B5EF4-FFF2-40B4-BE49-F238E27FC236}">
                <a16:creationId xmlns:a16="http://schemas.microsoft.com/office/drawing/2014/main" id="{87DB2421-E084-497B-B010-66739A16AB65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982663" y="3857624"/>
            <a:ext cx="2565400" cy="0"/>
          </a:xfrm>
          <a:prstGeom prst="line">
            <a:avLst/>
          </a:prstGeom>
          <a:ln w="3175">
            <a:solidFill>
              <a:srgbClr val="7ED7F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2">
            <a:extLst>
              <a:ext uri="{FF2B5EF4-FFF2-40B4-BE49-F238E27FC236}">
                <a16:creationId xmlns:a16="http://schemas.microsoft.com/office/drawing/2014/main" id="{CF806E97-22FE-4785-B665-B3036177FB6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982663" y="5140324"/>
            <a:ext cx="2565400" cy="0"/>
          </a:xfrm>
          <a:prstGeom prst="line">
            <a:avLst/>
          </a:prstGeom>
          <a:ln w="3175">
            <a:solidFill>
              <a:srgbClr val="7ED7F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MH_Other_3">
            <a:extLst>
              <a:ext uri="{FF2B5EF4-FFF2-40B4-BE49-F238E27FC236}">
                <a16:creationId xmlns:a16="http://schemas.microsoft.com/office/drawing/2014/main" id="{4E901B0D-2A2A-4F05-9D44-87E7D9BA574E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4689475" y="3857625"/>
            <a:ext cx="2565400" cy="0"/>
          </a:xfrm>
          <a:prstGeom prst="line">
            <a:avLst/>
          </a:prstGeom>
          <a:ln w="3175">
            <a:solidFill>
              <a:srgbClr val="FFCF37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4">
            <a:extLst>
              <a:ext uri="{FF2B5EF4-FFF2-40B4-BE49-F238E27FC236}">
                <a16:creationId xmlns:a16="http://schemas.microsoft.com/office/drawing/2014/main" id="{2CA45CD1-36A7-4A28-B95E-4AEFC1D5C7BB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689475" y="5140325"/>
            <a:ext cx="2565400" cy="0"/>
          </a:xfrm>
          <a:prstGeom prst="line">
            <a:avLst/>
          </a:prstGeom>
          <a:ln w="3175">
            <a:solidFill>
              <a:srgbClr val="FFCF37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H_SubTitle_2">
            <a:extLst>
              <a:ext uri="{FF2B5EF4-FFF2-40B4-BE49-F238E27FC236}">
                <a16:creationId xmlns:a16="http://schemas.microsoft.com/office/drawing/2014/main" id="{A085239E-538E-40EB-A952-5595FAEF47BF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8353428" y="1725612"/>
            <a:ext cx="2509837" cy="1782762"/>
          </a:xfrm>
          <a:custGeom>
            <a:avLst/>
            <a:gdLst>
              <a:gd name="T0" fmla="*/ 1736 w 2336"/>
              <a:gd name="T1" fmla="*/ 356 h 1659"/>
              <a:gd name="T2" fmla="*/ 1598 w 2336"/>
              <a:gd name="T3" fmla="*/ 395 h 1659"/>
              <a:gd name="T4" fmla="*/ 1528 w 2336"/>
              <a:gd name="T5" fmla="*/ 384 h 1659"/>
              <a:gd name="T6" fmla="*/ 1460 w 2336"/>
              <a:gd name="T7" fmla="*/ 222 h 1659"/>
              <a:gd name="T8" fmla="*/ 1341 w 2336"/>
              <a:gd name="T9" fmla="*/ 96 h 1659"/>
              <a:gd name="T10" fmla="*/ 1186 w 2336"/>
              <a:gd name="T11" fmla="*/ 20 h 1659"/>
              <a:gd name="T12" fmla="*/ 1051 w 2336"/>
              <a:gd name="T13" fmla="*/ 0 h 1659"/>
              <a:gd name="T14" fmla="*/ 952 w 2336"/>
              <a:gd name="T15" fmla="*/ 10 h 1659"/>
              <a:gd name="T16" fmla="*/ 859 w 2336"/>
              <a:gd name="T17" fmla="*/ 39 h 1659"/>
              <a:gd name="T18" fmla="*/ 703 w 2336"/>
              <a:gd name="T19" fmla="*/ 144 h 1659"/>
              <a:gd name="T20" fmla="*/ 598 w 2336"/>
              <a:gd name="T21" fmla="*/ 300 h 1659"/>
              <a:gd name="T22" fmla="*/ 571 w 2336"/>
              <a:gd name="T23" fmla="*/ 391 h 1659"/>
              <a:gd name="T24" fmla="*/ 561 w 2336"/>
              <a:gd name="T25" fmla="*/ 491 h 1659"/>
              <a:gd name="T26" fmla="*/ 526 w 2336"/>
              <a:gd name="T27" fmla="*/ 481 h 1659"/>
              <a:gd name="T28" fmla="*/ 421 w 2336"/>
              <a:gd name="T29" fmla="*/ 467 h 1659"/>
              <a:gd name="T30" fmla="*/ 255 w 2336"/>
              <a:gd name="T31" fmla="*/ 500 h 1659"/>
              <a:gd name="T32" fmla="*/ 123 w 2336"/>
              <a:gd name="T33" fmla="*/ 592 h 1659"/>
              <a:gd name="T34" fmla="*/ 33 w 2336"/>
              <a:gd name="T35" fmla="*/ 724 h 1659"/>
              <a:gd name="T36" fmla="*/ 0 w 2336"/>
              <a:gd name="T37" fmla="*/ 888 h 1659"/>
              <a:gd name="T38" fmla="*/ 16 w 2336"/>
              <a:gd name="T39" fmla="*/ 1003 h 1659"/>
              <a:gd name="T40" fmla="*/ 78 w 2336"/>
              <a:gd name="T41" fmla="*/ 1135 h 1659"/>
              <a:gd name="T42" fmla="*/ 183 w 2336"/>
              <a:gd name="T43" fmla="*/ 1236 h 1659"/>
              <a:gd name="T44" fmla="*/ 318 w 2336"/>
              <a:gd name="T45" fmla="*/ 1297 h 1659"/>
              <a:gd name="T46" fmla="*/ 351 w 2336"/>
              <a:gd name="T47" fmla="*/ 1355 h 1659"/>
              <a:gd name="T48" fmla="*/ 362 w 2336"/>
              <a:gd name="T49" fmla="*/ 1439 h 1659"/>
              <a:gd name="T50" fmla="*/ 413 w 2336"/>
              <a:gd name="T51" fmla="*/ 1534 h 1659"/>
              <a:gd name="T52" fmla="*/ 497 w 2336"/>
              <a:gd name="T53" fmla="*/ 1602 h 1659"/>
              <a:gd name="T54" fmla="*/ 602 w 2336"/>
              <a:gd name="T55" fmla="*/ 1635 h 1659"/>
              <a:gd name="T56" fmla="*/ 699 w 2336"/>
              <a:gd name="T57" fmla="*/ 1627 h 1659"/>
              <a:gd name="T58" fmla="*/ 816 w 2336"/>
              <a:gd name="T59" fmla="*/ 1565 h 1659"/>
              <a:gd name="T60" fmla="*/ 894 w 2336"/>
              <a:gd name="T61" fmla="*/ 1548 h 1659"/>
              <a:gd name="T62" fmla="*/ 1036 w 2336"/>
              <a:gd name="T63" fmla="*/ 1629 h 1659"/>
              <a:gd name="T64" fmla="*/ 1129 w 2336"/>
              <a:gd name="T65" fmla="*/ 1653 h 1659"/>
              <a:gd name="T66" fmla="*/ 1203 w 2336"/>
              <a:gd name="T67" fmla="*/ 1659 h 1659"/>
              <a:gd name="T68" fmla="*/ 1343 w 2336"/>
              <a:gd name="T69" fmla="*/ 1639 h 1659"/>
              <a:gd name="T70" fmla="*/ 1466 w 2336"/>
              <a:gd name="T71" fmla="*/ 1579 h 1659"/>
              <a:gd name="T72" fmla="*/ 1567 w 2336"/>
              <a:gd name="T73" fmla="*/ 1489 h 1659"/>
              <a:gd name="T74" fmla="*/ 1641 w 2336"/>
              <a:gd name="T75" fmla="*/ 1374 h 1659"/>
              <a:gd name="T76" fmla="*/ 1766 w 2336"/>
              <a:gd name="T77" fmla="*/ 1400 h 1659"/>
              <a:gd name="T78" fmla="*/ 1863 w 2336"/>
              <a:gd name="T79" fmla="*/ 1400 h 1659"/>
              <a:gd name="T80" fmla="*/ 1966 w 2336"/>
              <a:gd name="T81" fmla="*/ 1378 h 1659"/>
              <a:gd name="T82" fmla="*/ 2059 w 2336"/>
              <a:gd name="T83" fmla="*/ 1339 h 1659"/>
              <a:gd name="T84" fmla="*/ 2143 w 2336"/>
              <a:gd name="T85" fmla="*/ 1283 h 1659"/>
              <a:gd name="T86" fmla="*/ 2215 w 2336"/>
              <a:gd name="T87" fmla="*/ 1211 h 1659"/>
              <a:gd name="T88" fmla="*/ 2272 w 2336"/>
              <a:gd name="T89" fmla="*/ 1127 h 1659"/>
              <a:gd name="T90" fmla="*/ 2312 w 2336"/>
              <a:gd name="T91" fmla="*/ 1034 h 1659"/>
              <a:gd name="T92" fmla="*/ 2332 w 2336"/>
              <a:gd name="T93" fmla="*/ 931 h 1659"/>
              <a:gd name="T94" fmla="*/ 2334 w 2336"/>
              <a:gd name="T95" fmla="*/ 849 h 1659"/>
              <a:gd name="T96" fmla="*/ 2318 w 2336"/>
              <a:gd name="T97" fmla="*/ 746 h 1659"/>
              <a:gd name="T98" fmla="*/ 2283 w 2336"/>
              <a:gd name="T99" fmla="*/ 648 h 1659"/>
              <a:gd name="T100" fmla="*/ 2231 w 2336"/>
              <a:gd name="T101" fmla="*/ 563 h 1659"/>
              <a:gd name="T102" fmla="*/ 2163 w 2336"/>
              <a:gd name="T103" fmla="*/ 487 h 1659"/>
              <a:gd name="T104" fmla="*/ 2083 w 2336"/>
              <a:gd name="T105" fmla="*/ 427 h 1659"/>
              <a:gd name="T106" fmla="*/ 1989 w 2336"/>
              <a:gd name="T107" fmla="*/ 384 h 1659"/>
              <a:gd name="T108" fmla="*/ 1890 w 2336"/>
              <a:gd name="T109" fmla="*/ 356 h 1659"/>
              <a:gd name="T110" fmla="*/ 1810 w 2336"/>
              <a:gd name="T111" fmla="*/ 351 h 1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659">
                <a:moveTo>
                  <a:pt x="1810" y="351"/>
                </a:moveTo>
                <a:lnTo>
                  <a:pt x="1810" y="351"/>
                </a:lnTo>
                <a:lnTo>
                  <a:pt x="1773" y="353"/>
                </a:lnTo>
                <a:lnTo>
                  <a:pt x="1736" y="356"/>
                </a:lnTo>
                <a:lnTo>
                  <a:pt x="1699" y="362"/>
                </a:lnTo>
                <a:lnTo>
                  <a:pt x="1666" y="372"/>
                </a:lnTo>
                <a:lnTo>
                  <a:pt x="1631" y="382"/>
                </a:lnTo>
                <a:lnTo>
                  <a:pt x="1598" y="395"/>
                </a:lnTo>
                <a:lnTo>
                  <a:pt x="1567" y="411"/>
                </a:lnTo>
                <a:lnTo>
                  <a:pt x="1536" y="427"/>
                </a:lnTo>
                <a:lnTo>
                  <a:pt x="1536" y="427"/>
                </a:lnTo>
                <a:lnTo>
                  <a:pt x="1528" y="384"/>
                </a:lnTo>
                <a:lnTo>
                  <a:pt x="1516" y="341"/>
                </a:lnTo>
                <a:lnTo>
                  <a:pt x="1501" y="298"/>
                </a:lnTo>
                <a:lnTo>
                  <a:pt x="1483" y="259"/>
                </a:lnTo>
                <a:lnTo>
                  <a:pt x="1460" y="222"/>
                </a:lnTo>
                <a:lnTo>
                  <a:pt x="1435" y="187"/>
                </a:lnTo>
                <a:lnTo>
                  <a:pt x="1406" y="154"/>
                </a:lnTo>
                <a:lnTo>
                  <a:pt x="1376" y="123"/>
                </a:lnTo>
                <a:lnTo>
                  <a:pt x="1341" y="96"/>
                </a:lnTo>
                <a:lnTo>
                  <a:pt x="1306" y="72"/>
                </a:lnTo>
                <a:lnTo>
                  <a:pt x="1267" y="51"/>
                </a:lnTo>
                <a:lnTo>
                  <a:pt x="1227" y="33"/>
                </a:lnTo>
                <a:lnTo>
                  <a:pt x="1186" y="20"/>
                </a:lnTo>
                <a:lnTo>
                  <a:pt x="1141" y="10"/>
                </a:lnTo>
                <a:lnTo>
                  <a:pt x="1096" y="2"/>
                </a:lnTo>
                <a:lnTo>
                  <a:pt x="1051" y="0"/>
                </a:lnTo>
                <a:lnTo>
                  <a:pt x="1051" y="0"/>
                </a:lnTo>
                <a:lnTo>
                  <a:pt x="1026" y="2"/>
                </a:lnTo>
                <a:lnTo>
                  <a:pt x="1001" y="4"/>
                </a:lnTo>
                <a:lnTo>
                  <a:pt x="975" y="6"/>
                </a:lnTo>
                <a:lnTo>
                  <a:pt x="952" y="10"/>
                </a:lnTo>
                <a:lnTo>
                  <a:pt x="929" y="16"/>
                </a:lnTo>
                <a:lnTo>
                  <a:pt x="905" y="24"/>
                </a:lnTo>
                <a:lnTo>
                  <a:pt x="882" y="31"/>
                </a:lnTo>
                <a:lnTo>
                  <a:pt x="859" y="39"/>
                </a:lnTo>
                <a:lnTo>
                  <a:pt x="816" y="61"/>
                </a:lnTo>
                <a:lnTo>
                  <a:pt x="777" y="84"/>
                </a:lnTo>
                <a:lnTo>
                  <a:pt x="738" y="113"/>
                </a:lnTo>
                <a:lnTo>
                  <a:pt x="703" y="144"/>
                </a:lnTo>
                <a:lnTo>
                  <a:pt x="672" y="179"/>
                </a:lnTo>
                <a:lnTo>
                  <a:pt x="645" y="216"/>
                </a:lnTo>
                <a:lnTo>
                  <a:pt x="619" y="257"/>
                </a:lnTo>
                <a:lnTo>
                  <a:pt x="598" y="300"/>
                </a:lnTo>
                <a:lnTo>
                  <a:pt x="590" y="323"/>
                </a:lnTo>
                <a:lnTo>
                  <a:pt x="582" y="345"/>
                </a:lnTo>
                <a:lnTo>
                  <a:pt x="576" y="368"/>
                </a:lnTo>
                <a:lnTo>
                  <a:pt x="571" y="391"/>
                </a:lnTo>
                <a:lnTo>
                  <a:pt x="565" y="417"/>
                </a:lnTo>
                <a:lnTo>
                  <a:pt x="563" y="440"/>
                </a:lnTo>
                <a:lnTo>
                  <a:pt x="561" y="465"/>
                </a:lnTo>
                <a:lnTo>
                  <a:pt x="561" y="491"/>
                </a:lnTo>
                <a:lnTo>
                  <a:pt x="561" y="491"/>
                </a:lnTo>
                <a:lnTo>
                  <a:pt x="561" y="493"/>
                </a:lnTo>
                <a:lnTo>
                  <a:pt x="561" y="493"/>
                </a:lnTo>
                <a:lnTo>
                  <a:pt x="526" y="481"/>
                </a:lnTo>
                <a:lnTo>
                  <a:pt x="493" y="473"/>
                </a:lnTo>
                <a:lnTo>
                  <a:pt x="456" y="469"/>
                </a:lnTo>
                <a:lnTo>
                  <a:pt x="421" y="467"/>
                </a:lnTo>
                <a:lnTo>
                  <a:pt x="421" y="467"/>
                </a:lnTo>
                <a:lnTo>
                  <a:pt x="376" y="469"/>
                </a:lnTo>
                <a:lnTo>
                  <a:pt x="335" y="477"/>
                </a:lnTo>
                <a:lnTo>
                  <a:pt x="294" y="487"/>
                </a:lnTo>
                <a:lnTo>
                  <a:pt x="255" y="500"/>
                </a:lnTo>
                <a:lnTo>
                  <a:pt x="220" y="518"/>
                </a:lnTo>
                <a:lnTo>
                  <a:pt x="185" y="539"/>
                </a:lnTo>
                <a:lnTo>
                  <a:pt x="152" y="565"/>
                </a:lnTo>
                <a:lnTo>
                  <a:pt x="123" y="592"/>
                </a:lnTo>
                <a:lnTo>
                  <a:pt x="96" y="621"/>
                </a:lnTo>
                <a:lnTo>
                  <a:pt x="70" y="652"/>
                </a:lnTo>
                <a:lnTo>
                  <a:pt x="51" y="687"/>
                </a:lnTo>
                <a:lnTo>
                  <a:pt x="33" y="724"/>
                </a:lnTo>
                <a:lnTo>
                  <a:pt x="18" y="763"/>
                </a:lnTo>
                <a:lnTo>
                  <a:pt x="8" y="804"/>
                </a:lnTo>
                <a:lnTo>
                  <a:pt x="2" y="845"/>
                </a:lnTo>
                <a:lnTo>
                  <a:pt x="0" y="888"/>
                </a:lnTo>
                <a:lnTo>
                  <a:pt x="0" y="888"/>
                </a:lnTo>
                <a:lnTo>
                  <a:pt x="0" y="927"/>
                </a:lnTo>
                <a:lnTo>
                  <a:pt x="6" y="966"/>
                </a:lnTo>
                <a:lnTo>
                  <a:pt x="16" y="1003"/>
                </a:lnTo>
                <a:lnTo>
                  <a:pt x="28" y="1038"/>
                </a:lnTo>
                <a:lnTo>
                  <a:pt x="41" y="1071"/>
                </a:lnTo>
                <a:lnTo>
                  <a:pt x="59" y="1104"/>
                </a:lnTo>
                <a:lnTo>
                  <a:pt x="78" y="1135"/>
                </a:lnTo>
                <a:lnTo>
                  <a:pt x="102" y="1162"/>
                </a:lnTo>
                <a:lnTo>
                  <a:pt x="127" y="1190"/>
                </a:lnTo>
                <a:lnTo>
                  <a:pt x="154" y="1215"/>
                </a:lnTo>
                <a:lnTo>
                  <a:pt x="183" y="1236"/>
                </a:lnTo>
                <a:lnTo>
                  <a:pt x="214" y="1256"/>
                </a:lnTo>
                <a:lnTo>
                  <a:pt x="248" y="1271"/>
                </a:lnTo>
                <a:lnTo>
                  <a:pt x="283" y="1285"/>
                </a:lnTo>
                <a:lnTo>
                  <a:pt x="318" y="1297"/>
                </a:lnTo>
                <a:lnTo>
                  <a:pt x="355" y="1304"/>
                </a:lnTo>
                <a:lnTo>
                  <a:pt x="355" y="1304"/>
                </a:lnTo>
                <a:lnTo>
                  <a:pt x="351" y="1330"/>
                </a:lnTo>
                <a:lnTo>
                  <a:pt x="351" y="1355"/>
                </a:lnTo>
                <a:lnTo>
                  <a:pt x="351" y="1355"/>
                </a:lnTo>
                <a:lnTo>
                  <a:pt x="351" y="1384"/>
                </a:lnTo>
                <a:lnTo>
                  <a:pt x="355" y="1411"/>
                </a:lnTo>
                <a:lnTo>
                  <a:pt x="362" y="1439"/>
                </a:lnTo>
                <a:lnTo>
                  <a:pt x="372" y="1464"/>
                </a:lnTo>
                <a:lnTo>
                  <a:pt x="384" y="1489"/>
                </a:lnTo>
                <a:lnTo>
                  <a:pt x="397" y="1513"/>
                </a:lnTo>
                <a:lnTo>
                  <a:pt x="413" y="1534"/>
                </a:lnTo>
                <a:lnTo>
                  <a:pt x="432" y="1553"/>
                </a:lnTo>
                <a:lnTo>
                  <a:pt x="452" y="1571"/>
                </a:lnTo>
                <a:lnTo>
                  <a:pt x="473" y="1589"/>
                </a:lnTo>
                <a:lnTo>
                  <a:pt x="497" y="1602"/>
                </a:lnTo>
                <a:lnTo>
                  <a:pt x="522" y="1614"/>
                </a:lnTo>
                <a:lnTo>
                  <a:pt x="547" y="1624"/>
                </a:lnTo>
                <a:lnTo>
                  <a:pt x="575" y="1629"/>
                </a:lnTo>
                <a:lnTo>
                  <a:pt x="602" y="1635"/>
                </a:lnTo>
                <a:lnTo>
                  <a:pt x="631" y="1635"/>
                </a:lnTo>
                <a:lnTo>
                  <a:pt x="631" y="1635"/>
                </a:lnTo>
                <a:lnTo>
                  <a:pt x="666" y="1633"/>
                </a:lnTo>
                <a:lnTo>
                  <a:pt x="699" y="1627"/>
                </a:lnTo>
                <a:lnTo>
                  <a:pt x="732" y="1618"/>
                </a:lnTo>
                <a:lnTo>
                  <a:pt x="761" y="1602"/>
                </a:lnTo>
                <a:lnTo>
                  <a:pt x="791" y="1585"/>
                </a:lnTo>
                <a:lnTo>
                  <a:pt x="816" y="1565"/>
                </a:lnTo>
                <a:lnTo>
                  <a:pt x="839" y="1542"/>
                </a:lnTo>
                <a:lnTo>
                  <a:pt x="861" y="1515"/>
                </a:lnTo>
                <a:lnTo>
                  <a:pt x="861" y="1515"/>
                </a:lnTo>
                <a:lnTo>
                  <a:pt x="894" y="1548"/>
                </a:lnTo>
                <a:lnTo>
                  <a:pt x="931" y="1575"/>
                </a:lnTo>
                <a:lnTo>
                  <a:pt x="972" y="1600"/>
                </a:lnTo>
                <a:lnTo>
                  <a:pt x="1014" y="1620"/>
                </a:lnTo>
                <a:lnTo>
                  <a:pt x="1036" y="1629"/>
                </a:lnTo>
                <a:lnTo>
                  <a:pt x="1059" y="1637"/>
                </a:lnTo>
                <a:lnTo>
                  <a:pt x="1081" y="1643"/>
                </a:lnTo>
                <a:lnTo>
                  <a:pt x="1104" y="1649"/>
                </a:lnTo>
                <a:lnTo>
                  <a:pt x="1129" y="1653"/>
                </a:lnTo>
                <a:lnTo>
                  <a:pt x="1153" y="1657"/>
                </a:lnTo>
                <a:lnTo>
                  <a:pt x="1178" y="1659"/>
                </a:lnTo>
                <a:lnTo>
                  <a:pt x="1203" y="1659"/>
                </a:lnTo>
                <a:lnTo>
                  <a:pt x="1203" y="1659"/>
                </a:lnTo>
                <a:lnTo>
                  <a:pt x="1238" y="1659"/>
                </a:lnTo>
                <a:lnTo>
                  <a:pt x="1275" y="1655"/>
                </a:lnTo>
                <a:lnTo>
                  <a:pt x="1308" y="1647"/>
                </a:lnTo>
                <a:lnTo>
                  <a:pt x="1343" y="1639"/>
                </a:lnTo>
                <a:lnTo>
                  <a:pt x="1376" y="1627"/>
                </a:lnTo>
                <a:lnTo>
                  <a:pt x="1407" y="1614"/>
                </a:lnTo>
                <a:lnTo>
                  <a:pt x="1437" y="1598"/>
                </a:lnTo>
                <a:lnTo>
                  <a:pt x="1466" y="1579"/>
                </a:lnTo>
                <a:lnTo>
                  <a:pt x="1495" y="1559"/>
                </a:lnTo>
                <a:lnTo>
                  <a:pt x="1520" y="1538"/>
                </a:lnTo>
                <a:lnTo>
                  <a:pt x="1546" y="1515"/>
                </a:lnTo>
                <a:lnTo>
                  <a:pt x="1567" y="1489"/>
                </a:lnTo>
                <a:lnTo>
                  <a:pt x="1588" y="1462"/>
                </a:lnTo>
                <a:lnTo>
                  <a:pt x="1608" y="1435"/>
                </a:lnTo>
                <a:lnTo>
                  <a:pt x="1625" y="1406"/>
                </a:lnTo>
                <a:lnTo>
                  <a:pt x="1641" y="1374"/>
                </a:lnTo>
                <a:lnTo>
                  <a:pt x="1641" y="1374"/>
                </a:lnTo>
                <a:lnTo>
                  <a:pt x="1680" y="1386"/>
                </a:lnTo>
                <a:lnTo>
                  <a:pt x="1723" y="1396"/>
                </a:lnTo>
                <a:lnTo>
                  <a:pt x="1766" y="1400"/>
                </a:lnTo>
                <a:lnTo>
                  <a:pt x="1810" y="1402"/>
                </a:lnTo>
                <a:lnTo>
                  <a:pt x="1810" y="1402"/>
                </a:lnTo>
                <a:lnTo>
                  <a:pt x="1838" y="1402"/>
                </a:lnTo>
                <a:lnTo>
                  <a:pt x="1863" y="1400"/>
                </a:lnTo>
                <a:lnTo>
                  <a:pt x="1890" y="1396"/>
                </a:lnTo>
                <a:lnTo>
                  <a:pt x="1915" y="1392"/>
                </a:lnTo>
                <a:lnTo>
                  <a:pt x="1941" y="1386"/>
                </a:lnTo>
                <a:lnTo>
                  <a:pt x="1966" y="1378"/>
                </a:lnTo>
                <a:lnTo>
                  <a:pt x="1989" y="1371"/>
                </a:lnTo>
                <a:lnTo>
                  <a:pt x="2015" y="1361"/>
                </a:lnTo>
                <a:lnTo>
                  <a:pt x="2038" y="1351"/>
                </a:lnTo>
                <a:lnTo>
                  <a:pt x="2059" y="1339"/>
                </a:lnTo>
                <a:lnTo>
                  <a:pt x="2083" y="1326"/>
                </a:lnTo>
                <a:lnTo>
                  <a:pt x="2104" y="1312"/>
                </a:lnTo>
                <a:lnTo>
                  <a:pt x="2124" y="1298"/>
                </a:lnTo>
                <a:lnTo>
                  <a:pt x="2143" y="1283"/>
                </a:lnTo>
                <a:lnTo>
                  <a:pt x="2163" y="1265"/>
                </a:lnTo>
                <a:lnTo>
                  <a:pt x="2182" y="1248"/>
                </a:lnTo>
                <a:lnTo>
                  <a:pt x="2200" y="1230"/>
                </a:lnTo>
                <a:lnTo>
                  <a:pt x="2215" y="1211"/>
                </a:lnTo>
                <a:lnTo>
                  <a:pt x="2231" y="1191"/>
                </a:lnTo>
                <a:lnTo>
                  <a:pt x="2246" y="1170"/>
                </a:lnTo>
                <a:lnTo>
                  <a:pt x="2260" y="1149"/>
                </a:lnTo>
                <a:lnTo>
                  <a:pt x="2272" y="1127"/>
                </a:lnTo>
                <a:lnTo>
                  <a:pt x="2283" y="1104"/>
                </a:lnTo>
                <a:lnTo>
                  <a:pt x="2293" y="1081"/>
                </a:lnTo>
                <a:lnTo>
                  <a:pt x="2303" y="1057"/>
                </a:lnTo>
                <a:lnTo>
                  <a:pt x="2312" y="1034"/>
                </a:lnTo>
                <a:lnTo>
                  <a:pt x="2318" y="1008"/>
                </a:lnTo>
                <a:lnTo>
                  <a:pt x="2324" y="983"/>
                </a:lnTo>
                <a:lnTo>
                  <a:pt x="2330" y="956"/>
                </a:lnTo>
                <a:lnTo>
                  <a:pt x="2332" y="931"/>
                </a:lnTo>
                <a:lnTo>
                  <a:pt x="2334" y="903"/>
                </a:lnTo>
                <a:lnTo>
                  <a:pt x="2336" y="876"/>
                </a:lnTo>
                <a:lnTo>
                  <a:pt x="2336" y="876"/>
                </a:lnTo>
                <a:lnTo>
                  <a:pt x="2334" y="849"/>
                </a:lnTo>
                <a:lnTo>
                  <a:pt x="2332" y="824"/>
                </a:lnTo>
                <a:lnTo>
                  <a:pt x="2330" y="796"/>
                </a:lnTo>
                <a:lnTo>
                  <a:pt x="2324" y="771"/>
                </a:lnTo>
                <a:lnTo>
                  <a:pt x="2318" y="746"/>
                </a:lnTo>
                <a:lnTo>
                  <a:pt x="2312" y="720"/>
                </a:lnTo>
                <a:lnTo>
                  <a:pt x="2303" y="695"/>
                </a:lnTo>
                <a:lnTo>
                  <a:pt x="2293" y="672"/>
                </a:lnTo>
                <a:lnTo>
                  <a:pt x="2283" y="648"/>
                </a:lnTo>
                <a:lnTo>
                  <a:pt x="2272" y="627"/>
                </a:lnTo>
                <a:lnTo>
                  <a:pt x="2260" y="604"/>
                </a:lnTo>
                <a:lnTo>
                  <a:pt x="2246" y="582"/>
                </a:lnTo>
                <a:lnTo>
                  <a:pt x="2231" y="563"/>
                </a:lnTo>
                <a:lnTo>
                  <a:pt x="2215" y="541"/>
                </a:lnTo>
                <a:lnTo>
                  <a:pt x="2200" y="524"/>
                </a:lnTo>
                <a:lnTo>
                  <a:pt x="2182" y="504"/>
                </a:lnTo>
                <a:lnTo>
                  <a:pt x="2163" y="487"/>
                </a:lnTo>
                <a:lnTo>
                  <a:pt x="2143" y="471"/>
                </a:lnTo>
                <a:lnTo>
                  <a:pt x="2124" y="456"/>
                </a:lnTo>
                <a:lnTo>
                  <a:pt x="2104" y="440"/>
                </a:lnTo>
                <a:lnTo>
                  <a:pt x="2083" y="427"/>
                </a:lnTo>
                <a:lnTo>
                  <a:pt x="2059" y="415"/>
                </a:lnTo>
                <a:lnTo>
                  <a:pt x="2038" y="403"/>
                </a:lnTo>
                <a:lnTo>
                  <a:pt x="2015" y="391"/>
                </a:lnTo>
                <a:lnTo>
                  <a:pt x="1989" y="384"/>
                </a:lnTo>
                <a:lnTo>
                  <a:pt x="1966" y="374"/>
                </a:lnTo>
                <a:lnTo>
                  <a:pt x="1941" y="368"/>
                </a:lnTo>
                <a:lnTo>
                  <a:pt x="1915" y="362"/>
                </a:lnTo>
                <a:lnTo>
                  <a:pt x="1890" y="356"/>
                </a:lnTo>
                <a:lnTo>
                  <a:pt x="1863" y="355"/>
                </a:lnTo>
                <a:lnTo>
                  <a:pt x="1838" y="353"/>
                </a:lnTo>
                <a:lnTo>
                  <a:pt x="1810" y="351"/>
                </a:lnTo>
                <a:lnTo>
                  <a:pt x="1810" y="351"/>
                </a:lnTo>
                <a:close/>
              </a:path>
            </a:pathLst>
          </a:custGeom>
          <a:solidFill>
            <a:srgbClr val="92D050"/>
          </a:solidFill>
          <a:ln w="19050">
            <a:solidFill>
              <a:srgbClr val="FFFFFF"/>
            </a:solidFill>
          </a:ln>
          <a:effectLst>
            <a:outerShdw blurRad="63500" sx="102000" sy="102000" algn="ctr" rotWithShape="0">
              <a:schemeClr val="tx1">
                <a:alpha val="10000"/>
              </a:schemeClr>
            </a:outerShdw>
          </a:effectLst>
        </p:spPr>
        <p:txBody>
          <a:bodyPr tIns="144000" anchor="ctr">
            <a:normAutofit/>
          </a:bodyPr>
          <a:lstStyle/>
          <a:p>
            <a:pPr algn="ctr" hangingPunct="1">
              <a:defRPr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嵌入式部署</a:t>
            </a:r>
          </a:p>
        </p:txBody>
      </p:sp>
      <p:sp>
        <p:nvSpPr>
          <p:cNvPr id="13" name="MH_Text_2">
            <a:extLst>
              <a:ext uri="{FF2B5EF4-FFF2-40B4-BE49-F238E27FC236}">
                <a16:creationId xmlns:a16="http://schemas.microsoft.com/office/drawing/2014/main" id="{FD43DAA7-4830-44A2-875C-78442A220F54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270878" y="3887788"/>
            <a:ext cx="2790825" cy="1252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tIns="10800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latin typeface="幼圆" pitchFamily="49" charset="-122"/>
                <a:ea typeface="幼圆" pitchFamily="49" charset="-122"/>
              </a:rPr>
              <a:t>若希望将报表部署到已有工程中时，需要采用嵌入式部署</a:t>
            </a:r>
          </a:p>
        </p:txBody>
      </p:sp>
      <p:cxnSp>
        <p:nvCxnSpPr>
          <p:cNvPr id="14" name="MH_Other_3">
            <a:extLst>
              <a:ext uri="{FF2B5EF4-FFF2-40B4-BE49-F238E27FC236}">
                <a16:creationId xmlns:a16="http://schemas.microsoft.com/office/drawing/2014/main" id="{0EDC6153-E6AF-48FE-AB0C-B0175225E691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8383589" y="3857624"/>
            <a:ext cx="2565400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MH_Other_4">
            <a:extLst>
              <a:ext uri="{FF2B5EF4-FFF2-40B4-BE49-F238E27FC236}">
                <a16:creationId xmlns:a16="http://schemas.microsoft.com/office/drawing/2014/main" id="{ECE8AB18-88EC-4E9F-8DC4-E618A7F6CEA7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8383589" y="5140324"/>
            <a:ext cx="2565400" cy="0"/>
          </a:xfrm>
          <a:prstGeom prst="line">
            <a:avLst/>
          </a:prstGeom>
          <a:ln w="3175">
            <a:solidFill>
              <a:srgbClr val="92D050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MAINTYPE" val="4"/>
  <p:tag name="PATYPE" val="155"/>
  <p:tag name="PASUBTYPE" val="157"/>
  <p:tag name="RESOURCELIBID_SHAPE" val="4625"/>
  <p:tag name="RESOURCELIB_SHAPETYPE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MAINTYPE" val="4"/>
  <p:tag name="PATYPE" val="163"/>
  <p:tag name="PASUBTYPE" val="164"/>
  <p:tag name="RESOURCELIBID_SHAPE" val="284883"/>
  <p:tag name="RESOURCELIB_SHAPETYPE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MAINTYPE" val="4"/>
  <p:tag name="PATYPE" val="163"/>
  <p:tag name="PASUBTYPE" val="164"/>
  <p:tag name="RESOURCELIBID_SHAPE" val="284879"/>
  <p:tag name="RESOURCELIB_SHAPETYP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PAMAINTYPE" val="4"/>
  <p:tag name="PATYPE" val="163"/>
  <p:tag name="PASUBTYPE" val="164"/>
  <p:tag name="RESOURCELIBID_SHAPE" val="285086"/>
  <p:tag name="RESOURCELIB_SHAPETYP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SubTitle"/>
  <p:tag name="APPLY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SubTitle"/>
  <p:tag name="APPLY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Text"/>
  <p:tag name="APPLY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Text"/>
  <p:tag name="APPLY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SubTitle"/>
  <p:tag name="APPLY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Text"/>
  <p:tag name="APPLY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4日"/>
  <p:tag name="POCKET_APPLY_TYPE" val="Slide"/>
  <p:tag name="APPLYTYPE" val="Other"/>
  <p:tag name="APPLY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263</Words>
  <Application>Microsoft Office PowerPoint</Application>
  <PresentationFormat>宽屏</PresentationFormat>
  <Paragraphs>40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微软雅黑</vt:lpstr>
      <vt:lpstr>幼圆</vt:lpstr>
      <vt:lpstr>Arial</vt:lpstr>
      <vt:lpstr>Helvetica</vt:lpstr>
      <vt:lpstr>Wingdings</vt:lpstr>
      <vt:lpstr>Office 主题​​</vt:lpstr>
      <vt:lpstr>PowerPoint 演示文稿</vt:lpstr>
      <vt:lpstr>PowerPoint 演示文稿</vt:lpstr>
      <vt:lpstr>1. 服务器部署原理：Servlet 架构</vt:lpstr>
      <vt:lpstr>2. Tomcat 服务器部署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29</cp:revision>
  <dcterms:modified xsi:type="dcterms:W3CDTF">2019-09-04T02:41:56Z</dcterms:modified>
</cp:coreProperties>
</file>