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7" r:id="rId7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5" name="Shape 2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等线"/>
      </a:defRPr>
    </a:lvl1pPr>
    <a:lvl2pPr indent="228600" latinLnBrk="0">
      <a:defRPr sz="1200">
        <a:latin typeface="+mj-lt"/>
        <a:ea typeface="+mj-ea"/>
        <a:cs typeface="+mj-cs"/>
        <a:sym typeface="等线"/>
      </a:defRPr>
    </a:lvl2pPr>
    <a:lvl3pPr indent="457200" latinLnBrk="0">
      <a:defRPr sz="1200">
        <a:latin typeface="+mj-lt"/>
        <a:ea typeface="+mj-ea"/>
        <a:cs typeface="+mj-cs"/>
        <a:sym typeface="等线"/>
      </a:defRPr>
    </a:lvl3pPr>
    <a:lvl4pPr indent="685800" latinLnBrk="0">
      <a:defRPr sz="1200">
        <a:latin typeface="+mj-lt"/>
        <a:ea typeface="+mj-ea"/>
        <a:cs typeface="+mj-cs"/>
        <a:sym typeface="等线"/>
      </a:defRPr>
    </a:lvl4pPr>
    <a:lvl5pPr indent="914400" latinLnBrk="0">
      <a:defRPr sz="1200">
        <a:latin typeface="+mj-lt"/>
        <a:ea typeface="+mj-ea"/>
        <a:cs typeface="+mj-cs"/>
        <a:sym typeface="等线"/>
      </a:defRPr>
    </a:lvl5pPr>
    <a:lvl6pPr indent="1143000" latinLnBrk="0">
      <a:defRPr sz="1200">
        <a:latin typeface="+mj-lt"/>
        <a:ea typeface="+mj-ea"/>
        <a:cs typeface="+mj-cs"/>
        <a:sym typeface="等线"/>
      </a:defRPr>
    </a:lvl6pPr>
    <a:lvl7pPr indent="1371600" latinLnBrk="0">
      <a:defRPr sz="1200">
        <a:latin typeface="+mj-lt"/>
        <a:ea typeface="+mj-ea"/>
        <a:cs typeface="+mj-cs"/>
        <a:sym typeface="等线"/>
      </a:defRPr>
    </a:lvl7pPr>
    <a:lvl8pPr indent="1600200" latinLnBrk="0">
      <a:defRPr sz="1200">
        <a:latin typeface="+mj-lt"/>
        <a:ea typeface="+mj-ea"/>
        <a:cs typeface="+mj-cs"/>
        <a:sym typeface="等线"/>
      </a:defRPr>
    </a:lvl8pPr>
    <a:lvl9pPr indent="1828800" latinLnBrk="0">
      <a:defRPr sz="1200">
        <a:latin typeface="+mj-lt"/>
        <a:ea typeface="+mj-ea"/>
        <a:cs typeface="+mj-cs"/>
        <a:sym typeface="等线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4460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功能有限制 , 客户新需求不能满足时进退两难</a:t>
            </a:r>
          </a:p>
          <a:p>
            <a:r>
              <a:t>服务无保障 , 遇到技术难题或产品 BUG 只能叹息</a:t>
            </a:r>
          </a:p>
          <a:p>
            <a:r>
              <a:t>学习成本高 , 全英文的产品和学习资料如同天书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/>
          </p:cNvSpPr>
          <p:nvPr>
            <p:ph type="title"/>
          </p:nvPr>
        </p:nvSpPr>
        <p:spPr>
          <a:xfrm>
            <a:off x="394854" y="240433"/>
            <a:ext cx="10515601" cy="39687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7" name="Shape 9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15" name="Shape 115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-1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Shape 1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0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Shape 1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8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hape 17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7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21"/>
          <p:cNvSpPr/>
          <p:nvPr/>
        </p:nvSpPr>
        <p:spPr>
          <a:xfrm>
            <a:off x="1252980" y="614596"/>
            <a:ext cx="2313792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rgbClr val="FFFFFF"/>
                </a:solidFill>
              </a:defRPr>
            </a:lvl1pPr>
          </a:lstStyle>
          <a:p>
            <a:r>
              <a:t>CONTENT</a:t>
            </a:r>
          </a:p>
        </p:txBody>
      </p:sp>
      <p:sp>
        <p:nvSpPr>
          <p:cNvPr id="22" name="Shape 22"/>
          <p:cNvSpPr/>
          <p:nvPr/>
        </p:nvSpPr>
        <p:spPr>
          <a:xfrm>
            <a:off x="1363918" y="1693888"/>
            <a:ext cx="4397590" cy="1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6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hape 197"/>
          <p:cNvSpPr>
            <a:spLocks noGrp="1"/>
          </p:cNvSpPr>
          <p:nvPr>
            <p:ph type="title"/>
          </p:nvPr>
        </p:nvSpPr>
        <p:spPr>
          <a:xfrm>
            <a:off x="96981" y="249378"/>
            <a:ext cx="10515601" cy="49876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6" name="Shape 50">
            <a:extLst>
              <a:ext uri="{FF2B5EF4-FFF2-40B4-BE49-F238E27FC236}">
                <a16:creationId xmlns:a16="http://schemas.microsoft.com/office/drawing/2014/main" id="{8CD0F9E2-A6B8-4747-8790-8414BA99A5CF}"/>
              </a:ext>
            </a:extLst>
          </p:cNvPr>
          <p:cNvSpPr/>
          <p:nvPr userDrawn="1"/>
        </p:nvSpPr>
        <p:spPr>
          <a:xfrm>
            <a:off x="2983405" y="1240914"/>
            <a:ext cx="1938990" cy="8254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联系我们</a:t>
            </a:r>
            <a:endParaRPr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9B61253-64F1-42F7-A95E-96594CED64CA}"/>
              </a:ext>
            </a:extLst>
          </p:cNvPr>
          <p:cNvSpPr txBox="1"/>
          <p:nvPr userDrawn="1"/>
        </p:nvSpPr>
        <p:spPr>
          <a:xfrm>
            <a:off x="5186278" y="1653622"/>
            <a:ext cx="440574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FineReport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●</a:t>
            </a:r>
            <a:r>
              <a:rPr kumimoji="0" lang="en-US" altLang="zh-CN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领先的企业级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Web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报表工具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5EA7A8-555A-4B35-A7A4-8FCD4D0C2C5E}"/>
              </a:ext>
            </a:extLst>
          </p:cNvPr>
          <p:cNvSpPr txBox="1"/>
          <p:nvPr userDrawn="1"/>
        </p:nvSpPr>
        <p:spPr>
          <a:xfrm>
            <a:off x="2983405" y="2453007"/>
            <a:ext cx="6293945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文档：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https://help.finereport.com/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论坛：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http://bbs.fanruan.com/</a:t>
            </a:r>
          </a:p>
          <a:p>
            <a:pPr>
              <a:lnSpc>
                <a:spcPct val="150000"/>
              </a:lnSpc>
            </a:pP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QQ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800049425 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电话：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400-811-8890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邮箱：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support@fanruan.com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地址：江苏省无锡市锡山区丹山路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66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号兖矿信达大厦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2/3/4/5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层</a:t>
            </a:r>
            <a:endParaRPr kumimoji="0" lang="en-US" altLang="zh-CN" sz="17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E289E88-9A98-4B48-89FB-6EEE80CC9061}"/>
              </a:ext>
            </a:extLst>
          </p:cNvPr>
          <p:cNvCxnSpPr/>
          <p:nvPr userDrawn="1"/>
        </p:nvCxnSpPr>
        <p:spPr>
          <a:xfrm>
            <a:off x="3076575" y="2162175"/>
            <a:ext cx="6200775" cy="0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0" name="Shape 70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9" name="Shape 79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89" name="Shape 89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2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794196" y="6109853"/>
            <a:ext cx="1245601" cy="62280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7" r:id="rId18"/>
    <p:sldLayoutId id="2147483668" r:id="rId19"/>
    <p:sldLayoutId id="2147483669" r:id="rId20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notesSlide" Target="../notesSlides/notesSlide2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slideLayout" Target="../slideLayouts/slideLayout3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914398" y="1828799"/>
            <a:ext cx="4628829" cy="82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err="1"/>
              <a:t>FineReport</a:t>
            </a:r>
            <a:r>
              <a:rPr lang="en-US" altLang="zh-CN"/>
              <a:t> </a:t>
            </a:r>
            <a:r>
              <a:rPr lang="zh-CN" altLang="en-US"/>
              <a:t>新手入门</a:t>
            </a:r>
            <a:endParaRPr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DB9EF8-1E00-46B0-9C9E-58F53DF95CCC}"/>
              </a:ext>
            </a:extLst>
          </p:cNvPr>
          <p:cNvSpPr txBox="1"/>
          <p:nvPr/>
        </p:nvSpPr>
        <p:spPr>
          <a:xfrm>
            <a:off x="914398" y="2891962"/>
            <a:ext cx="10668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Leo.Tsai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age10.jpeg"/>
          <p:cNvPicPr>
            <a:picLocks noChangeAspect="1"/>
          </p:cNvPicPr>
          <p:nvPr/>
        </p:nvPicPr>
        <p:blipFill>
          <a:blip r:embed="rId3"/>
          <a:srcRect l="11482" r="15556"/>
          <a:stretch>
            <a:fillRect/>
          </a:stretch>
        </p:blipFill>
        <p:spPr>
          <a:xfrm>
            <a:off x="-1" y="0"/>
            <a:ext cx="75057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Shape 210"/>
          <p:cNvSpPr/>
          <p:nvPr/>
        </p:nvSpPr>
        <p:spPr>
          <a:xfrm>
            <a:off x="7505700" y="3124200"/>
            <a:ext cx="4133850" cy="0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9629775" y="1079659"/>
            <a:ext cx="2275621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</a:defRPr>
            </a:lvl1pPr>
          </a:lstStyle>
          <a:p>
            <a:r>
              <a:rPr dirty="0"/>
              <a:t>0</a:t>
            </a:r>
            <a:r>
              <a:rPr lang="en-US" altLang="zh-CN" dirty="0"/>
              <a:t>4</a:t>
            </a:r>
            <a:endParaRPr dirty="0"/>
          </a:p>
        </p:txBody>
      </p:sp>
      <p:sp>
        <p:nvSpPr>
          <p:cNvPr id="212" name="Shape 212"/>
          <p:cNvSpPr/>
          <p:nvPr/>
        </p:nvSpPr>
        <p:spPr>
          <a:xfrm>
            <a:off x="6749053" y="3283108"/>
            <a:ext cx="5012864" cy="14245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r">
              <a:lnSpc>
                <a:spcPct val="200000"/>
              </a:lnSpc>
              <a:defRPr sz="2800" b="1">
                <a:solidFill>
                  <a:srgbClr val="FFFFFF"/>
                </a:solidFill>
              </a:defRPr>
            </a:pPr>
            <a:r>
              <a:rPr lang="zh-CN" altLang="en-US" dirty="0"/>
              <a:t>图表入门</a:t>
            </a:r>
            <a:endParaRPr dirty="0"/>
          </a:p>
          <a:p>
            <a:pPr algn="r">
              <a:lnSpc>
                <a:spcPct val="200000"/>
              </a:lnSpc>
              <a:defRPr b="1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0B4770-CD88-46EA-9DC9-59646AE94706}"/>
              </a:ext>
            </a:extLst>
          </p:cNvPr>
          <p:cNvSpPr txBox="1"/>
          <p:nvPr/>
        </p:nvSpPr>
        <p:spPr>
          <a:xfrm>
            <a:off x="10309098" y="4341941"/>
            <a:ext cx="2514600" cy="133882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图表简介</a:t>
            </a:r>
            <a:endParaRPr kumimoji="0" lang="en-US" altLang="zh-CN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b="1" dirty="0">
                <a:solidFill>
                  <a:schemeClr val="bg1"/>
                </a:solidFill>
              </a:rPr>
              <a:t>图表制作流程</a:t>
            </a:r>
            <a:endParaRPr lang="en-US" altLang="zh-CN" b="1" dirty="0">
              <a:solidFill>
                <a:schemeClr val="bg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单元格元素图表</a:t>
            </a:r>
            <a:endParaRPr lang="en-US" altLang="zh-CN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sz="2000" dirty="0"/>
              <a:t>1. </a:t>
            </a:r>
            <a:r>
              <a:rPr lang="zh-CN" altLang="en-US" sz="2000" dirty="0"/>
              <a:t>图表简介：图表类型</a:t>
            </a:r>
            <a:endParaRPr sz="2000" dirty="0"/>
          </a:p>
        </p:txBody>
      </p:sp>
      <p:pic>
        <p:nvPicPr>
          <p:cNvPr id="3" name="image36.png">
            <a:extLst>
              <a:ext uri="{FF2B5EF4-FFF2-40B4-BE49-F238E27FC236}">
                <a16:creationId xmlns:a16="http://schemas.microsoft.com/office/drawing/2014/main" id="{EB105B13-E4A6-4F92-9C8E-24BB585FB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453" y="4071935"/>
            <a:ext cx="3061595" cy="1803558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image36.png">
            <a:extLst>
              <a:ext uri="{FF2B5EF4-FFF2-40B4-BE49-F238E27FC236}">
                <a16:creationId xmlns:a16="http://schemas.microsoft.com/office/drawing/2014/main" id="{058C5775-860E-4352-87B1-101DE401B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60" y="4071935"/>
            <a:ext cx="3061595" cy="1803558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36.png">
            <a:extLst>
              <a:ext uri="{FF2B5EF4-FFF2-40B4-BE49-F238E27FC236}">
                <a16:creationId xmlns:a16="http://schemas.microsoft.com/office/drawing/2014/main" id="{27D0303E-925D-4716-AE22-641417F296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382" y="1541780"/>
            <a:ext cx="3061595" cy="1803558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36.png">
            <a:extLst>
              <a:ext uri="{FF2B5EF4-FFF2-40B4-BE49-F238E27FC236}">
                <a16:creationId xmlns:a16="http://schemas.microsoft.com/office/drawing/2014/main" id="{AFBEE4F9-01A2-4E99-99A4-23A3A3E55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60" y="1541780"/>
            <a:ext cx="3061595" cy="1803558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age102.gif">
            <a:extLst>
              <a:ext uri="{FF2B5EF4-FFF2-40B4-BE49-F238E27FC236}">
                <a16:creationId xmlns:a16="http://schemas.microsoft.com/office/drawing/2014/main" id="{E45E39C3-2693-4813-8C7B-48CB40AB2BAA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002317" y="1700082"/>
            <a:ext cx="1809954" cy="136977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" name="Group 234">
            <a:extLst>
              <a:ext uri="{FF2B5EF4-FFF2-40B4-BE49-F238E27FC236}">
                <a16:creationId xmlns:a16="http://schemas.microsoft.com/office/drawing/2014/main" id="{0DE340DD-74A6-4244-B1F6-E2721B5395AD}"/>
              </a:ext>
            </a:extLst>
          </p:cNvPr>
          <p:cNvGrpSpPr/>
          <p:nvPr/>
        </p:nvGrpSpPr>
        <p:grpSpPr>
          <a:xfrm>
            <a:off x="7229697" y="1852173"/>
            <a:ext cx="4776375" cy="737156"/>
            <a:chOff x="-76209" y="-36577"/>
            <a:chExt cx="4776373" cy="737155"/>
          </a:xfrm>
        </p:grpSpPr>
        <p:grpSp>
          <p:nvGrpSpPr>
            <p:cNvPr id="9" name="Group 232">
              <a:extLst>
                <a:ext uri="{FF2B5EF4-FFF2-40B4-BE49-F238E27FC236}">
                  <a16:creationId xmlns:a16="http://schemas.microsoft.com/office/drawing/2014/main" id="{99C15FE6-4FF9-4CD1-9FE4-C955DABB5D5B}"/>
                </a:ext>
              </a:extLst>
            </p:cNvPr>
            <p:cNvGrpSpPr/>
            <p:nvPr/>
          </p:nvGrpSpPr>
          <p:grpSpPr>
            <a:xfrm>
              <a:off x="-76209" y="2721"/>
              <a:ext cx="697857" cy="697857"/>
              <a:chOff x="-76209" y="-1"/>
              <a:chExt cx="697856" cy="697856"/>
            </a:xfrm>
          </p:grpSpPr>
          <p:sp>
            <p:nvSpPr>
              <p:cNvPr id="11" name="Shape 230">
                <a:extLst>
                  <a:ext uri="{FF2B5EF4-FFF2-40B4-BE49-F238E27FC236}">
                    <a16:creationId xmlns:a16="http://schemas.microsoft.com/office/drawing/2014/main" id="{D32E59B5-6373-46AE-8189-61D63309E095}"/>
                  </a:ext>
                </a:extLst>
              </p:cNvPr>
              <p:cNvSpPr/>
              <p:nvPr/>
            </p:nvSpPr>
            <p:spPr>
              <a:xfrm>
                <a:off x="-76209" y="-1"/>
                <a:ext cx="697856" cy="697856"/>
              </a:xfrm>
              <a:prstGeom prst="ellipse">
                <a:avLst/>
              </a:prstGeom>
              <a:solidFill>
                <a:srgbClr val="9DC3E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0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" name="Shape 231">
                <a:extLst>
                  <a:ext uri="{FF2B5EF4-FFF2-40B4-BE49-F238E27FC236}">
                    <a16:creationId xmlns:a16="http://schemas.microsoft.com/office/drawing/2014/main" id="{453B2734-BD18-4D02-B9AA-AE274C9B1808}"/>
                  </a:ext>
                </a:extLst>
              </p:cNvPr>
              <p:cNvSpPr/>
              <p:nvPr/>
            </p:nvSpPr>
            <p:spPr>
              <a:xfrm>
                <a:off x="28597" y="162377"/>
                <a:ext cx="493459" cy="3962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1</a:t>
                </a:r>
              </a:p>
            </p:txBody>
          </p:sp>
        </p:grpSp>
        <p:sp>
          <p:nvSpPr>
            <p:cNvPr id="10" name="Shape 233">
              <a:extLst>
                <a:ext uri="{FF2B5EF4-FFF2-40B4-BE49-F238E27FC236}">
                  <a16:creationId xmlns:a16="http://schemas.microsoft.com/office/drawing/2014/main" id="{DBC0BEAE-E54F-4D2C-A8E1-F7698A4A95FE}"/>
                </a:ext>
              </a:extLst>
            </p:cNvPr>
            <p:cNvSpPr/>
            <p:nvPr/>
          </p:nvSpPr>
          <p:spPr>
            <a:xfrm>
              <a:off x="826483" y="-36577"/>
              <a:ext cx="3873681" cy="7005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lnSpc>
                  <a:spcPct val="150000"/>
                </a:lnSpc>
                <a:defRPr sz="1400">
                  <a:solidFill>
                    <a:srgbClr val="595959"/>
                  </a:solidFill>
                </a:defRPr>
              </a:pPr>
              <a:r>
                <a:rPr dirty="0" err="1"/>
                <a:t>自主研发的</a:t>
              </a:r>
              <a:r>
                <a:rPr lang="en-US" altLang="zh-CN" dirty="0"/>
                <a:t> 50 </a:t>
              </a:r>
              <a:r>
                <a:rPr lang="zh-CN" altLang="en-US" dirty="0"/>
                <a:t>多种</a:t>
              </a:r>
              <a:r>
                <a:rPr dirty="0" err="1"/>
                <a:t>图表</a:t>
              </a:r>
              <a:r>
                <a:rPr lang="zh-CN" altLang="en-US" dirty="0"/>
                <a:t>样式</a:t>
              </a:r>
              <a:r>
                <a:rPr dirty="0"/>
                <a:t>，</a:t>
              </a:r>
              <a:r>
                <a:rPr dirty="0" err="1"/>
                <a:t>避免了使用第三方插件带来的知识产权、服务</a:t>
              </a:r>
              <a:r>
                <a:rPr lang="zh-CN" altLang="en-US" dirty="0"/>
                <a:t>和</a:t>
              </a:r>
              <a:r>
                <a:rPr dirty="0" err="1"/>
                <a:t>文档</a:t>
              </a:r>
              <a:r>
                <a:rPr lang="zh-CN" altLang="en-US" dirty="0"/>
                <a:t>上的</a:t>
              </a:r>
              <a:r>
                <a:rPr dirty="0" err="1"/>
                <a:t>不便</a:t>
              </a:r>
              <a:r>
                <a:rPr dirty="0"/>
                <a:t>。</a:t>
              </a:r>
            </a:p>
          </p:txBody>
        </p:sp>
      </p:grpSp>
      <p:grpSp>
        <p:nvGrpSpPr>
          <p:cNvPr id="13" name="Group 239">
            <a:extLst>
              <a:ext uri="{FF2B5EF4-FFF2-40B4-BE49-F238E27FC236}">
                <a16:creationId xmlns:a16="http://schemas.microsoft.com/office/drawing/2014/main" id="{47E4C96D-D067-47D5-AA2E-B82541B8C711}"/>
              </a:ext>
            </a:extLst>
          </p:cNvPr>
          <p:cNvGrpSpPr/>
          <p:nvPr/>
        </p:nvGrpSpPr>
        <p:grpSpPr>
          <a:xfrm>
            <a:off x="7232753" y="4097353"/>
            <a:ext cx="4705260" cy="1869442"/>
            <a:chOff x="-73152" y="0"/>
            <a:chExt cx="4705259" cy="1869440"/>
          </a:xfrm>
        </p:grpSpPr>
        <p:grpSp>
          <p:nvGrpSpPr>
            <p:cNvPr id="14" name="Group 237">
              <a:extLst>
                <a:ext uri="{FF2B5EF4-FFF2-40B4-BE49-F238E27FC236}">
                  <a16:creationId xmlns:a16="http://schemas.microsoft.com/office/drawing/2014/main" id="{5A119528-C42A-49AB-A73B-F173DB565C81}"/>
                </a:ext>
              </a:extLst>
            </p:cNvPr>
            <p:cNvGrpSpPr/>
            <p:nvPr/>
          </p:nvGrpSpPr>
          <p:grpSpPr>
            <a:xfrm>
              <a:off x="-73152" y="597080"/>
              <a:ext cx="694801" cy="694802"/>
              <a:chOff x="-73152" y="594358"/>
              <a:chExt cx="694800" cy="694800"/>
            </a:xfrm>
          </p:grpSpPr>
          <p:sp>
            <p:nvSpPr>
              <p:cNvPr id="16" name="Shape 235">
                <a:extLst>
                  <a:ext uri="{FF2B5EF4-FFF2-40B4-BE49-F238E27FC236}">
                    <a16:creationId xmlns:a16="http://schemas.microsoft.com/office/drawing/2014/main" id="{26D77EEA-B3CC-492B-98F5-C1A75AC8930C}"/>
                  </a:ext>
                </a:extLst>
              </p:cNvPr>
              <p:cNvSpPr/>
              <p:nvPr/>
            </p:nvSpPr>
            <p:spPr>
              <a:xfrm>
                <a:off x="-73152" y="594358"/>
                <a:ext cx="694800" cy="694800"/>
              </a:xfrm>
              <a:prstGeom prst="ellipse">
                <a:avLst/>
              </a:prstGeom>
              <a:solidFill>
                <a:srgbClr val="8FAA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000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7" name="Shape 236">
                <a:extLst>
                  <a:ext uri="{FF2B5EF4-FFF2-40B4-BE49-F238E27FC236}">
                    <a16:creationId xmlns:a16="http://schemas.microsoft.com/office/drawing/2014/main" id="{295FA8AF-8A26-46AB-AD78-BD5D78E27F1A}"/>
                  </a:ext>
                </a:extLst>
              </p:cNvPr>
              <p:cNvSpPr/>
              <p:nvPr/>
            </p:nvSpPr>
            <p:spPr>
              <a:xfrm>
                <a:off x="28598" y="743636"/>
                <a:ext cx="491298" cy="3962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2000">
                    <a:solidFill>
                      <a:srgbClr val="FFFFFF"/>
                    </a:solidFill>
                  </a:defRPr>
                </a:lvl1pPr>
              </a:lstStyle>
              <a:p>
                <a:r>
                  <a:rPr dirty="0"/>
                  <a:t>2</a:t>
                </a:r>
              </a:p>
            </p:txBody>
          </p:sp>
        </p:grpSp>
        <p:sp>
          <p:nvSpPr>
            <p:cNvPr id="15" name="Shape 238">
              <a:extLst>
                <a:ext uri="{FF2B5EF4-FFF2-40B4-BE49-F238E27FC236}">
                  <a16:creationId xmlns:a16="http://schemas.microsoft.com/office/drawing/2014/main" id="{46322E83-768A-4961-89EF-8B97F82592AB}"/>
                </a:ext>
              </a:extLst>
            </p:cNvPr>
            <p:cNvSpPr/>
            <p:nvPr/>
          </p:nvSpPr>
          <p:spPr>
            <a:xfrm>
              <a:off x="826484" y="0"/>
              <a:ext cx="3805623" cy="1869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lnSpc>
                  <a:spcPct val="150000"/>
                </a:lnSpc>
                <a:defRPr sz="1400">
                  <a:solidFill>
                    <a:srgbClr val="595959"/>
                  </a:solidFill>
                </a:defRPr>
              </a:pPr>
              <a:r>
                <a:rPr dirty="0" err="1"/>
                <a:t>支持柱形图，折线图，饼图，雷达图，散点图</a:t>
              </a:r>
              <a:endParaRPr dirty="0"/>
            </a:p>
            <a:p>
              <a:pPr>
                <a:lnSpc>
                  <a:spcPct val="150000"/>
                </a:lnSpc>
                <a:defRPr sz="1400">
                  <a:solidFill>
                    <a:srgbClr val="595959"/>
                  </a:solidFill>
                </a:defRPr>
              </a:pPr>
              <a:r>
                <a:rPr dirty="0"/>
                <a:t>圆环图，条形图，地图、堆积图、面积图、组合图、气泡图、地图、GIS地图、仪表盘、全距图、甘特图、树图、框架图等多种图表类型和图表样式；</a:t>
              </a:r>
            </a:p>
          </p:txBody>
        </p:sp>
      </p:grpSp>
      <p:pic>
        <p:nvPicPr>
          <p:cNvPr id="18" name="image103.gif">
            <a:extLst>
              <a:ext uri="{FF2B5EF4-FFF2-40B4-BE49-F238E27FC236}">
                <a16:creationId xmlns:a16="http://schemas.microsoft.com/office/drawing/2014/main" id="{C7CDBFF7-8A35-4714-A700-6D47F2596E81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082024" y="1874237"/>
            <a:ext cx="2097888" cy="11811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image104.gif">
            <a:extLst>
              <a:ext uri="{FF2B5EF4-FFF2-40B4-BE49-F238E27FC236}">
                <a16:creationId xmlns:a16="http://schemas.microsoft.com/office/drawing/2014/main" id="{DE798241-9946-4A06-9992-8FAB3226688C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96770" y="4336225"/>
            <a:ext cx="2250835" cy="126722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image105.gif">
            <a:extLst>
              <a:ext uri="{FF2B5EF4-FFF2-40B4-BE49-F238E27FC236}">
                <a16:creationId xmlns:a16="http://schemas.microsoft.com/office/drawing/2014/main" id="{943F0290-C2B3-4005-8F24-4E139453A50B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4052996" y="4379767"/>
            <a:ext cx="2223144" cy="11054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dvAuto="0"/>
      <p:bldP spid="13" grpId="0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/>
          </p:cNvSpPr>
          <p:nvPr>
            <p:ph type="title"/>
          </p:nvPr>
        </p:nvSpPr>
        <p:spPr>
          <a:xfrm>
            <a:off x="228599" y="408372"/>
            <a:ext cx="11963401" cy="4261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66927">
              <a:defRPr sz="1736"/>
            </a:lvl1pPr>
          </a:lstStyle>
          <a:p>
            <a:r>
              <a:rPr sz="2200" dirty="0"/>
              <a:t>2.</a:t>
            </a:r>
            <a:r>
              <a:rPr lang="zh-CN" altLang="en-US" sz="2200" dirty="0"/>
              <a:t> 图表制作流程图</a:t>
            </a:r>
            <a:br>
              <a:rPr lang="zh-CN" altLang="en-US" dirty="0"/>
            </a:br>
            <a:endParaRPr dirty="0"/>
          </a:p>
        </p:txBody>
      </p:sp>
      <p:sp>
        <p:nvSpPr>
          <p:cNvPr id="3" name="MH_SubTitle_1">
            <a:extLst>
              <a:ext uri="{FF2B5EF4-FFF2-40B4-BE49-F238E27FC236}">
                <a16:creationId xmlns:a16="http://schemas.microsoft.com/office/drawing/2014/main" id="{35EE183E-3A18-4707-A181-EFD94D52FF3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81572" y="3360801"/>
            <a:ext cx="1638300" cy="381000"/>
          </a:xfrm>
          <a:prstGeom prst="rect">
            <a:avLst/>
          </a:prstGeom>
          <a:solidFill>
            <a:srgbClr val="5E7F8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数据准备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MH_Other_1">
            <a:extLst>
              <a:ext uri="{FF2B5EF4-FFF2-40B4-BE49-F238E27FC236}">
                <a16:creationId xmlns:a16="http://schemas.microsoft.com/office/drawing/2014/main" id="{18782CA4-7DA8-4288-8140-3F077C3CF32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8865419">
            <a:off x="1815084" y="3251264"/>
            <a:ext cx="730250" cy="266700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rgbClr val="5E7F8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55595B"/>
              </a:solidFill>
              <a:latin typeface="Times New Roman"/>
              <a:ea typeface="幼圆"/>
            </a:endParaRPr>
          </a:p>
        </p:txBody>
      </p:sp>
      <p:sp>
        <p:nvSpPr>
          <p:cNvPr id="5" name="MH_SubTitle_2">
            <a:extLst>
              <a:ext uri="{FF2B5EF4-FFF2-40B4-BE49-F238E27FC236}">
                <a16:creationId xmlns:a16="http://schemas.microsoft.com/office/drawing/2014/main" id="{67D09322-E9DE-4C21-8295-53DA3301929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340547" y="3029014"/>
            <a:ext cx="1638300" cy="381000"/>
          </a:xfrm>
          <a:prstGeom prst="rect">
            <a:avLst/>
          </a:prstGeom>
          <a:solidFill>
            <a:srgbClr val="5F8F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插入图表方式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SubTitle_3">
            <a:extLst>
              <a:ext uri="{FF2B5EF4-FFF2-40B4-BE49-F238E27FC236}">
                <a16:creationId xmlns:a16="http://schemas.microsoft.com/office/drawing/2014/main" id="{509DB1C0-0AA8-43EC-99DF-E510D1A9761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299522" y="3360801"/>
            <a:ext cx="1638300" cy="381000"/>
          </a:xfrm>
          <a:prstGeom prst="rect">
            <a:avLst/>
          </a:prstGeom>
          <a:solidFill>
            <a:srgbClr val="5E7F8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选择图表类型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Other_2">
            <a:extLst>
              <a:ext uri="{FF2B5EF4-FFF2-40B4-BE49-F238E27FC236}">
                <a16:creationId xmlns:a16="http://schemas.microsoft.com/office/drawing/2014/main" id="{CE37BD52-63DE-4907-AA84-A531E6A772B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8865419">
            <a:off x="5733034" y="3251264"/>
            <a:ext cx="730250" cy="266700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rgbClr val="5E7F8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55595B"/>
              </a:solidFill>
              <a:latin typeface="Times New Roman"/>
              <a:ea typeface="幼圆"/>
            </a:endParaRPr>
          </a:p>
        </p:txBody>
      </p:sp>
      <p:sp>
        <p:nvSpPr>
          <p:cNvPr id="8" name="MH_SubTitle_4">
            <a:extLst>
              <a:ext uri="{FF2B5EF4-FFF2-40B4-BE49-F238E27FC236}">
                <a16:creationId xmlns:a16="http://schemas.microsoft.com/office/drawing/2014/main" id="{0C26ED4A-FE7D-421F-9D77-AF128E996EF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258497" y="3029014"/>
            <a:ext cx="1638300" cy="381000"/>
          </a:xfrm>
          <a:prstGeom prst="rect">
            <a:avLst/>
          </a:prstGeom>
          <a:solidFill>
            <a:srgbClr val="5F8F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定义图表数据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Other_3">
            <a:extLst>
              <a:ext uri="{FF2B5EF4-FFF2-40B4-BE49-F238E27FC236}">
                <a16:creationId xmlns:a16="http://schemas.microsoft.com/office/drawing/2014/main" id="{A0BC9022-5BE1-4316-83AA-3C2810D6B8E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2734581" flipH="1">
            <a:off x="3774059" y="3251264"/>
            <a:ext cx="730250" cy="266700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rgbClr val="5F8F8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55595B"/>
              </a:solidFill>
              <a:latin typeface="Times New Roman"/>
              <a:ea typeface="幼圆"/>
            </a:endParaRPr>
          </a:p>
        </p:txBody>
      </p:sp>
      <p:sp>
        <p:nvSpPr>
          <p:cNvPr id="10" name="MH_Other_4">
            <a:extLst>
              <a:ext uri="{FF2B5EF4-FFF2-40B4-BE49-F238E27FC236}">
                <a16:creationId xmlns:a16="http://schemas.microsoft.com/office/drawing/2014/main" id="{12B2D6A7-819C-47B8-8F0C-4DAC0063E196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1572" y="2681352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solidFill>
                  <a:srgbClr val="5E7F84"/>
                </a:solidFill>
                <a:latin typeface="Times New Roman" panose="02020603050405020304" pitchFamily="18" charset="0"/>
                <a:ea typeface="幼圆" pitchFamily="49" charset="-122"/>
              </a:rPr>
              <a:t>1</a:t>
            </a:r>
            <a:endParaRPr lang="zh-CN" altLang="en-US" sz="4400" b="1">
              <a:solidFill>
                <a:srgbClr val="5E7F84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1" name="MH_Text_1">
            <a:extLst>
              <a:ext uri="{FF2B5EF4-FFF2-40B4-BE49-F238E27FC236}">
                <a16:creationId xmlns:a16="http://schemas.microsoft.com/office/drawing/2014/main" id="{6A25215F-AFC3-47DA-900D-03B286BC89D5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1571" y="3853467"/>
            <a:ext cx="1456455" cy="755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单元格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数据集</a:t>
            </a:r>
          </a:p>
        </p:txBody>
      </p:sp>
      <p:sp>
        <p:nvSpPr>
          <p:cNvPr id="12" name="MH_Other_5">
            <a:extLst>
              <a:ext uri="{FF2B5EF4-FFF2-40B4-BE49-F238E27FC236}">
                <a16:creationId xmlns:a16="http://schemas.microsoft.com/office/drawing/2014/main" id="{6B1142F8-C068-4F7A-8122-75C68F3373FB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299522" y="2663981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dirty="0">
                <a:solidFill>
                  <a:srgbClr val="5E7F84"/>
                </a:solidFill>
                <a:latin typeface="Times New Roman" panose="02020603050405020304" pitchFamily="18" charset="0"/>
                <a:ea typeface="幼圆" pitchFamily="49" charset="-122"/>
              </a:rPr>
              <a:t>3</a:t>
            </a:r>
            <a:endParaRPr lang="zh-CN" altLang="en-US" sz="4400" b="1" dirty="0">
              <a:solidFill>
                <a:srgbClr val="5E7F84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3" name="MH_Other_6">
            <a:extLst>
              <a:ext uri="{FF2B5EF4-FFF2-40B4-BE49-F238E27FC236}">
                <a16:creationId xmlns:a16="http://schemas.microsoft.com/office/drawing/2014/main" id="{1F65F782-A698-4676-B093-EAB573B09A5B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340547" y="3421127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solidFill>
                  <a:srgbClr val="5F8F80"/>
                </a:solidFill>
                <a:latin typeface="Times New Roman" panose="02020603050405020304" pitchFamily="18" charset="0"/>
                <a:ea typeface="幼圆" pitchFamily="49" charset="-122"/>
              </a:rPr>
              <a:t>2</a:t>
            </a:r>
            <a:endParaRPr lang="zh-CN" altLang="en-US" sz="4400" b="1">
              <a:solidFill>
                <a:srgbClr val="5F8F8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4" name="MH_Other_7">
            <a:extLst>
              <a:ext uri="{FF2B5EF4-FFF2-40B4-BE49-F238E27FC236}">
                <a16:creationId xmlns:a16="http://schemas.microsoft.com/office/drawing/2014/main" id="{81549338-7CB4-450F-A66D-1E6B4AE46C17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58497" y="3421127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dirty="0">
                <a:solidFill>
                  <a:srgbClr val="5F8F80"/>
                </a:solidFill>
                <a:latin typeface="Times New Roman" panose="02020603050405020304" pitchFamily="18" charset="0"/>
                <a:ea typeface="幼圆" pitchFamily="49" charset="-122"/>
              </a:rPr>
              <a:t>4</a:t>
            </a:r>
            <a:endParaRPr lang="zh-CN" altLang="en-US" sz="4400" b="1" dirty="0">
              <a:solidFill>
                <a:srgbClr val="5F8F8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5" name="MH_SubTitle_3">
            <a:extLst>
              <a:ext uri="{FF2B5EF4-FFF2-40B4-BE49-F238E27FC236}">
                <a16:creationId xmlns:a16="http://schemas.microsoft.com/office/drawing/2014/main" id="{1A161FF4-0806-4B13-AFFD-D6AB15AFC2FF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8200219" y="3341088"/>
            <a:ext cx="1638300" cy="381000"/>
          </a:xfrm>
          <a:prstGeom prst="rect">
            <a:avLst/>
          </a:prstGeom>
          <a:solidFill>
            <a:srgbClr val="5E7F8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设置图表样式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MH_Other_3">
            <a:extLst>
              <a:ext uri="{FF2B5EF4-FFF2-40B4-BE49-F238E27FC236}">
                <a16:creationId xmlns:a16="http://schemas.microsoft.com/office/drawing/2014/main" id="{E79954CF-230D-4FAA-B3C0-8200DC8357D5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2734581" flipH="1">
            <a:off x="7683383" y="3240318"/>
            <a:ext cx="730250" cy="266700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rgbClr val="5F8F8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55595B"/>
              </a:solidFill>
              <a:latin typeface="Times New Roman"/>
              <a:ea typeface="幼圆"/>
            </a:endParaRPr>
          </a:p>
        </p:txBody>
      </p:sp>
      <p:sp>
        <p:nvSpPr>
          <p:cNvPr id="17" name="MH_Other_5">
            <a:extLst>
              <a:ext uri="{FF2B5EF4-FFF2-40B4-BE49-F238E27FC236}">
                <a16:creationId xmlns:a16="http://schemas.microsoft.com/office/drawing/2014/main" id="{611E3D86-3D1B-4E62-8784-449FA72B97AF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244299" y="2663981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dirty="0">
                <a:solidFill>
                  <a:srgbClr val="5E7F84"/>
                </a:solidFill>
                <a:latin typeface="Times New Roman" panose="02020603050405020304" pitchFamily="18" charset="0"/>
                <a:ea typeface="幼圆" pitchFamily="49" charset="-122"/>
              </a:rPr>
              <a:t>5</a:t>
            </a:r>
            <a:endParaRPr lang="zh-CN" altLang="en-US" sz="4400" b="1" dirty="0">
              <a:solidFill>
                <a:srgbClr val="5E7F84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8" name="MH_Text_1">
            <a:extLst>
              <a:ext uri="{FF2B5EF4-FFF2-40B4-BE49-F238E27FC236}">
                <a16:creationId xmlns:a16="http://schemas.microsoft.com/office/drawing/2014/main" id="{1E44734C-8460-4298-8924-24C4F7178340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336405" y="2139240"/>
            <a:ext cx="1798009" cy="10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单元格元素图表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悬浮元素图表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MH_Text_1">
            <a:extLst>
              <a:ext uri="{FF2B5EF4-FFF2-40B4-BE49-F238E27FC236}">
                <a16:creationId xmlns:a16="http://schemas.microsoft.com/office/drawing/2014/main" id="{D86C65D7-A831-4CDD-B95A-1572B452876D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4396540" y="3853467"/>
            <a:ext cx="1456455" cy="755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柱形图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饼图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折线图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MH_Text_1">
            <a:extLst>
              <a:ext uri="{FF2B5EF4-FFF2-40B4-BE49-F238E27FC236}">
                <a16:creationId xmlns:a16="http://schemas.microsoft.com/office/drawing/2014/main" id="{9B628728-B1CE-4661-BE3A-BAB5299D2687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592053" y="1180869"/>
            <a:ext cx="1456455" cy="1696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分类名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系列名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21" name="MH_Text_1">
            <a:extLst>
              <a:ext uri="{FF2B5EF4-FFF2-40B4-BE49-F238E27FC236}">
                <a16:creationId xmlns:a16="http://schemas.microsoft.com/office/drawing/2014/main" id="{ACAFE452-580C-4CD9-8649-4D111EB8277E}"/>
              </a:ext>
            </a:extLst>
          </p:cNvPr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637454" y="3853466"/>
            <a:ext cx="1456455" cy="259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图例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坐标轴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数据表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</a:p>
        </p:txBody>
      </p:sp>
      <p:sp>
        <p:nvSpPr>
          <p:cNvPr id="22" name="MH_Other_2">
            <a:extLst>
              <a:ext uri="{FF2B5EF4-FFF2-40B4-BE49-F238E27FC236}">
                <a16:creationId xmlns:a16="http://schemas.microsoft.com/office/drawing/2014/main" id="{E3473721-AA9A-4AAA-948B-B6DADD0B8A50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 rot="18865419">
            <a:off x="9625105" y="3234631"/>
            <a:ext cx="730250" cy="266700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rgbClr val="5E7F8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55595B"/>
              </a:solidFill>
              <a:latin typeface="Times New Roman"/>
              <a:ea typeface="幼圆"/>
            </a:endParaRPr>
          </a:p>
        </p:txBody>
      </p:sp>
      <p:sp>
        <p:nvSpPr>
          <p:cNvPr id="23" name="MH_SubTitle_4">
            <a:extLst>
              <a:ext uri="{FF2B5EF4-FFF2-40B4-BE49-F238E27FC236}">
                <a16:creationId xmlns:a16="http://schemas.microsoft.com/office/drawing/2014/main" id="{9DBD0051-DA5D-4F4D-9B16-ED54D39638E8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0153840" y="3001367"/>
            <a:ext cx="1638300" cy="381000"/>
          </a:xfrm>
          <a:prstGeom prst="rect">
            <a:avLst/>
          </a:prstGeom>
          <a:solidFill>
            <a:srgbClr val="5F8F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添加图表特效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Other_7">
            <a:extLst>
              <a:ext uri="{FF2B5EF4-FFF2-40B4-BE49-F238E27FC236}">
                <a16:creationId xmlns:a16="http://schemas.microsoft.com/office/drawing/2014/main" id="{9EA287E8-C5CA-44CB-8B8B-8F1BE5939A08}"/>
              </a:ext>
            </a:extLst>
          </p:cNvPr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0218414" y="3419466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dirty="0">
                <a:solidFill>
                  <a:srgbClr val="5F8F80"/>
                </a:solidFill>
                <a:latin typeface="Times New Roman" panose="02020603050405020304" pitchFamily="18" charset="0"/>
                <a:ea typeface="幼圆" pitchFamily="49" charset="-122"/>
              </a:rPr>
              <a:t>6</a:t>
            </a:r>
            <a:endParaRPr lang="zh-CN" altLang="en-US" sz="4400" b="1" dirty="0">
              <a:solidFill>
                <a:srgbClr val="5F8F8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5" name="MH_Text_1">
            <a:extLst>
              <a:ext uri="{FF2B5EF4-FFF2-40B4-BE49-F238E27FC236}">
                <a16:creationId xmlns:a16="http://schemas.microsoft.com/office/drawing/2014/main" id="{AADCA915-A04F-4EA5-A1D6-7126E69AFE9D}"/>
              </a:ext>
            </a:extLst>
          </p:cNvPr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0223766" y="2155863"/>
            <a:ext cx="1798009" cy="10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条件属性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交互属性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3. </a:t>
            </a:r>
            <a:r>
              <a:rPr lang="zh-CN" altLang="en-US" sz="2000" dirty="0"/>
              <a:t>单元格元素图表</a:t>
            </a:r>
            <a:endParaRPr sz="2000" dirty="0"/>
          </a:p>
        </p:txBody>
      </p:sp>
      <p:sp>
        <p:nvSpPr>
          <p:cNvPr id="276" name="Shape 276"/>
          <p:cNvSpPr/>
          <p:nvPr/>
        </p:nvSpPr>
        <p:spPr>
          <a:xfrm>
            <a:off x="428956" y="1363516"/>
            <a:ext cx="127001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95959"/>
                </a:solidFill>
              </a:defRPr>
            </a:pPr>
            <a:endParaRPr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2457A59-E9A8-4138-AF1A-0FFAD83A9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589" y="697198"/>
            <a:ext cx="5650208" cy="586048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Text"/>
  <p:tag name="APPLY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Text"/>
  <p:tag name="APPLY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Text"/>
  <p:tag name="APPLY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Text"/>
  <p:tag name="APPLY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Text"/>
  <p:tag name="APPLY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Text"/>
  <p:tag name="APPLYORDER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892</TotalTime>
  <Words>159</Words>
  <Application>Microsoft Office PowerPoint</Application>
  <PresentationFormat>宽屏</PresentationFormat>
  <Paragraphs>54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微软雅黑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1. 图表简介：图表类型</vt:lpstr>
      <vt:lpstr>2. 图表制作流程图 </vt:lpstr>
      <vt:lpstr>3. 单元格元素图表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leo.tsai@fanruan.com</dc:creator>
  <cp:lastModifiedBy>C YX</cp:lastModifiedBy>
  <cp:revision>21</cp:revision>
  <dcterms:modified xsi:type="dcterms:W3CDTF">2019-08-22T08:42:22Z</dcterms:modified>
</cp:coreProperties>
</file>