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8" r:id="rId4"/>
    <p:sldId id="258" r:id="rId5"/>
    <p:sldId id="269" r:id="rId6"/>
    <p:sldId id="275" r:id="rId7"/>
    <p:sldId id="274" r:id="rId8"/>
    <p:sldId id="271" r:id="rId9"/>
    <p:sldId id="267" r:id="rId1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微软雅黑"/>
        <a:ea typeface="微软雅黑"/>
        <a:cs typeface="微软雅黑"/>
        <a:sym typeface="微软雅黑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微软雅黑"/>
          <a:ea typeface="微软雅黑"/>
          <a:cs typeface="微软雅黑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微软雅黑"/>
          <a:ea typeface="微软雅黑"/>
          <a:cs typeface="微软雅黑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5" name="Shape 20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等线"/>
      </a:defRPr>
    </a:lvl1pPr>
    <a:lvl2pPr indent="228600" latinLnBrk="0">
      <a:defRPr sz="1200">
        <a:latin typeface="+mj-lt"/>
        <a:ea typeface="+mj-ea"/>
        <a:cs typeface="+mj-cs"/>
        <a:sym typeface="等线"/>
      </a:defRPr>
    </a:lvl2pPr>
    <a:lvl3pPr indent="457200" latinLnBrk="0">
      <a:defRPr sz="1200">
        <a:latin typeface="+mj-lt"/>
        <a:ea typeface="+mj-ea"/>
        <a:cs typeface="+mj-cs"/>
        <a:sym typeface="等线"/>
      </a:defRPr>
    </a:lvl3pPr>
    <a:lvl4pPr indent="685800" latinLnBrk="0">
      <a:defRPr sz="1200">
        <a:latin typeface="+mj-lt"/>
        <a:ea typeface="+mj-ea"/>
        <a:cs typeface="+mj-cs"/>
        <a:sym typeface="等线"/>
      </a:defRPr>
    </a:lvl4pPr>
    <a:lvl5pPr indent="914400" latinLnBrk="0">
      <a:defRPr sz="1200">
        <a:latin typeface="+mj-lt"/>
        <a:ea typeface="+mj-ea"/>
        <a:cs typeface="+mj-cs"/>
        <a:sym typeface="等线"/>
      </a:defRPr>
    </a:lvl5pPr>
    <a:lvl6pPr indent="1143000" latinLnBrk="0">
      <a:defRPr sz="1200">
        <a:latin typeface="+mj-lt"/>
        <a:ea typeface="+mj-ea"/>
        <a:cs typeface="+mj-cs"/>
        <a:sym typeface="等线"/>
      </a:defRPr>
    </a:lvl6pPr>
    <a:lvl7pPr indent="1371600" latinLnBrk="0">
      <a:defRPr sz="1200">
        <a:latin typeface="+mj-lt"/>
        <a:ea typeface="+mj-ea"/>
        <a:cs typeface="+mj-cs"/>
        <a:sym typeface="等线"/>
      </a:defRPr>
    </a:lvl7pPr>
    <a:lvl8pPr indent="1600200" latinLnBrk="0">
      <a:defRPr sz="1200">
        <a:latin typeface="+mj-lt"/>
        <a:ea typeface="+mj-ea"/>
        <a:cs typeface="+mj-cs"/>
        <a:sym typeface="等线"/>
      </a:defRPr>
    </a:lvl8pPr>
    <a:lvl9pPr indent="1828800" latinLnBrk="0">
      <a:defRPr sz="1200">
        <a:latin typeface="+mj-lt"/>
        <a:ea typeface="+mj-ea"/>
        <a:cs typeface="+mj-cs"/>
        <a:sym typeface="等线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744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115" name="Shape 115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-1" y="0"/>
            <a:ext cx="12192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Shape 1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5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Shape 1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60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8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hape 1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96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xfrm>
            <a:off x="96981" y="249378"/>
            <a:ext cx="10515601" cy="49876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198" name="Shape 19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"/>
          <p:cNvSpPr/>
          <p:nvPr/>
        </p:nvSpPr>
        <p:spPr>
          <a:xfrm>
            <a:off x="1252980" y="614596"/>
            <a:ext cx="2313792" cy="637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 b="1">
                <a:solidFill>
                  <a:srgbClr val="FFFFFF"/>
                </a:solidFill>
              </a:defRPr>
            </a:lvl1pPr>
          </a:lstStyle>
          <a:p>
            <a:r>
              <a:t>CONTENT</a:t>
            </a:r>
          </a:p>
        </p:txBody>
      </p:sp>
      <p:sp>
        <p:nvSpPr>
          <p:cNvPr id="22" name="Shape 22"/>
          <p:cNvSpPr/>
          <p:nvPr/>
        </p:nvSpPr>
        <p:spPr>
          <a:xfrm>
            <a:off x="1363918" y="1693888"/>
            <a:ext cx="4397590" cy="1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007DD2"/>
          </a:solidFill>
          <a:ln w="12700">
            <a:solidFill>
              <a:srgbClr val="007DD2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007DD2"/>
                </a:solidFill>
              </a:defRPr>
            </a:lvl1pPr>
          </a:lstStyle>
          <a:p>
            <a: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-1" y="249378"/>
            <a:ext cx="96984" cy="498765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" name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455" y="6359235"/>
            <a:ext cx="748341" cy="374171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t>标题文本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983405" y="1240914"/>
            <a:ext cx="1938990" cy="8254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联系我们</a:t>
            </a:r>
            <a:endParaRPr dirty="0"/>
          </a:p>
        </p:txBody>
      </p:sp>
      <p:sp>
        <p:nvSpPr>
          <p:cNvPr id="53" name="Shape 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E5FAAF-E198-4797-989E-537BC4C3A936}"/>
              </a:ext>
            </a:extLst>
          </p:cNvPr>
          <p:cNvSpPr txBox="1"/>
          <p:nvPr userDrawn="1"/>
        </p:nvSpPr>
        <p:spPr>
          <a:xfrm>
            <a:off x="5186278" y="1653622"/>
            <a:ext cx="4405745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700" b="0" i="0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FineReport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●</a:t>
            </a:r>
            <a:r>
              <a:rPr kumimoji="0" lang="en-US" altLang="zh-CN" sz="14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领先的企业级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Web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报表工具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8C82E8-BE9B-4224-A890-1B9D1A3D77A2}"/>
              </a:ext>
            </a:extLst>
          </p:cNvPr>
          <p:cNvSpPr txBox="1"/>
          <p:nvPr userDrawn="1"/>
        </p:nvSpPr>
        <p:spPr>
          <a:xfrm>
            <a:off x="2983405" y="2453007"/>
            <a:ext cx="6200775" cy="2446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文档：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https://help.finereport.com/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论坛：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http://bbs.fanruan.com/</a:t>
            </a:r>
          </a:p>
          <a:p>
            <a:pPr>
              <a:lnSpc>
                <a:spcPct val="150000"/>
              </a:lnSpc>
            </a:pP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QQ 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800049425 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电话：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400-811-8890 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邮箱：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support@fanruan.com</a:t>
            </a:r>
          </a:p>
          <a:p>
            <a:pPr>
              <a:lnSpc>
                <a:spcPct val="150000"/>
              </a:lnSpc>
            </a:pP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地址：江苏省无锡市锡山区丹山路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66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号兖矿信达大厦</a:t>
            </a:r>
            <a:r>
              <a:rPr kumimoji="0" lang="en-US" altLang="zh-CN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2/3/4/5</a:t>
            </a:r>
            <a:r>
              <a:rPr kumimoji="0" lang="zh-CN" altLang="en-US" sz="17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层</a:t>
            </a:r>
            <a:endParaRPr kumimoji="0" lang="en-US" altLang="zh-CN" sz="17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F0FAFD4-B3BE-4404-9777-804BDEEA9F80}"/>
              </a:ext>
            </a:extLst>
          </p:cNvPr>
          <p:cNvCxnSpPr/>
          <p:nvPr userDrawn="1"/>
        </p:nvCxnSpPr>
        <p:spPr>
          <a:xfrm>
            <a:off x="3076575" y="2162175"/>
            <a:ext cx="6200775" cy="0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61" name="Shape 61"/>
          <p:cNvSpPr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394854" y="240433"/>
            <a:ext cx="10515601" cy="39687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7" name="Shape 97"/>
          <p:cNvSpPr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2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794196" y="6109853"/>
            <a:ext cx="1245601" cy="622802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609600" y="92074"/>
            <a:ext cx="109728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7" r:id="rId17"/>
    <p:sldLayoutId id="2147483668" r:id="rId18"/>
    <p:sldLayoutId id="2147483669" r:id="rId1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/>
          <a:ea typeface="微软雅黑"/>
          <a:cs typeface="微软雅黑"/>
          <a:sym typeface="微软雅黑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19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image" Target="../media/image18.png"/><Relationship Id="rId2" Type="http://schemas.openxmlformats.org/officeDocument/2006/relationships/tags" Target="../tags/tag10.xml"/><Relationship Id="rId16" Type="http://schemas.openxmlformats.org/officeDocument/2006/relationships/image" Target="../media/image17.png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16.pn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914398" y="1828799"/>
            <a:ext cx="4628829" cy="82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lnSpc>
                <a:spcPct val="150000"/>
              </a:lnSpc>
              <a:defRPr sz="3600" b="1">
                <a:solidFill>
                  <a:srgbClr val="FFFFFF"/>
                </a:solidFill>
              </a:defRPr>
            </a:lvl1pPr>
          </a:lstStyle>
          <a:p>
            <a:r>
              <a:rPr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新手入门</a:t>
            </a:r>
            <a:endParaRPr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1A3100-4F9E-47A5-B572-2FDCFE2E4AB3}"/>
              </a:ext>
            </a:extLst>
          </p:cNvPr>
          <p:cNvSpPr txBox="1"/>
          <p:nvPr/>
        </p:nvSpPr>
        <p:spPr>
          <a:xfrm>
            <a:off x="914398" y="2891962"/>
            <a:ext cx="106680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Leo.Tsai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image10.jpeg"/>
          <p:cNvPicPr>
            <a:picLocks noChangeAspect="1"/>
          </p:cNvPicPr>
          <p:nvPr/>
        </p:nvPicPr>
        <p:blipFill>
          <a:blip r:embed="rId2"/>
          <a:srcRect l="11482" r="15556"/>
          <a:stretch>
            <a:fillRect/>
          </a:stretch>
        </p:blipFill>
        <p:spPr>
          <a:xfrm>
            <a:off x="-1" y="0"/>
            <a:ext cx="75057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Shape 210"/>
          <p:cNvSpPr/>
          <p:nvPr/>
        </p:nvSpPr>
        <p:spPr>
          <a:xfrm>
            <a:off x="7505700" y="3124200"/>
            <a:ext cx="4133850" cy="0"/>
          </a:xfrm>
          <a:prstGeom prst="line">
            <a:avLst/>
          </a:prstGeom>
          <a:ln w="6350">
            <a:solidFill>
              <a:srgbClr val="FFFFF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9629775" y="1079659"/>
            <a:ext cx="2053566" cy="219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3800" b="1">
                <a:solidFill>
                  <a:srgbClr val="FFFFFF"/>
                </a:solidFill>
              </a:defRPr>
            </a:lvl1pPr>
          </a:lstStyle>
          <a:p>
            <a:r>
              <a:rPr dirty="0"/>
              <a:t>01</a:t>
            </a:r>
          </a:p>
        </p:txBody>
      </p:sp>
      <p:sp>
        <p:nvSpPr>
          <p:cNvPr id="212" name="Shape 212"/>
          <p:cNvSpPr/>
          <p:nvPr/>
        </p:nvSpPr>
        <p:spPr>
          <a:xfrm>
            <a:off x="6749053" y="3283108"/>
            <a:ext cx="5012864" cy="308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r">
              <a:lnSpc>
                <a:spcPct val="200000"/>
              </a:lnSpc>
              <a:defRPr sz="2800" b="1">
                <a:solidFill>
                  <a:srgbClr val="FFFFFF"/>
                </a:solidFill>
              </a:defRPr>
            </a:pPr>
            <a:r>
              <a:rPr lang="zh-CN" altLang="en-US" dirty="0"/>
              <a:t>产品简介</a:t>
            </a:r>
            <a:endParaRPr dirty="0"/>
          </a:p>
          <a:p>
            <a:pPr algn="r">
              <a:lnSpc>
                <a:spcPct val="200000"/>
              </a:lnSpc>
              <a:defRPr b="1">
                <a:solidFill>
                  <a:srgbClr val="FFFFFF"/>
                </a:solidFill>
              </a:defRPr>
            </a:pPr>
            <a:r>
              <a:rPr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产品定位</a:t>
            </a:r>
            <a:endParaRPr dirty="0"/>
          </a:p>
          <a:p>
            <a:pPr algn="r">
              <a:lnSpc>
                <a:spcPct val="200000"/>
              </a:lnSpc>
              <a:defRPr b="1">
                <a:solidFill>
                  <a:srgbClr val="FFFFFF"/>
                </a:solidFill>
              </a:defRPr>
            </a:pPr>
            <a:r>
              <a:rPr lang="en-US" altLang="zh-CN"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产品特点</a:t>
            </a:r>
            <a:endParaRPr dirty="0"/>
          </a:p>
          <a:p>
            <a:pPr algn="r">
              <a:lnSpc>
                <a:spcPct val="200000"/>
              </a:lnSpc>
              <a:defRPr b="1">
                <a:solidFill>
                  <a:srgbClr val="FFFFFF"/>
                </a:solidFill>
              </a:defRPr>
            </a:pPr>
            <a:r>
              <a:rPr dirty="0" err="1"/>
              <a:t>FineReport</a:t>
            </a:r>
            <a:r>
              <a:rPr lang="en-US" altLang="zh-CN" dirty="0"/>
              <a:t> </a:t>
            </a:r>
            <a:r>
              <a:rPr lang="zh-CN" altLang="en-US" dirty="0"/>
              <a:t>产品架构</a:t>
            </a:r>
            <a:endParaRPr lang="en-US" altLang="zh-CN" dirty="0"/>
          </a:p>
          <a:p>
            <a:pPr algn="r">
              <a:lnSpc>
                <a:spcPct val="200000"/>
              </a:lnSpc>
              <a:defRPr b="1">
                <a:solidFill>
                  <a:srgbClr val="FFFFFF"/>
                </a:solidFill>
              </a:defRPr>
            </a:pPr>
            <a:r>
              <a:rPr lang="en-US" dirty="0" err="1"/>
              <a:t>F</a:t>
            </a:r>
            <a:r>
              <a:rPr lang="en-US" altLang="zh-CN" dirty="0" err="1"/>
              <a:t>ineReport</a:t>
            </a:r>
            <a:r>
              <a:rPr lang="en-US" altLang="zh-CN" dirty="0"/>
              <a:t> </a:t>
            </a:r>
            <a:r>
              <a:rPr lang="zh-CN" altLang="en-US" dirty="0"/>
              <a:t>产品功能</a:t>
            </a:r>
            <a:endParaRPr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190989" y="353888"/>
            <a:ext cx="10515601" cy="396876"/>
          </a:xfrm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en-US" sz="2000" dirty="0" err="1"/>
              <a:t>FineReport</a:t>
            </a:r>
            <a:r>
              <a:rPr lang="en-US" sz="2000" dirty="0"/>
              <a:t> </a:t>
            </a:r>
            <a:r>
              <a:rPr lang="zh-CN" altLang="en-US" sz="2000" dirty="0"/>
              <a:t>产品定位：企业传统报表应用难题</a:t>
            </a:r>
            <a:endParaRPr sz="2000" dirty="0"/>
          </a:p>
        </p:txBody>
      </p:sp>
      <p:grpSp>
        <p:nvGrpSpPr>
          <p:cNvPr id="3" name="Group 306">
            <a:extLst>
              <a:ext uri="{FF2B5EF4-FFF2-40B4-BE49-F238E27FC236}">
                <a16:creationId xmlns:a16="http://schemas.microsoft.com/office/drawing/2014/main" id="{C53ADA38-AB44-49E1-954F-FF7270560C07}"/>
              </a:ext>
            </a:extLst>
          </p:cNvPr>
          <p:cNvGrpSpPr/>
          <p:nvPr/>
        </p:nvGrpSpPr>
        <p:grpSpPr>
          <a:xfrm>
            <a:off x="1154338" y="1545462"/>
            <a:ext cx="1944313" cy="2970269"/>
            <a:chOff x="628408" y="0"/>
            <a:chExt cx="1944312" cy="2970268"/>
          </a:xfrm>
        </p:grpSpPr>
        <p:grpSp>
          <p:nvGrpSpPr>
            <p:cNvPr id="4" name="Group 299">
              <a:extLst>
                <a:ext uri="{FF2B5EF4-FFF2-40B4-BE49-F238E27FC236}">
                  <a16:creationId xmlns:a16="http://schemas.microsoft.com/office/drawing/2014/main" id="{63133145-CA45-416B-B80F-1CC2FAF2034C}"/>
                </a:ext>
              </a:extLst>
            </p:cNvPr>
            <p:cNvGrpSpPr/>
            <p:nvPr/>
          </p:nvGrpSpPr>
          <p:grpSpPr>
            <a:xfrm>
              <a:off x="628408" y="954939"/>
              <a:ext cx="1944312" cy="2015329"/>
              <a:chOff x="0" y="0"/>
              <a:chExt cx="1944311" cy="2015327"/>
            </a:xfrm>
          </p:grpSpPr>
          <p:grpSp>
            <p:nvGrpSpPr>
              <p:cNvPr id="11" name="Group 283">
                <a:extLst>
                  <a:ext uri="{FF2B5EF4-FFF2-40B4-BE49-F238E27FC236}">
                    <a16:creationId xmlns:a16="http://schemas.microsoft.com/office/drawing/2014/main" id="{B029F714-6F89-40B6-9766-E65F8F901192}"/>
                  </a:ext>
                </a:extLst>
              </p:cNvPr>
              <p:cNvGrpSpPr/>
              <p:nvPr/>
            </p:nvGrpSpPr>
            <p:grpSpPr>
              <a:xfrm>
                <a:off x="732487" y="0"/>
                <a:ext cx="461945" cy="744835"/>
                <a:chOff x="0" y="0"/>
                <a:chExt cx="461944" cy="744834"/>
              </a:xfrm>
            </p:grpSpPr>
            <p:pic>
              <p:nvPicPr>
                <p:cNvPr id="27" name="image17.png">
                  <a:extLst>
                    <a:ext uri="{FF2B5EF4-FFF2-40B4-BE49-F238E27FC236}">
                      <a16:creationId xmlns:a16="http://schemas.microsoft.com/office/drawing/2014/main" id="{E1328619-F5E3-4C2C-A9B6-EFB047EF87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618" y="0"/>
                  <a:ext cx="306246" cy="487249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8" name="image15.png">
                  <a:extLst>
                    <a:ext uri="{FF2B5EF4-FFF2-40B4-BE49-F238E27FC236}">
                      <a16:creationId xmlns:a16="http://schemas.microsoft.com/office/drawing/2014/main" id="{C07416FE-C9E9-40A8-A313-4CBC235FA94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6228" y="294535"/>
                  <a:ext cx="155717" cy="20646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29" name="Shape 282">
                  <a:extLst>
                    <a:ext uri="{FF2B5EF4-FFF2-40B4-BE49-F238E27FC236}">
                      <a16:creationId xmlns:a16="http://schemas.microsoft.com/office/drawing/2014/main" id="{A67EFEB6-5191-4079-87CA-0BF5E1EF09DB}"/>
                    </a:ext>
                  </a:extLst>
                </p:cNvPr>
                <p:cNvSpPr/>
                <p:nvPr/>
              </p:nvSpPr>
              <p:spPr>
                <a:xfrm>
                  <a:off x="0" y="500994"/>
                  <a:ext cx="393363" cy="243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none" lIns="45719" tIns="45719" rIns="45719" bIns="45719" numCol="1" anchor="t">
                  <a:spAutoFit/>
                </a:bodyPr>
                <a:lstStyle>
                  <a:lvl1pPr>
                    <a:defRPr sz="1000" b="1">
                      <a:solidFill>
                        <a:srgbClr val="007DD2"/>
                      </a:solidFill>
                    </a:defRPr>
                  </a:lvl1pPr>
                </a:lstStyle>
                <a:p>
                  <a:r>
                    <a:t>CRM</a:t>
                  </a:r>
                </a:p>
              </p:txBody>
            </p:sp>
          </p:grpSp>
          <p:grpSp>
            <p:nvGrpSpPr>
              <p:cNvPr id="12" name="Group 287">
                <a:extLst>
                  <a:ext uri="{FF2B5EF4-FFF2-40B4-BE49-F238E27FC236}">
                    <a16:creationId xmlns:a16="http://schemas.microsoft.com/office/drawing/2014/main" id="{B25D2382-6D00-4AAC-B804-7A9181C29E81}"/>
                  </a:ext>
                </a:extLst>
              </p:cNvPr>
              <p:cNvGrpSpPr/>
              <p:nvPr/>
            </p:nvGrpSpPr>
            <p:grpSpPr>
              <a:xfrm>
                <a:off x="732487" y="1270492"/>
                <a:ext cx="461945" cy="744836"/>
                <a:chOff x="0" y="0"/>
                <a:chExt cx="461944" cy="744834"/>
              </a:xfrm>
            </p:grpSpPr>
            <p:pic>
              <p:nvPicPr>
                <p:cNvPr id="24" name="image17.tif">
                  <a:extLst>
                    <a:ext uri="{FF2B5EF4-FFF2-40B4-BE49-F238E27FC236}">
                      <a16:creationId xmlns:a16="http://schemas.microsoft.com/office/drawing/2014/main" id="{2570D257-AEDE-42D4-A2CC-6337424EFF9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618" y="0"/>
                  <a:ext cx="306246" cy="487249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5" name="image15.tif">
                  <a:extLst>
                    <a:ext uri="{FF2B5EF4-FFF2-40B4-BE49-F238E27FC236}">
                      <a16:creationId xmlns:a16="http://schemas.microsoft.com/office/drawing/2014/main" id="{C4E720C7-206C-465F-9B21-8EA65E72C41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6228" y="294535"/>
                  <a:ext cx="155717" cy="20646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26" name="Shape 286">
                  <a:extLst>
                    <a:ext uri="{FF2B5EF4-FFF2-40B4-BE49-F238E27FC236}">
                      <a16:creationId xmlns:a16="http://schemas.microsoft.com/office/drawing/2014/main" id="{B553E300-21E0-412A-B73C-3ADDD5026661}"/>
                    </a:ext>
                  </a:extLst>
                </p:cNvPr>
                <p:cNvSpPr/>
                <p:nvPr/>
              </p:nvSpPr>
              <p:spPr>
                <a:xfrm>
                  <a:off x="0" y="500994"/>
                  <a:ext cx="379349" cy="243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none" lIns="45719" tIns="45719" rIns="45719" bIns="45719" numCol="1" anchor="t">
                  <a:spAutoFit/>
                </a:bodyPr>
                <a:lstStyle>
                  <a:lvl1pPr>
                    <a:defRPr sz="1000" b="1">
                      <a:solidFill>
                        <a:srgbClr val="007DD2"/>
                      </a:solidFill>
                    </a:defRPr>
                  </a:lvl1pPr>
                </a:lstStyle>
                <a:p>
                  <a:r>
                    <a:rPr dirty="0"/>
                    <a:t>MES</a:t>
                  </a:r>
                </a:p>
              </p:txBody>
            </p:sp>
          </p:grpSp>
          <p:grpSp>
            <p:nvGrpSpPr>
              <p:cNvPr id="13" name="Group 291">
                <a:extLst>
                  <a:ext uri="{FF2B5EF4-FFF2-40B4-BE49-F238E27FC236}">
                    <a16:creationId xmlns:a16="http://schemas.microsoft.com/office/drawing/2014/main" id="{1B349089-413E-4780-81C5-2D2AB823E391}"/>
                  </a:ext>
                </a:extLst>
              </p:cNvPr>
              <p:cNvGrpSpPr/>
              <p:nvPr/>
            </p:nvGrpSpPr>
            <p:grpSpPr>
              <a:xfrm>
                <a:off x="1492985" y="566667"/>
                <a:ext cx="451327" cy="731089"/>
                <a:chOff x="0" y="0"/>
                <a:chExt cx="451325" cy="731087"/>
              </a:xfrm>
            </p:grpSpPr>
            <p:pic>
              <p:nvPicPr>
                <p:cNvPr id="21" name="image17.tif">
                  <a:extLst>
                    <a:ext uri="{FF2B5EF4-FFF2-40B4-BE49-F238E27FC236}">
                      <a16:creationId xmlns:a16="http://schemas.microsoft.com/office/drawing/2014/main" id="{4DE9D2B3-769B-4EAB-998A-E0609D65B67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306245" cy="487249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22" name="image15.tif">
                  <a:extLst>
                    <a:ext uri="{FF2B5EF4-FFF2-40B4-BE49-F238E27FC236}">
                      <a16:creationId xmlns:a16="http://schemas.microsoft.com/office/drawing/2014/main" id="{DCBFB1B1-6C3A-4113-893C-1EBEC61A37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95609" y="294535"/>
                  <a:ext cx="155717" cy="20646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23" name="Shape 290">
                  <a:extLst>
                    <a:ext uri="{FF2B5EF4-FFF2-40B4-BE49-F238E27FC236}">
                      <a16:creationId xmlns:a16="http://schemas.microsoft.com/office/drawing/2014/main" id="{B5183CC5-DE81-41D7-B3A3-E0D4A876672E}"/>
                    </a:ext>
                  </a:extLst>
                </p:cNvPr>
                <p:cNvSpPr/>
                <p:nvPr/>
              </p:nvSpPr>
              <p:spPr>
                <a:xfrm>
                  <a:off x="6143" y="487247"/>
                  <a:ext cx="294641" cy="243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none" lIns="45719" tIns="45719" rIns="45719" bIns="45719" numCol="1" anchor="t">
                  <a:spAutoFit/>
                </a:bodyPr>
                <a:lstStyle>
                  <a:lvl1pPr>
                    <a:defRPr sz="1000" b="1">
                      <a:solidFill>
                        <a:srgbClr val="007DD2"/>
                      </a:solidFill>
                    </a:defRPr>
                  </a:lvl1pPr>
                </a:lstStyle>
                <a:p>
                  <a:r>
                    <a:t>OA</a:t>
                  </a:r>
                </a:p>
              </p:txBody>
            </p:sp>
          </p:grpSp>
          <p:grpSp>
            <p:nvGrpSpPr>
              <p:cNvPr id="14" name="Group 295">
                <a:extLst>
                  <a:ext uri="{FF2B5EF4-FFF2-40B4-BE49-F238E27FC236}">
                    <a16:creationId xmlns:a16="http://schemas.microsoft.com/office/drawing/2014/main" id="{AB4E0E7E-33C5-4F8D-9EE0-F4F26CE9CE4C}"/>
                  </a:ext>
                </a:extLst>
              </p:cNvPr>
              <p:cNvGrpSpPr/>
              <p:nvPr/>
            </p:nvGrpSpPr>
            <p:grpSpPr>
              <a:xfrm>
                <a:off x="-1" y="559793"/>
                <a:ext cx="461946" cy="744836"/>
                <a:chOff x="0" y="0"/>
                <a:chExt cx="461944" cy="744834"/>
              </a:xfrm>
            </p:grpSpPr>
            <p:pic>
              <p:nvPicPr>
                <p:cNvPr id="18" name="image17.tif">
                  <a:extLst>
                    <a:ext uri="{FF2B5EF4-FFF2-40B4-BE49-F238E27FC236}">
                      <a16:creationId xmlns:a16="http://schemas.microsoft.com/office/drawing/2014/main" id="{91571504-FED7-4FA3-8B76-14EA525E18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618" y="0"/>
                  <a:ext cx="306246" cy="487249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19" name="image15.tif">
                  <a:extLst>
                    <a:ext uri="{FF2B5EF4-FFF2-40B4-BE49-F238E27FC236}">
                      <a16:creationId xmlns:a16="http://schemas.microsoft.com/office/drawing/2014/main" id="{565E4FB9-294C-4DFC-9B24-53F40EFC34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06228" y="294535"/>
                  <a:ext cx="155717" cy="206461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20" name="Shape 294">
                  <a:extLst>
                    <a:ext uri="{FF2B5EF4-FFF2-40B4-BE49-F238E27FC236}">
                      <a16:creationId xmlns:a16="http://schemas.microsoft.com/office/drawing/2014/main" id="{AB136C15-27F7-4E52-8514-6C2E4C79EA81}"/>
                    </a:ext>
                  </a:extLst>
                </p:cNvPr>
                <p:cNvSpPr/>
                <p:nvPr/>
              </p:nvSpPr>
              <p:spPr>
                <a:xfrm>
                  <a:off x="0" y="500994"/>
                  <a:ext cx="365272" cy="243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none" lIns="45719" tIns="45719" rIns="45719" bIns="45719" numCol="1" anchor="t">
                  <a:spAutoFit/>
                </a:bodyPr>
                <a:lstStyle>
                  <a:lvl1pPr>
                    <a:defRPr sz="1000" b="1">
                      <a:solidFill>
                        <a:srgbClr val="007DD2"/>
                      </a:solidFill>
                    </a:defRPr>
                  </a:lvl1pPr>
                </a:lstStyle>
                <a:p>
                  <a:r>
                    <a:rPr dirty="0"/>
                    <a:t>ERP</a:t>
                  </a:r>
                </a:p>
              </p:txBody>
            </p:sp>
          </p:grpSp>
          <p:sp>
            <p:nvSpPr>
              <p:cNvPr id="15" name="Shape 296">
                <a:extLst>
                  <a:ext uri="{FF2B5EF4-FFF2-40B4-BE49-F238E27FC236}">
                    <a16:creationId xmlns:a16="http://schemas.microsoft.com/office/drawing/2014/main" id="{71FB00FC-47B2-40BA-8AE0-AF26127B0DEF}"/>
                  </a:ext>
                </a:extLst>
              </p:cNvPr>
              <p:cNvSpPr/>
              <p:nvPr/>
            </p:nvSpPr>
            <p:spPr>
              <a:xfrm>
                <a:off x="851095" y="881619"/>
                <a:ext cx="87733" cy="87733"/>
              </a:xfrm>
              <a:prstGeom prst="ellipse">
                <a:avLst/>
              </a:prstGeom>
              <a:solidFill>
                <a:srgbClr val="007DD2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000" b="1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" name="Shape 297">
                <a:extLst>
                  <a:ext uri="{FF2B5EF4-FFF2-40B4-BE49-F238E27FC236}">
                    <a16:creationId xmlns:a16="http://schemas.microsoft.com/office/drawing/2014/main" id="{A4CF355B-3DE8-4087-A196-68347C82E5DD}"/>
                  </a:ext>
                </a:extLst>
              </p:cNvPr>
              <p:cNvSpPr/>
              <p:nvPr/>
            </p:nvSpPr>
            <p:spPr>
              <a:xfrm flipV="1">
                <a:off x="188947" y="294536"/>
                <a:ext cx="1365600" cy="1308634"/>
              </a:xfrm>
              <a:prstGeom prst="line">
                <a:avLst/>
              </a:prstGeom>
              <a:noFill/>
              <a:ln w="6350" cap="flat">
                <a:solidFill>
                  <a:srgbClr val="007DD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7" name="Shape 298">
                <a:extLst>
                  <a:ext uri="{FF2B5EF4-FFF2-40B4-BE49-F238E27FC236}">
                    <a16:creationId xmlns:a16="http://schemas.microsoft.com/office/drawing/2014/main" id="{1A54AE72-F948-4557-9042-8B0BF6B81EF6}"/>
                  </a:ext>
                </a:extLst>
              </p:cNvPr>
              <p:cNvSpPr/>
              <p:nvPr/>
            </p:nvSpPr>
            <p:spPr>
              <a:xfrm>
                <a:off x="98312" y="322501"/>
                <a:ext cx="1653920" cy="1266921"/>
              </a:xfrm>
              <a:prstGeom prst="line">
                <a:avLst/>
              </a:prstGeom>
              <a:noFill/>
              <a:ln w="6350" cap="flat">
                <a:solidFill>
                  <a:srgbClr val="007DD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5" name="Group 304">
              <a:extLst>
                <a:ext uri="{FF2B5EF4-FFF2-40B4-BE49-F238E27FC236}">
                  <a16:creationId xmlns:a16="http://schemas.microsoft.com/office/drawing/2014/main" id="{6488C3D1-CB93-41DB-B1F4-C2921D8B5DE5}"/>
                </a:ext>
              </a:extLst>
            </p:cNvPr>
            <p:cNvGrpSpPr/>
            <p:nvPr/>
          </p:nvGrpSpPr>
          <p:grpSpPr>
            <a:xfrm>
              <a:off x="726950" y="0"/>
              <a:ext cx="1712552" cy="464057"/>
              <a:chOff x="0" y="0"/>
              <a:chExt cx="1712550" cy="464056"/>
            </a:xfrm>
          </p:grpSpPr>
          <p:grpSp>
            <p:nvGrpSpPr>
              <p:cNvPr id="7" name="Group 302">
                <a:extLst>
                  <a:ext uri="{FF2B5EF4-FFF2-40B4-BE49-F238E27FC236}">
                    <a16:creationId xmlns:a16="http://schemas.microsoft.com/office/drawing/2014/main" id="{9722B74B-5452-4204-9E83-3378B0D37018}"/>
                  </a:ext>
                </a:extLst>
              </p:cNvPr>
              <p:cNvGrpSpPr/>
              <p:nvPr/>
            </p:nvGrpSpPr>
            <p:grpSpPr>
              <a:xfrm>
                <a:off x="0" y="0"/>
                <a:ext cx="412106" cy="412106"/>
                <a:chOff x="0" y="0"/>
                <a:chExt cx="412105" cy="412105"/>
              </a:xfrm>
            </p:grpSpPr>
            <p:sp>
              <p:nvSpPr>
                <p:cNvPr id="9" name="Shape 300">
                  <a:extLst>
                    <a:ext uri="{FF2B5EF4-FFF2-40B4-BE49-F238E27FC236}">
                      <a16:creationId xmlns:a16="http://schemas.microsoft.com/office/drawing/2014/main" id="{A440BE2E-16A0-434A-AB78-1B28101E9C6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12106" cy="412106"/>
                </a:xfrm>
                <a:prstGeom prst="ellipse">
                  <a:avLst/>
                </a:prstGeom>
                <a:solidFill>
                  <a:srgbClr val="007DD2"/>
                </a:solidFill>
                <a:ln w="12700" cap="flat">
                  <a:solidFill>
                    <a:srgbClr val="007DD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b="1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" name="Shape 301">
                  <a:extLst>
                    <a:ext uri="{FF2B5EF4-FFF2-40B4-BE49-F238E27FC236}">
                      <a16:creationId xmlns:a16="http://schemas.microsoft.com/office/drawing/2014/main" id="{A1AD880F-F10F-43CC-8F6D-5FCCADFD5FF1}"/>
                    </a:ext>
                  </a:extLst>
                </p:cNvPr>
                <p:cNvSpPr/>
                <p:nvPr/>
              </p:nvSpPr>
              <p:spPr>
                <a:xfrm>
                  <a:off x="60351" y="20632"/>
                  <a:ext cx="291404" cy="370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b="1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1</a:t>
                  </a:r>
                </a:p>
              </p:txBody>
            </p:sp>
          </p:grpSp>
          <p:sp>
            <p:nvSpPr>
              <p:cNvPr id="8" name="Shape 303">
                <a:extLst>
                  <a:ext uri="{FF2B5EF4-FFF2-40B4-BE49-F238E27FC236}">
                    <a16:creationId xmlns:a16="http://schemas.microsoft.com/office/drawing/2014/main" id="{BB07F167-305F-49A6-A19B-09768DE25BB4}"/>
                  </a:ext>
                </a:extLst>
              </p:cNvPr>
              <p:cNvSpPr/>
              <p:nvPr/>
            </p:nvSpPr>
            <p:spPr>
              <a:xfrm>
                <a:off x="465410" y="55116"/>
                <a:ext cx="1247141" cy="408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595959"/>
                    </a:solidFill>
                  </a:defRPr>
                </a:lvl1pPr>
              </a:lstStyle>
              <a:p>
                <a:r>
                  <a:rPr dirty="0" err="1"/>
                  <a:t>应用困境一</a:t>
                </a:r>
                <a:endParaRPr dirty="0"/>
              </a:p>
            </p:txBody>
          </p:sp>
        </p:grpSp>
      </p:grpSp>
      <p:grpSp>
        <p:nvGrpSpPr>
          <p:cNvPr id="30" name="Group 323">
            <a:extLst>
              <a:ext uri="{FF2B5EF4-FFF2-40B4-BE49-F238E27FC236}">
                <a16:creationId xmlns:a16="http://schemas.microsoft.com/office/drawing/2014/main" id="{23046E16-84CA-46EF-B459-20C5915B734D}"/>
              </a:ext>
            </a:extLst>
          </p:cNvPr>
          <p:cNvGrpSpPr/>
          <p:nvPr/>
        </p:nvGrpSpPr>
        <p:grpSpPr>
          <a:xfrm>
            <a:off x="5078506" y="1556828"/>
            <a:ext cx="1827170" cy="2724662"/>
            <a:chOff x="633051" y="0"/>
            <a:chExt cx="1827169" cy="2724661"/>
          </a:xfrm>
        </p:grpSpPr>
        <p:grpSp>
          <p:nvGrpSpPr>
            <p:cNvPr id="31" name="Group 311">
              <a:extLst>
                <a:ext uri="{FF2B5EF4-FFF2-40B4-BE49-F238E27FC236}">
                  <a16:creationId xmlns:a16="http://schemas.microsoft.com/office/drawing/2014/main" id="{EDD2FCEA-BA8E-4C23-8F5E-2D358A61321E}"/>
                </a:ext>
              </a:extLst>
            </p:cNvPr>
            <p:cNvGrpSpPr/>
            <p:nvPr/>
          </p:nvGrpSpPr>
          <p:grpSpPr>
            <a:xfrm>
              <a:off x="749507" y="0"/>
              <a:ext cx="1710713" cy="463839"/>
              <a:chOff x="0" y="0"/>
              <a:chExt cx="1710712" cy="463838"/>
            </a:xfrm>
          </p:grpSpPr>
          <p:grpSp>
            <p:nvGrpSpPr>
              <p:cNvPr id="43" name="Group 309">
                <a:extLst>
                  <a:ext uri="{FF2B5EF4-FFF2-40B4-BE49-F238E27FC236}">
                    <a16:creationId xmlns:a16="http://schemas.microsoft.com/office/drawing/2014/main" id="{7A5E537F-2BF6-46B2-B501-CA82C8A6C4C6}"/>
                  </a:ext>
                </a:extLst>
              </p:cNvPr>
              <p:cNvGrpSpPr/>
              <p:nvPr/>
            </p:nvGrpSpPr>
            <p:grpSpPr>
              <a:xfrm>
                <a:off x="0" y="0"/>
                <a:ext cx="410478" cy="410478"/>
                <a:chOff x="0" y="0"/>
                <a:chExt cx="410477" cy="410477"/>
              </a:xfrm>
            </p:grpSpPr>
            <p:sp>
              <p:nvSpPr>
                <p:cNvPr id="45" name="Shape 307">
                  <a:extLst>
                    <a:ext uri="{FF2B5EF4-FFF2-40B4-BE49-F238E27FC236}">
                      <a16:creationId xmlns:a16="http://schemas.microsoft.com/office/drawing/2014/main" id="{4760E3F8-5474-4D83-ADC3-9822363A3996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10478" cy="410478"/>
                </a:xfrm>
                <a:prstGeom prst="ellipse">
                  <a:avLst/>
                </a:prstGeom>
                <a:solidFill>
                  <a:srgbClr val="007DD2"/>
                </a:solidFill>
                <a:ln w="12700" cap="flat">
                  <a:solidFill>
                    <a:srgbClr val="007DD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b="1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Shape 308">
                  <a:extLst>
                    <a:ext uri="{FF2B5EF4-FFF2-40B4-BE49-F238E27FC236}">
                      <a16:creationId xmlns:a16="http://schemas.microsoft.com/office/drawing/2014/main" id="{A58C3D45-E3CB-42AD-8AA6-2269F04F25B2}"/>
                    </a:ext>
                  </a:extLst>
                </p:cNvPr>
                <p:cNvSpPr/>
                <p:nvPr/>
              </p:nvSpPr>
              <p:spPr>
                <a:xfrm>
                  <a:off x="60113" y="19819"/>
                  <a:ext cx="290252" cy="370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b="1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dirty="0"/>
                    <a:t>2</a:t>
                  </a:r>
                </a:p>
              </p:txBody>
            </p:sp>
          </p:grpSp>
          <p:sp>
            <p:nvSpPr>
              <p:cNvPr id="44" name="Shape 310">
                <a:extLst>
                  <a:ext uri="{FF2B5EF4-FFF2-40B4-BE49-F238E27FC236}">
                    <a16:creationId xmlns:a16="http://schemas.microsoft.com/office/drawing/2014/main" id="{715C2F80-6A3C-4851-873D-A510787246DA}"/>
                  </a:ext>
                </a:extLst>
              </p:cNvPr>
              <p:cNvSpPr/>
              <p:nvPr/>
            </p:nvSpPr>
            <p:spPr>
              <a:xfrm>
                <a:off x="463572" y="54898"/>
                <a:ext cx="1247141" cy="408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595959"/>
                    </a:solidFill>
                  </a:defRPr>
                </a:lvl1pPr>
              </a:lstStyle>
              <a:p>
                <a:r>
                  <a:rPr dirty="0" err="1"/>
                  <a:t>应用困境二</a:t>
                </a:r>
                <a:endParaRPr dirty="0"/>
              </a:p>
            </p:txBody>
          </p:sp>
        </p:grpSp>
        <p:grpSp>
          <p:nvGrpSpPr>
            <p:cNvPr id="33" name="Group 322">
              <a:extLst>
                <a:ext uri="{FF2B5EF4-FFF2-40B4-BE49-F238E27FC236}">
                  <a16:creationId xmlns:a16="http://schemas.microsoft.com/office/drawing/2014/main" id="{401F542E-D6FD-4AF7-AC51-79273041CAC8}"/>
                </a:ext>
              </a:extLst>
            </p:cNvPr>
            <p:cNvGrpSpPr/>
            <p:nvPr/>
          </p:nvGrpSpPr>
          <p:grpSpPr>
            <a:xfrm>
              <a:off x="633051" y="1165814"/>
              <a:ext cx="1763626" cy="1558847"/>
              <a:chOff x="0" y="0"/>
              <a:chExt cx="1763625" cy="1558845"/>
            </a:xfrm>
          </p:grpSpPr>
          <p:pic>
            <p:nvPicPr>
              <p:cNvPr id="34" name="image16.png">
                <a:extLst>
                  <a:ext uri="{FF2B5EF4-FFF2-40B4-BE49-F238E27FC236}">
                    <a16:creationId xmlns:a16="http://schemas.microsoft.com/office/drawing/2014/main" id="{478378FD-A622-451B-BE9B-E66A45B5D0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6042" y="1063896"/>
                <a:ext cx="438601" cy="49495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5" name="image20.png">
                <a:extLst>
                  <a:ext uri="{FF2B5EF4-FFF2-40B4-BE49-F238E27FC236}">
                    <a16:creationId xmlns:a16="http://schemas.microsoft.com/office/drawing/2014/main" id="{CE40B537-E188-41C2-B926-43109FFA36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8015" y="1048840"/>
                <a:ext cx="485393" cy="485394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6" name="image21.png">
                <a:extLst>
                  <a:ext uri="{FF2B5EF4-FFF2-40B4-BE49-F238E27FC236}">
                    <a16:creationId xmlns:a16="http://schemas.microsoft.com/office/drawing/2014/main" id="{A996E9DC-9D70-4F21-ABDE-5F1926EA42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1" y="-1"/>
                <a:ext cx="336632" cy="53559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7" name="image21.tif">
                <a:extLst>
                  <a:ext uri="{FF2B5EF4-FFF2-40B4-BE49-F238E27FC236}">
                    <a16:creationId xmlns:a16="http://schemas.microsoft.com/office/drawing/2014/main" id="{EDAE1E6F-4006-4474-8B3D-610AD42C93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0105" y="-1"/>
                <a:ext cx="336631" cy="53559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38" name="image21.tif">
                <a:extLst>
                  <a:ext uri="{FF2B5EF4-FFF2-40B4-BE49-F238E27FC236}">
                    <a16:creationId xmlns:a16="http://schemas.microsoft.com/office/drawing/2014/main" id="{04131BCD-EBFE-4987-9E85-8ACC0BE92B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426995" y="-1"/>
                <a:ext cx="336631" cy="53559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9" name="Shape 318">
                <a:extLst>
                  <a:ext uri="{FF2B5EF4-FFF2-40B4-BE49-F238E27FC236}">
                    <a16:creationId xmlns:a16="http://schemas.microsoft.com/office/drawing/2014/main" id="{E638401A-2CEA-4369-B448-DD86C66757A7}"/>
                  </a:ext>
                </a:extLst>
              </p:cNvPr>
              <p:cNvSpPr/>
              <p:nvPr/>
            </p:nvSpPr>
            <p:spPr>
              <a:xfrm>
                <a:off x="721708" y="1155554"/>
                <a:ext cx="237640" cy="3708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007DD2"/>
                    </a:solidFill>
                  </a:defRPr>
                </a:lvl1pPr>
              </a:lstStyle>
              <a:p>
                <a:r>
                  <a:t>+</a:t>
                </a:r>
              </a:p>
            </p:txBody>
          </p:sp>
          <p:sp>
            <p:nvSpPr>
              <p:cNvPr id="40" name="Shape 319">
                <a:extLst>
                  <a:ext uri="{FF2B5EF4-FFF2-40B4-BE49-F238E27FC236}">
                    <a16:creationId xmlns:a16="http://schemas.microsoft.com/office/drawing/2014/main" id="{9279DC50-DFD0-41F1-BF9C-2425630910BC}"/>
                  </a:ext>
                </a:extLst>
              </p:cNvPr>
              <p:cNvSpPr/>
              <p:nvPr/>
            </p:nvSpPr>
            <p:spPr>
              <a:xfrm rot="16200000" flipH="1">
                <a:off x="206608" y="497299"/>
                <a:ext cx="619961" cy="696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00" y="0"/>
                    </a:lnTo>
                    <a:lnTo>
                      <a:pt x="1080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6350" cap="flat">
                <a:solidFill>
                  <a:srgbClr val="007DD2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1" name="Shape 320">
                <a:extLst>
                  <a:ext uri="{FF2B5EF4-FFF2-40B4-BE49-F238E27FC236}">
                    <a16:creationId xmlns:a16="http://schemas.microsoft.com/office/drawing/2014/main" id="{128A9874-B0F5-4B90-9543-F1A270BD69C5}"/>
                  </a:ext>
                </a:extLst>
              </p:cNvPr>
              <p:cNvSpPr/>
              <p:nvPr/>
            </p:nvSpPr>
            <p:spPr>
              <a:xfrm rot="5400000">
                <a:off x="556662" y="839222"/>
                <a:ext cx="619961" cy="127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00" y="0"/>
                    </a:lnTo>
                    <a:lnTo>
                      <a:pt x="1080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6350" cap="flat">
                <a:solidFill>
                  <a:srgbClr val="007DD2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2" name="Shape 321">
                <a:extLst>
                  <a:ext uri="{FF2B5EF4-FFF2-40B4-BE49-F238E27FC236}">
                    <a16:creationId xmlns:a16="http://schemas.microsoft.com/office/drawing/2014/main" id="{5D69EE04-6E74-4306-A6A3-904E06A52DBE}"/>
                  </a:ext>
                </a:extLst>
              </p:cNvPr>
              <p:cNvSpPr/>
              <p:nvPr/>
            </p:nvSpPr>
            <p:spPr>
              <a:xfrm rot="5400000">
                <a:off x="920107" y="480348"/>
                <a:ext cx="619961" cy="730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0800" y="0"/>
                    </a:lnTo>
                    <a:lnTo>
                      <a:pt x="10800" y="21600"/>
                    </a:lnTo>
                    <a:lnTo>
                      <a:pt x="21600" y="21600"/>
                    </a:lnTo>
                  </a:path>
                </a:pathLst>
              </a:custGeom>
              <a:noFill/>
              <a:ln w="6350" cap="flat">
                <a:solidFill>
                  <a:srgbClr val="007DD2"/>
                </a:solidFill>
                <a:prstDash val="solid"/>
                <a:miter lim="800000"/>
                <a:tailEnd type="triangle" w="med" len="med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47" name="Group 336">
            <a:extLst>
              <a:ext uri="{FF2B5EF4-FFF2-40B4-BE49-F238E27FC236}">
                <a16:creationId xmlns:a16="http://schemas.microsoft.com/office/drawing/2014/main" id="{4B3FA0D6-6D65-40B0-8980-66887CE34CB9}"/>
              </a:ext>
            </a:extLst>
          </p:cNvPr>
          <p:cNvGrpSpPr/>
          <p:nvPr/>
        </p:nvGrpSpPr>
        <p:grpSpPr>
          <a:xfrm>
            <a:off x="8918744" y="1545461"/>
            <a:ext cx="1787845" cy="2798570"/>
            <a:chOff x="615001" y="0"/>
            <a:chExt cx="1787844" cy="2798569"/>
          </a:xfrm>
        </p:grpSpPr>
        <p:grpSp>
          <p:nvGrpSpPr>
            <p:cNvPr id="48" name="Group 328">
              <a:extLst>
                <a:ext uri="{FF2B5EF4-FFF2-40B4-BE49-F238E27FC236}">
                  <a16:creationId xmlns:a16="http://schemas.microsoft.com/office/drawing/2014/main" id="{D57E1705-FE25-4E12-A8A0-AF6B735CDD91}"/>
                </a:ext>
              </a:extLst>
            </p:cNvPr>
            <p:cNvGrpSpPr/>
            <p:nvPr/>
          </p:nvGrpSpPr>
          <p:grpSpPr>
            <a:xfrm>
              <a:off x="686022" y="0"/>
              <a:ext cx="1716823" cy="464562"/>
              <a:chOff x="0" y="0"/>
              <a:chExt cx="1716822" cy="464561"/>
            </a:xfrm>
          </p:grpSpPr>
          <p:grpSp>
            <p:nvGrpSpPr>
              <p:cNvPr id="56" name="Group 326">
                <a:extLst>
                  <a:ext uri="{FF2B5EF4-FFF2-40B4-BE49-F238E27FC236}">
                    <a16:creationId xmlns:a16="http://schemas.microsoft.com/office/drawing/2014/main" id="{A6CAE098-EBCA-4940-B3F0-366222D57B7E}"/>
                  </a:ext>
                </a:extLst>
              </p:cNvPr>
              <p:cNvGrpSpPr/>
              <p:nvPr/>
            </p:nvGrpSpPr>
            <p:grpSpPr>
              <a:xfrm>
                <a:off x="0" y="0"/>
                <a:ext cx="415888" cy="415888"/>
                <a:chOff x="0" y="0"/>
                <a:chExt cx="415887" cy="415887"/>
              </a:xfrm>
            </p:grpSpPr>
            <p:sp>
              <p:nvSpPr>
                <p:cNvPr id="58" name="Shape 324">
                  <a:extLst>
                    <a:ext uri="{FF2B5EF4-FFF2-40B4-BE49-F238E27FC236}">
                      <a16:creationId xmlns:a16="http://schemas.microsoft.com/office/drawing/2014/main" id="{97C48399-788A-40C1-B26E-2F461201596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15888" cy="415888"/>
                </a:xfrm>
                <a:prstGeom prst="ellipse">
                  <a:avLst/>
                </a:prstGeom>
                <a:solidFill>
                  <a:srgbClr val="007DD2"/>
                </a:solidFill>
                <a:ln w="12700" cap="flat">
                  <a:solidFill>
                    <a:srgbClr val="007DD2"/>
                  </a:solidFill>
                  <a:prstDash val="solid"/>
                  <a:miter lim="8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 b="1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Shape 325">
                  <a:extLst>
                    <a:ext uri="{FF2B5EF4-FFF2-40B4-BE49-F238E27FC236}">
                      <a16:creationId xmlns:a16="http://schemas.microsoft.com/office/drawing/2014/main" id="{A88AC3A4-6A3A-45D0-9810-E8FB05633277}"/>
                    </a:ext>
                  </a:extLst>
                </p:cNvPr>
                <p:cNvSpPr/>
                <p:nvPr/>
              </p:nvSpPr>
              <p:spPr>
                <a:xfrm>
                  <a:off x="60904" y="22524"/>
                  <a:ext cx="294080" cy="37084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algn="ctr">
                    <a:defRPr b="1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t>3</a:t>
                  </a:r>
                </a:p>
              </p:txBody>
            </p:sp>
          </p:grpSp>
          <p:sp>
            <p:nvSpPr>
              <p:cNvPr id="57" name="Shape 327">
                <a:extLst>
                  <a:ext uri="{FF2B5EF4-FFF2-40B4-BE49-F238E27FC236}">
                    <a16:creationId xmlns:a16="http://schemas.microsoft.com/office/drawing/2014/main" id="{53C50FAC-C83C-46F3-A7A0-7EA623646EC2}"/>
                  </a:ext>
                </a:extLst>
              </p:cNvPr>
              <p:cNvSpPr/>
              <p:nvPr/>
            </p:nvSpPr>
            <p:spPr>
              <a:xfrm>
                <a:off x="469682" y="55621"/>
                <a:ext cx="1247141" cy="4089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>
                  <a:defRPr>
                    <a:solidFill>
                      <a:srgbClr val="595959"/>
                    </a:solidFill>
                  </a:defRPr>
                </a:lvl1pPr>
              </a:lstStyle>
              <a:p>
                <a:r>
                  <a:rPr dirty="0" err="1"/>
                  <a:t>应用困境三</a:t>
                </a:r>
                <a:endParaRPr dirty="0"/>
              </a:p>
            </p:txBody>
          </p:sp>
        </p:grpSp>
        <p:grpSp>
          <p:nvGrpSpPr>
            <p:cNvPr id="50" name="Group 335">
              <a:extLst>
                <a:ext uri="{FF2B5EF4-FFF2-40B4-BE49-F238E27FC236}">
                  <a16:creationId xmlns:a16="http://schemas.microsoft.com/office/drawing/2014/main" id="{375DC45A-9301-4D7C-99A8-2D8E66E0B251}"/>
                </a:ext>
              </a:extLst>
            </p:cNvPr>
            <p:cNvGrpSpPr/>
            <p:nvPr/>
          </p:nvGrpSpPr>
          <p:grpSpPr>
            <a:xfrm>
              <a:off x="615001" y="1213418"/>
              <a:ext cx="1702067" cy="1585151"/>
              <a:chOff x="0" y="0"/>
              <a:chExt cx="1702066" cy="1585149"/>
            </a:xfrm>
          </p:grpSpPr>
          <p:sp>
            <p:nvSpPr>
              <p:cNvPr id="51" name="Shape 330">
                <a:extLst>
                  <a:ext uri="{FF2B5EF4-FFF2-40B4-BE49-F238E27FC236}">
                    <a16:creationId xmlns:a16="http://schemas.microsoft.com/office/drawing/2014/main" id="{38F8E65E-26A0-40ED-9D50-4373FF831555}"/>
                  </a:ext>
                </a:extLst>
              </p:cNvPr>
              <p:cNvSpPr/>
              <p:nvPr/>
            </p:nvSpPr>
            <p:spPr>
              <a:xfrm>
                <a:off x="-1" y="789605"/>
                <a:ext cx="1702068" cy="1"/>
              </a:xfrm>
              <a:prstGeom prst="line">
                <a:avLst/>
              </a:prstGeom>
              <a:noFill/>
              <a:ln w="6350" cap="flat">
                <a:solidFill>
                  <a:srgbClr val="007DD2"/>
                </a:solidFill>
                <a:prstDash val="solid"/>
                <a:miter lim="8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endParaRPr/>
              </a:p>
            </p:txBody>
          </p:sp>
          <p:pic>
            <p:nvPicPr>
              <p:cNvPr id="52" name="image18.png">
                <a:extLst>
                  <a:ext uri="{FF2B5EF4-FFF2-40B4-BE49-F238E27FC236}">
                    <a16:creationId xmlns:a16="http://schemas.microsoft.com/office/drawing/2014/main" id="{BD260F93-332A-4B79-9158-3383B2D115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0606" y="-1"/>
                <a:ext cx="579519" cy="57952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53" name="image19.png">
                <a:extLst>
                  <a:ext uri="{FF2B5EF4-FFF2-40B4-BE49-F238E27FC236}">
                    <a16:creationId xmlns:a16="http://schemas.microsoft.com/office/drawing/2014/main" id="{2AC48738-9F1A-403A-8D40-361646A50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14853" y="58905"/>
                <a:ext cx="461707" cy="4617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54" name="image20.png">
                <a:extLst>
                  <a:ext uri="{FF2B5EF4-FFF2-40B4-BE49-F238E27FC236}">
                    <a16:creationId xmlns:a16="http://schemas.microsoft.com/office/drawing/2014/main" id="{B9F5F6DF-06B0-440F-96BD-CC6CB3E96C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31106" y="1075468"/>
                <a:ext cx="558518" cy="49646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55" name="image21.png">
                <a:extLst>
                  <a:ext uri="{FF2B5EF4-FFF2-40B4-BE49-F238E27FC236}">
                    <a16:creationId xmlns:a16="http://schemas.microsoft.com/office/drawing/2014/main" id="{844A440C-B08B-43D6-AFE0-E44FD5E5D7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14853" y="1093359"/>
                <a:ext cx="491791" cy="491791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60" name="Shape 337">
            <a:extLst>
              <a:ext uri="{FF2B5EF4-FFF2-40B4-BE49-F238E27FC236}">
                <a16:creationId xmlns:a16="http://schemas.microsoft.com/office/drawing/2014/main" id="{72A863FF-CE1B-46D0-A76F-37A984DD023E}"/>
              </a:ext>
            </a:extLst>
          </p:cNvPr>
          <p:cNvSpPr/>
          <p:nvPr/>
        </p:nvSpPr>
        <p:spPr>
          <a:xfrm flipH="1">
            <a:off x="4014784" y="2239606"/>
            <a:ext cx="1" cy="2736001"/>
          </a:xfrm>
          <a:prstGeom prst="line">
            <a:avLst/>
          </a:prstGeom>
          <a:ln w="3175">
            <a:solidFill>
              <a:srgbClr val="D9D9D9"/>
            </a:solidFill>
            <a:prstDash val="sysDash"/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1" name="Shape 338">
            <a:extLst>
              <a:ext uri="{FF2B5EF4-FFF2-40B4-BE49-F238E27FC236}">
                <a16:creationId xmlns:a16="http://schemas.microsoft.com/office/drawing/2014/main" id="{CC64F59B-56E5-443B-82CE-3B82A4F29C9E}"/>
              </a:ext>
            </a:extLst>
          </p:cNvPr>
          <p:cNvSpPr/>
          <p:nvPr/>
        </p:nvSpPr>
        <p:spPr>
          <a:xfrm>
            <a:off x="7881934" y="2239606"/>
            <a:ext cx="1" cy="2736001"/>
          </a:xfrm>
          <a:prstGeom prst="line">
            <a:avLst/>
          </a:prstGeom>
          <a:ln w="3175">
            <a:solidFill>
              <a:srgbClr val="D9D9D9"/>
            </a:solidFill>
            <a:prstDash val="sysDash"/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11FCB5-3F95-4354-B276-F69BBA258B18}"/>
              </a:ext>
            </a:extLst>
          </p:cNvPr>
          <p:cNvSpPr txBox="1"/>
          <p:nvPr/>
        </p:nvSpPr>
        <p:spPr>
          <a:xfrm>
            <a:off x="647939" y="4862192"/>
            <a:ext cx="3111504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/>
              <a:t>每</a:t>
            </a:r>
            <a:r>
              <a:rPr lang="zh-CN" altLang="en-US" sz="1200" dirty="0"/>
              <a:t>个业务系统数据分散，缺乏统一的数据分析平台，数据应用难度大</a:t>
            </a:r>
            <a:endParaRPr lang="en-US" altLang="zh-CN" sz="1200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6376C70-C4E9-4365-A364-D1718D28B2B7}"/>
              </a:ext>
            </a:extLst>
          </p:cNvPr>
          <p:cNvSpPr txBox="1"/>
          <p:nvPr/>
        </p:nvSpPr>
        <p:spPr>
          <a:xfrm>
            <a:off x="4522992" y="4862192"/>
            <a:ext cx="3029726" cy="1015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600" b="1" dirty="0"/>
              <a:t>传</a:t>
            </a:r>
            <a:r>
              <a:rPr lang="zh-CN" altLang="en-US" sz="1200" dirty="0"/>
              <a:t>统报表 </a:t>
            </a:r>
            <a:r>
              <a:rPr lang="en-US" altLang="zh-CN" sz="1200" dirty="0" err="1"/>
              <a:t>SQL+Excel</a:t>
            </a:r>
            <a:r>
              <a:rPr lang="en-US" altLang="zh-CN" sz="1200" dirty="0"/>
              <a:t> </a:t>
            </a:r>
            <a:r>
              <a:rPr lang="zh-CN" altLang="en-US" sz="1200" dirty="0"/>
              <a:t>的形式内容简单，代码繁杂，报表格式固定，不能适应新业务需求</a:t>
            </a:r>
            <a:endParaRPr lang="en-US" altLang="zh-CN" sz="1200" dirty="0"/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C8CCFC3D-AA9E-43A6-BA6C-4543094451F8}"/>
              </a:ext>
            </a:extLst>
          </p:cNvPr>
          <p:cNvSpPr txBox="1"/>
          <p:nvPr/>
        </p:nvSpPr>
        <p:spPr>
          <a:xfrm>
            <a:off x="8530600" y="4862192"/>
            <a:ext cx="3104838" cy="7386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报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表展示过于简单，</a:t>
            </a:r>
            <a:r>
              <a:rPr lang="zh-CN" altLang="en-US" sz="1200" dirty="0"/>
              <a:t>无法满足移动办公和大屏展示需求</a:t>
            </a: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，应用场景受限</a:t>
            </a:r>
          </a:p>
        </p:txBody>
      </p:sp>
    </p:spTree>
    <p:extLst>
      <p:ext uri="{BB962C8B-B14F-4D97-AF65-F5344CB8AC3E}">
        <p14:creationId xmlns:p14="http://schemas.microsoft.com/office/powerpoint/2010/main" val="34084351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2" grpId="0"/>
      <p:bldP spid="62" grpId="0"/>
      <p:bldP spid="1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228600" y="300322"/>
            <a:ext cx="10515601" cy="396876"/>
          </a:xfrm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sz="2000" dirty="0"/>
              <a:t>1. </a:t>
            </a:r>
            <a:r>
              <a:rPr lang="en-US" sz="2000" dirty="0" err="1"/>
              <a:t>FineReport</a:t>
            </a:r>
            <a:r>
              <a:rPr lang="en-US" sz="2000" dirty="0"/>
              <a:t> </a:t>
            </a:r>
            <a:r>
              <a:rPr lang="zh-CN" altLang="en-US" sz="2000" dirty="0"/>
              <a:t>产品定位：</a:t>
            </a:r>
            <a:r>
              <a:rPr lang="en-US" altLang="zh-CN" sz="2000" dirty="0" err="1"/>
              <a:t>FineReport</a:t>
            </a:r>
            <a:r>
              <a:rPr lang="en-US" altLang="zh-CN" sz="2000" dirty="0"/>
              <a:t> </a:t>
            </a:r>
            <a:r>
              <a:rPr lang="zh-CN" altLang="en-US" sz="2000" dirty="0"/>
              <a:t>解决方案</a:t>
            </a:r>
            <a:endParaRPr sz="2000" dirty="0"/>
          </a:p>
        </p:txBody>
      </p:sp>
      <p:sp>
        <p:nvSpPr>
          <p:cNvPr id="30" name="MH_SubTitle_4">
            <a:extLst>
              <a:ext uri="{FF2B5EF4-FFF2-40B4-BE49-F238E27FC236}">
                <a16:creationId xmlns:a16="http://schemas.microsoft.com/office/drawing/2014/main" id="{4F605C29-9CFD-4BD8-8EDE-6A093BAACAED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2499431" y="3908363"/>
            <a:ext cx="3313390" cy="2676464"/>
          </a:xfrm>
          <a:custGeom>
            <a:avLst/>
            <a:gdLst>
              <a:gd name="T0" fmla="*/ 0 w 2063750"/>
              <a:gd name="T1" fmla="*/ 0 h 1728787"/>
              <a:gd name="T2" fmla="*/ 2063750 w 2063750"/>
              <a:gd name="T3" fmla="*/ 1728787 h 1728787"/>
            </a:gdLst>
            <a:ahLst/>
            <a:cxnLst/>
            <a:rect l="T0" t="T1" r="T2" b="T3"/>
            <a:pathLst>
              <a:path w="2063750" h="1728787">
                <a:moveTo>
                  <a:pt x="4766" y="0"/>
                </a:moveTo>
                <a:cubicBezTo>
                  <a:pt x="4766" y="0"/>
                  <a:pt x="538879" y="0"/>
                  <a:pt x="1155860" y="0"/>
                </a:cubicBezTo>
                <a:cubicBezTo>
                  <a:pt x="1223664" y="461267"/>
                  <a:pt x="1594802" y="823441"/>
                  <a:pt x="2060053" y="877828"/>
                </a:cubicBezTo>
                <a:cubicBezTo>
                  <a:pt x="2061675" y="1340121"/>
                  <a:pt x="2063750" y="1728749"/>
                  <a:pt x="2063750" y="1728787"/>
                </a:cubicBezTo>
                <a:cubicBezTo>
                  <a:pt x="2063750" y="1728787"/>
                  <a:pt x="1272567" y="1728787"/>
                  <a:pt x="481383" y="1728787"/>
                </a:cubicBezTo>
                <a:cubicBezTo>
                  <a:pt x="228776" y="1718497"/>
                  <a:pt x="0" y="1569286"/>
                  <a:pt x="0" y="1239993"/>
                </a:cubicBezTo>
                <a:cubicBezTo>
                  <a:pt x="1589" y="619162"/>
                  <a:pt x="4766" y="45"/>
                  <a:pt x="4766" y="0"/>
                </a:cubicBezTo>
                <a:close/>
              </a:path>
            </a:pathLst>
          </a:custGeom>
          <a:solidFill>
            <a:srgbClr val="FFC91D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4000" tIns="360000" rIns="7200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SubTitle_3">
            <a:extLst>
              <a:ext uri="{FF2B5EF4-FFF2-40B4-BE49-F238E27FC236}">
                <a16:creationId xmlns:a16="http://schemas.microsoft.com/office/drawing/2014/main" id="{17DC1245-3EE1-46FD-9A90-366E82853E9B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gray">
          <a:xfrm flipH="1">
            <a:off x="6259417" y="3906775"/>
            <a:ext cx="3378357" cy="2676463"/>
          </a:xfrm>
          <a:custGeom>
            <a:avLst/>
            <a:gdLst>
              <a:gd name="T0" fmla="*/ 0 w 2063750"/>
              <a:gd name="T1" fmla="*/ 0 h 1728787"/>
              <a:gd name="T2" fmla="*/ 2063750 w 2063750"/>
              <a:gd name="T3" fmla="*/ 1728787 h 1728787"/>
            </a:gdLst>
            <a:ahLst/>
            <a:cxnLst/>
            <a:rect l="T0" t="T1" r="T2" b="T3"/>
            <a:pathLst>
              <a:path w="2063750" h="1728787">
                <a:moveTo>
                  <a:pt x="1154271" y="0"/>
                </a:moveTo>
                <a:cubicBezTo>
                  <a:pt x="537963" y="0"/>
                  <a:pt x="4766" y="0"/>
                  <a:pt x="4766" y="0"/>
                </a:cubicBezTo>
                <a:cubicBezTo>
                  <a:pt x="4766" y="41"/>
                  <a:pt x="1589" y="619160"/>
                  <a:pt x="0" y="1239993"/>
                </a:cubicBezTo>
                <a:cubicBezTo>
                  <a:pt x="0" y="1569286"/>
                  <a:pt x="228776" y="1718497"/>
                  <a:pt x="481383" y="1728787"/>
                </a:cubicBezTo>
                <a:cubicBezTo>
                  <a:pt x="1272567" y="1728787"/>
                  <a:pt x="2063750" y="1728787"/>
                  <a:pt x="2063750" y="1728787"/>
                </a:cubicBezTo>
                <a:cubicBezTo>
                  <a:pt x="2063750" y="1728708"/>
                  <a:pt x="2061676" y="1340233"/>
                  <a:pt x="2060054" y="878071"/>
                </a:cubicBezTo>
                <a:cubicBezTo>
                  <a:pt x="1594063" y="824270"/>
                  <a:pt x="1222154" y="461794"/>
                  <a:pt x="1154271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44000" tIns="360000" rIns="7200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MH_SubTitle_2">
            <a:extLst>
              <a:ext uri="{FF2B5EF4-FFF2-40B4-BE49-F238E27FC236}">
                <a16:creationId xmlns:a16="http://schemas.microsoft.com/office/drawing/2014/main" id="{6D973A3A-7359-46AE-A25D-0CA5978BF12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gray">
          <a:xfrm>
            <a:off x="6267353" y="905256"/>
            <a:ext cx="3370423" cy="2676463"/>
          </a:xfrm>
          <a:custGeom>
            <a:avLst/>
            <a:gdLst>
              <a:gd name="T0" fmla="*/ 0 w 2062472"/>
              <a:gd name="T1" fmla="*/ 0 h 1728788"/>
              <a:gd name="T2" fmla="*/ 2062472 w 2062472"/>
              <a:gd name="T3" fmla="*/ 1728788 h 1728788"/>
            </a:gdLst>
            <a:ahLst/>
            <a:cxnLst/>
            <a:rect l="T0" t="T1" r="T2" b="T3"/>
            <a:pathLst>
              <a:path w="2062472" h="1728788">
                <a:moveTo>
                  <a:pt x="3488" y="0"/>
                </a:moveTo>
                <a:cubicBezTo>
                  <a:pt x="3488" y="0"/>
                  <a:pt x="748599" y="0"/>
                  <a:pt x="1495298" y="0"/>
                </a:cubicBezTo>
                <a:cubicBezTo>
                  <a:pt x="1843228" y="0"/>
                  <a:pt x="2048174" y="257260"/>
                  <a:pt x="2057706" y="540246"/>
                </a:cubicBezTo>
                <a:cubicBezTo>
                  <a:pt x="2059295" y="1133591"/>
                  <a:pt x="2062472" y="1728650"/>
                  <a:pt x="2062472" y="1728788"/>
                </a:cubicBezTo>
                <a:cubicBezTo>
                  <a:pt x="2062472" y="1728788"/>
                  <a:pt x="1535751" y="1728788"/>
                  <a:pt x="912075" y="1728788"/>
                </a:cubicBezTo>
                <a:cubicBezTo>
                  <a:pt x="853819" y="1254176"/>
                  <a:pt x="475662" y="878838"/>
                  <a:pt x="0" y="824948"/>
                </a:cubicBezTo>
                <a:cubicBezTo>
                  <a:pt x="1589" y="370147"/>
                  <a:pt x="3488" y="77"/>
                  <a:pt x="3488" y="0"/>
                </a:cubicBezTo>
                <a:close/>
              </a:path>
            </a:pathLst>
          </a:custGeom>
          <a:solidFill>
            <a:srgbClr val="05BE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0" rIns="72000" bIns="39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MH_SubTitle_1">
            <a:extLst>
              <a:ext uri="{FF2B5EF4-FFF2-40B4-BE49-F238E27FC236}">
                <a16:creationId xmlns:a16="http://schemas.microsoft.com/office/drawing/2014/main" id="{8A7E287C-1624-4BC4-BAB6-FA06B394E7E0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gray">
          <a:xfrm flipH="1">
            <a:off x="2532887" y="905256"/>
            <a:ext cx="3279934" cy="2676463"/>
          </a:xfrm>
          <a:custGeom>
            <a:avLst/>
            <a:gdLst>
              <a:gd name="T0" fmla="*/ 0 w 2062472"/>
              <a:gd name="T1" fmla="*/ 0 h 1728788"/>
              <a:gd name="T2" fmla="*/ 2062472 w 2062472"/>
              <a:gd name="T3" fmla="*/ 1728788 h 1728788"/>
            </a:gdLst>
            <a:ahLst/>
            <a:cxnLst/>
            <a:rect l="T0" t="T1" r="T2" b="T3"/>
            <a:pathLst>
              <a:path w="2062472" h="1728788">
                <a:moveTo>
                  <a:pt x="1495298" y="0"/>
                </a:moveTo>
                <a:cubicBezTo>
                  <a:pt x="748599" y="0"/>
                  <a:pt x="3488" y="0"/>
                  <a:pt x="3488" y="0"/>
                </a:cubicBezTo>
                <a:cubicBezTo>
                  <a:pt x="3488" y="70"/>
                  <a:pt x="1588" y="370274"/>
                  <a:pt x="0" y="825191"/>
                </a:cubicBezTo>
                <a:cubicBezTo>
                  <a:pt x="474918" y="879678"/>
                  <a:pt x="852296" y="1254707"/>
                  <a:pt x="910486" y="1728788"/>
                </a:cubicBezTo>
                <a:cubicBezTo>
                  <a:pt x="1534856" y="1728788"/>
                  <a:pt x="2062472" y="1728788"/>
                  <a:pt x="2062472" y="1728788"/>
                </a:cubicBezTo>
                <a:cubicBezTo>
                  <a:pt x="2062472" y="1728685"/>
                  <a:pt x="2059294" y="1133608"/>
                  <a:pt x="2057706" y="540246"/>
                </a:cubicBezTo>
                <a:cubicBezTo>
                  <a:pt x="2048174" y="257260"/>
                  <a:pt x="1843228" y="0"/>
                  <a:pt x="1495298" y="0"/>
                </a:cubicBezTo>
                <a:close/>
              </a:path>
            </a:pathLst>
          </a:cu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2000" tIns="0" rIns="72000" bIns="39600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>
            <a:extLst>
              <a:ext uri="{FF2B5EF4-FFF2-40B4-BE49-F238E27FC236}">
                <a16:creationId xmlns:a16="http://schemas.microsoft.com/office/drawing/2014/main" id="{36A412C3-2E85-4AD6-A932-E8D70FD922A8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4376663" y="3903599"/>
            <a:ext cx="1437745" cy="1448351"/>
          </a:xfrm>
          <a:custGeom>
            <a:avLst/>
            <a:gdLst/>
            <a:ahLst/>
            <a:cxnLst/>
            <a:rect l="l" t="t" r="r" b="b"/>
            <a:pathLst>
              <a:path w="904193" h="877828">
                <a:moveTo>
                  <a:pt x="0" y="0"/>
                </a:moveTo>
                <a:cubicBezTo>
                  <a:pt x="111747" y="0"/>
                  <a:pt x="226213" y="0"/>
                  <a:pt x="340716" y="0"/>
                </a:cubicBezTo>
                <a:cubicBezTo>
                  <a:pt x="688646" y="0"/>
                  <a:pt x="893592" y="257260"/>
                  <a:pt x="903124" y="540246"/>
                </a:cubicBezTo>
                <a:cubicBezTo>
                  <a:pt x="903429" y="654116"/>
                  <a:pt x="903792" y="768049"/>
                  <a:pt x="904193" y="877828"/>
                </a:cubicBezTo>
                <a:cubicBezTo>
                  <a:pt x="438942" y="823441"/>
                  <a:pt x="67804" y="461267"/>
                  <a:pt x="0" y="0"/>
                </a:cubicBezTo>
                <a:close/>
              </a:path>
            </a:pathLst>
          </a:custGeom>
          <a:solidFill>
            <a:srgbClr val="A6A6A6"/>
          </a:solidFill>
          <a:ln w="12700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lIns="216000" tIns="180000" bIns="252000" anchor="ctr">
            <a:normAutofit/>
          </a:bodyPr>
          <a:lstStyle/>
          <a:p>
            <a:pPr algn="ctr" hangingPunct="1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MH_Other_2">
            <a:extLst>
              <a:ext uri="{FF2B5EF4-FFF2-40B4-BE49-F238E27FC236}">
                <a16:creationId xmlns:a16="http://schemas.microsoft.com/office/drawing/2014/main" id="{A3E0C89D-B683-4BF8-90C3-F52D0EE4D2C7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gray">
          <a:xfrm flipH="1">
            <a:off x="6262593" y="3906775"/>
            <a:ext cx="1443695" cy="1449964"/>
          </a:xfrm>
          <a:custGeom>
            <a:avLst/>
            <a:gdLst/>
            <a:ahLst/>
            <a:cxnLst/>
            <a:rect l="l" t="t" r="r" b="b"/>
            <a:pathLst>
              <a:path w="905783" h="878071">
                <a:moveTo>
                  <a:pt x="342305" y="0"/>
                </a:moveTo>
                <a:cubicBezTo>
                  <a:pt x="227259" y="0"/>
                  <a:pt x="112251" y="0"/>
                  <a:pt x="0" y="0"/>
                </a:cubicBezTo>
                <a:cubicBezTo>
                  <a:pt x="67883" y="461794"/>
                  <a:pt x="439792" y="824270"/>
                  <a:pt x="905783" y="878071"/>
                </a:cubicBezTo>
                <a:cubicBezTo>
                  <a:pt x="905382" y="768217"/>
                  <a:pt x="905018" y="654200"/>
                  <a:pt x="904713" y="540246"/>
                </a:cubicBezTo>
                <a:cubicBezTo>
                  <a:pt x="895181" y="257260"/>
                  <a:pt x="690235" y="0"/>
                  <a:pt x="342305" y="0"/>
                </a:cubicBezTo>
                <a:close/>
              </a:path>
            </a:pathLst>
          </a:custGeom>
          <a:solidFill>
            <a:srgbClr val="A6A6A6"/>
          </a:solidFill>
          <a:ln w="12700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lIns="216000" tIns="180000" bIns="252000" anchor="ctr">
            <a:normAutofit/>
          </a:bodyPr>
          <a:lstStyle/>
          <a:p>
            <a:pPr algn="ctr" hangingPunct="1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MH_Other_3">
            <a:extLst>
              <a:ext uri="{FF2B5EF4-FFF2-40B4-BE49-F238E27FC236}">
                <a16:creationId xmlns:a16="http://schemas.microsoft.com/office/drawing/2014/main" id="{1EAC6B20-D0C5-4C17-9839-289D643DB92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6262593" y="2145913"/>
            <a:ext cx="1453634" cy="1438982"/>
          </a:xfrm>
          <a:custGeom>
            <a:avLst/>
            <a:gdLst/>
            <a:ahLst/>
            <a:cxnLst/>
            <a:rect l="l" t="t" r="r" b="b"/>
            <a:pathLst>
              <a:path w="913353" h="903840">
                <a:moveTo>
                  <a:pt x="1278" y="0"/>
                </a:moveTo>
                <a:cubicBezTo>
                  <a:pt x="476940" y="53890"/>
                  <a:pt x="855097" y="429228"/>
                  <a:pt x="913353" y="903840"/>
                </a:cubicBezTo>
                <a:cubicBezTo>
                  <a:pt x="772653" y="903840"/>
                  <a:pt x="627018" y="903840"/>
                  <a:pt x="481383" y="903840"/>
                </a:cubicBezTo>
                <a:cubicBezTo>
                  <a:pt x="228776" y="893550"/>
                  <a:pt x="0" y="744339"/>
                  <a:pt x="0" y="415046"/>
                </a:cubicBezTo>
                <a:cubicBezTo>
                  <a:pt x="361" y="274207"/>
                  <a:pt x="803" y="133456"/>
                  <a:pt x="1278" y="0"/>
                </a:cubicBezTo>
                <a:close/>
              </a:path>
            </a:pathLst>
          </a:custGeom>
          <a:solidFill>
            <a:srgbClr val="A6A6A6"/>
          </a:solidFill>
          <a:ln w="12700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lIns="216000" tIns="180000" anchor="ctr">
            <a:normAutofit/>
          </a:bodyPr>
          <a:lstStyle/>
          <a:p>
            <a:pPr algn="ctr" hangingPunct="1">
              <a:defRPr/>
            </a:pPr>
            <a:r>
              <a:rPr 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7" name="MH_Other_4">
            <a:extLst>
              <a:ext uri="{FF2B5EF4-FFF2-40B4-BE49-F238E27FC236}">
                <a16:creationId xmlns:a16="http://schemas.microsoft.com/office/drawing/2014/main" id="{76A0240D-E9F1-47B9-91AD-260D99C38AC2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gray">
          <a:xfrm flipH="1">
            <a:off x="4361654" y="2145615"/>
            <a:ext cx="1451167" cy="1437690"/>
          </a:xfrm>
          <a:custGeom>
            <a:avLst/>
            <a:gdLst/>
            <a:ahLst/>
            <a:cxnLst/>
            <a:rect l="l" t="t" r="r" b="b"/>
            <a:pathLst>
              <a:path w="911764" h="903597">
                <a:moveTo>
                  <a:pt x="1278" y="0"/>
                </a:moveTo>
                <a:cubicBezTo>
                  <a:pt x="802" y="133383"/>
                  <a:pt x="360" y="274049"/>
                  <a:pt x="0" y="414803"/>
                </a:cubicBezTo>
                <a:cubicBezTo>
                  <a:pt x="0" y="744096"/>
                  <a:pt x="228776" y="893307"/>
                  <a:pt x="481383" y="903597"/>
                </a:cubicBezTo>
                <a:cubicBezTo>
                  <a:pt x="626469" y="903597"/>
                  <a:pt x="771556" y="903597"/>
                  <a:pt x="911764" y="903597"/>
                </a:cubicBezTo>
                <a:cubicBezTo>
                  <a:pt x="853574" y="429516"/>
                  <a:pt x="476196" y="54487"/>
                  <a:pt x="1278" y="0"/>
                </a:cubicBezTo>
                <a:close/>
              </a:path>
            </a:pathLst>
          </a:custGeom>
          <a:solidFill>
            <a:srgbClr val="A6A6A6"/>
          </a:solidFill>
          <a:ln w="12700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lIns="216000" tIns="180000" anchor="ctr">
            <a:normAutofit/>
          </a:bodyPr>
          <a:lstStyle/>
          <a:p>
            <a:pPr algn="ctr" hangingPunct="1">
              <a:defRPr/>
            </a:pPr>
            <a:r>
              <a:rPr lang="en-US" sz="2800" b="1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14FA85-7AB3-4165-BBFC-D93F8D3B9DAD}"/>
              </a:ext>
            </a:extLst>
          </p:cNvPr>
          <p:cNvSpPr txBox="1"/>
          <p:nvPr/>
        </p:nvSpPr>
        <p:spPr>
          <a:xfrm>
            <a:off x="2990088" y="1325880"/>
            <a:ext cx="245973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数据管理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591224A-AD5D-4A8D-9CE3-5B6E274473F1}"/>
              </a:ext>
            </a:extLst>
          </p:cNvPr>
          <p:cNvSpPr txBox="1"/>
          <p:nvPr/>
        </p:nvSpPr>
        <p:spPr>
          <a:xfrm>
            <a:off x="2990088" y="4443109"/>
            <a:ext cx="245973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数据展示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72B4503-8C06-4A49-B011-50D3CBF1023A}"/>
              </a:ext>
            </a:extLst>
          </p:cNvPr>
          <p:cNvSpPr txBox="1"/>
          <p:nvPr/>
        </p:nvSpPr>
        <p:spPr>
          <a:xfrm>
            <a:off x="8186340" y="1325880"/>
            <a:ext cx="245973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数据分析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CB3C5F-0DAA-4785-BCDD-921CB55222FB}"/>
              </a:ext>
            </a:extLst>
          </p:cNvPr>
          <p:cNvSpPr txBox="1"/>
          <p:nvPr/>
        </p:nvSpPr>
        <p:spPr>
          <a:xfrm>
            <a:off x="8186340" y="4443109"/>
            <a:ext cx="245973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业务应用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FEDCD8-F579-41F9-9335-ABF86E971245}"/>
              </a:ext>
            </a:extLst>
          </p:cNvPr>
          <p:cNvSpPr txBox="1"/>
          <p:nvPr/>
        </p:nvSpPr>
        <p:spPr>
          <a:xfrm>
            <a:off x="2978450" y="1745247"/>
            <a:ext cx="1931878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多数据源关联，跨资料库跨资料表取数，整合多业务系统资料，集中相关业务资料于一张报表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99CF0D-4881-4109-BAF9-26CA9DD068E1}"/>
              </a:ext>
            </a:extLst>
          </p:cNvPr>
          <p:cNvSpPr txBox="1"/>
          <p:nvPr/>
        </p:nvSpPr>
        <p:spPr>
          <a:xfrm>
            <a:off x="7196025" y="1745247"/>
            <a:ext cx="2078603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根据需求对各业务板块进行主题数据分析，如财务分析、销售分析、生产分析等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6CA694F-4FB0-4A23-8E10-0C75BD58CD04}"/>
              </a:ext>
            </a:extLst>
          </p:cNvPr>
          <p:cNvSpPr txBox="1"/>
          <p:nvPr/>
        </p:nvSpPr>
        <p:spPr>
          <a:xfrm>
            <a:off x="2978450" y="4895230"/>
            <a:ext cx="1931878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微软雅黑"/>
              </a:rPr>
              <a:t>报表展示支持</a:t>
            </a:r>
            <a:r>
              <a:rPr kumimoji="0" lang="en-US" altLang="zh-CN" sz="12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sym typeface="微软雅黑"/>
              </a:rPr>
              <a:t>PC</a:t>
            </a:r>
            <a:r>
              <a:rPr lang="zh-CN" altLang="en-US" sz="1200" dirty="0">
                <a:solidFill>
                  <a:schemeClr val="bg1"/>
                </a:solidFill>
              </a:rPr>
              <a:t>端、移动端、大屏场景，形式多样，内容丰富</a:t>
            </a:r>
            <a:endParaRPr kumimoji="0" lang="zh-CN" altLang="en-US" sz="12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167E842-4DD6-4C09-8F89-5227CFEB9ACA}"/>
              </a:ext>
            </a:extLst>
          </p:cNvPr>
          <p:cNvSpPr txBox="1"/>
          <p:nvPr/>
        </p:nvSpPr>
        <p:spPr>
          <a:xfrm>
            <a:off x="7273699" y="4895075"/>
            <a:ext cx="2000929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基于强大的填报功能，可构建各种业务应用如考勤系统、点餐系统等</a:t>
            </a:r>
            <a:endParaRPr kumimoji="0" lang="zh-CN" altLang="en-US" sz="1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sym typeface="微软雅黑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211183" y="322442"/>
            <a:ext cx="10515601" cy="396876"/>
          </a:xfrm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2</a:t>
            </a:r>
            <a:r>
              <a:rPr sz="2000" dirty="0"/>
              <a:t>. </a:t>
            </a:r>
            <a:r>
              <a:rPr lang="en-US" sz="2000" dirty="0" err="1"/>
              <a:t>FineReport</a:t>
            </a:r>
            <a:r>
              <a:rPr lang="en-US" sz="2000" dirty="0"/>
              <a:t> </a:t>
            </a:r>
            <a:r>
              <a:rPr lang="zh-CN" altLang="en-US" sz="2000" dirty="0"/>
              <a:t>产品特点</a:t>
            </a:r>
            <a:endParaRPr sz="2000" dirty="0"/>
          </a:p>
        </p:txBody>
      </p:sp>
      <p:pic>
        <p:nvPicPr>
          <p:cNvPr id="3" name="PA-图片 16">
            <a:extLst>
              <a:ext uri="{FF2B5EF4-FFF2-40B4-BE49-F238E27FC236}">
                <a16:creationId xmlns:a16="http://schemas.microsoft.com/office/drawing/2014/main" id="{8B4FC098-FF34-44AC-B20C-0E1EE0476D9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25476">
            <a:off x="8429884" y="4418708"/>
            <a:ext cx="1273935" cy="1364930"/>
          </a:xfrm>
          <a:prstGeom prst="rect">
            <a:avLst/>
          </a:prstGeom>
        </p:spPr>
      </p:pic>
      <p:pic>
        <p:nvPicPr>
          <p:cNvPr id="4" name="PA-图片 17">
            <a:extLst>
              <a:ext uri="{FF2B5EF4-FFF2-40B4-BE49-F238E27FC236}">
                <a16:creationId xmlns:a16="http://schemas.microsoft.com/office/drawing/2014/main" id="{49ADA09D-3E00-421E-ACD8-2AA6A56A10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95" y="1189904"/>
            <a:ext cx="1273935" cy="1364930"/>
          </a:xfrm>
          <a:prstGeom prst="rect">
            <a:avLst/>
          </a:prstGeom>
        </p:spPr>
      </p:pic>
      <p:pic>
        <p:nvPicPr>
          <p:cNvPr id="5" name="PA-图片 18">
            <a:extLst>
              <a:ext uri="{FF2B5EF4-FFF2-40B4-BE49-F238E27FC236}">
                <a16:creationId xmlns:a16="http://schemas.microsoft.com/office/drawing/2014/main" id="{E5581C69-A62F-496D-9793-10016EE3BB3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953" y="1872371"/>
            <a:ext cx="1908140" cy="2503989"/>
          </a:xfrm>
          <a:prstGeom prst="rect">
            <a:avLst/>
          </a:prstGeom>
        </p:spPr>
      </p:pic>
      <p:pic>
        <p:nvPicPr>
          <p:cNvPr id="6" name="PA-图片 19">
            <a:extLst>
              <a:ext uri="{FF2B5EF4-FFF2-40B4-BE49-F238E27FC236}">
                <a16:creationId xmlns:a16="http://schemas.microsoft.com/office/drawing/2014/main" id="{E0287F16-893B-41B3-919D-BCD70C12FA7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512" y="1533312"/>
            <a:ext cx="3467188" cy="4134783"/>
          </a:xfrm>
          <a:prstGeom prst="rect">
            <a:avLst/>
          </a:prstGeom>
        </p:spPr>
      </p:pic>
      <p:pic>
        <p:nvPicPr>
          <p:cNvPr id="7" name="PA-图片 20">
            <a:extLst>
              <a:ext uri="{FF2B5EF4-FFF2-40B4-BE49-F238E27FC236}">
                <a16:creationId xmlns:a16="http://schemas.microsoft.com/office/drawing/2014/main" id="{5E687E04-E09E-4396-A7AD-9C040B469D9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2377">
            <a:off x="7055997" y="1562207"/>
            <a:ext cx="3341526" cy="3993150"/>
          </a:xfrm>
          <a:prstGeom prst="rect">
            <a:avLst/>
          </a:prstGeom>
        </p:spPr>
      </p:pic>
      <p:sp>
        <p:nvSpPr>
          <p:cNvPr id="8" name="PA-文本框 21">
            <a:extLst>
              <a:ext uri="{FF2B5EF4-FFF2-40B4-BE49-F238E27FC236}">
                <a16:creationId xmlns:a16="http://schemas.microsoft.com/office/drawing/2014/main" id="{D2632AF5-F646-4314-A331-DD63624F719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 rot="543930">
            <a:off x="2885777" y="2905448"/>
            <a:ext cx="2046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普通报表、聚合报表、决策报表三种报表设计模式支持制作各类中国式复杂报表、数据填报表、管理驾驶舱、响应式报表等，配合自主研发的 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50 </a:t>
            </a: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余种图表样式提供酷炫的数据可视化效果，几乎可以迎接任何报表挑战</a:t>
            </a:r>
            <a:endParaRPr lang="en-US" altLang="zh-CN" sz="1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PA-文本框 22">
            <a:extLst>
              <a:ext uri="{FF2B5EF4-FFF2-40B4-BE49-F238E27FC236}">
                <a16:creationId xmlns:a16="http://schemas.microsoft.com/office/drawing/2014/main" id="{B247F6B9-BACE-4E63-BFD8-3172D5A0AEA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 rot="524179">
            <a:off x="3235636" y="2363871"/>
            <a:ext cx="17807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专业</a:t>
            </a:r>
          </a:p>
        </p:txBody>
      </p:sp>
      <p:sp>
        <p:nvSpPr>
          <p:cNvPr id="10" name="PA-文本框 23">
            <a:extLst>
              <a:ext uri="{FF2B5EF4-FFF2-40B4-BE49-F238E27FC236}">
                <a16:creationId xmlns:a16="http://schemas.microsoft.com/office/drawing/2014/main" id="{CDC3AEE7-AE1B-4921-9140-062D806B931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 rot="758525">
            <a:off x="7744094" y="2808456"/>
            <a:ext cx="20881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数据填报系统加上决策平台的支持，提供数据上报、流程审批、权限管理、定时调度等一系列功能，加上简捷的报表设计与制作模式，可以灵活应对运营、人资、财务、合同等多变的业务需求</a:t>
            </a:r>
            <a:endParaRPr lang="en-US" altLang="zh-CN" sz="12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1" name="PA-文本框 24">
            <a:extLst>
              <a:ext uri="{FF2B5EF4-FFF2-40B4-BE49-F238E27FC236}">
                <a16:creationId xmlns:a16="http://schemas.microsoft.com/office/drawing/2014/main" id="{40D240DE-B7A5-419D-B006-9B77C33406C2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 rot="789613">
            <a:off x="8019669" y="2314624"/>
            <a:ext cx="17807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灵活</a:t>
            </a:r>
          </a:p>
        </p:txBody>
      </p:sp>
      <p:pic>
        <p:nvPicPr>
          <p:cNvPr id="12" name="PA-图片 25">
            <a:extLst>
              <a:ext uri="{FF2B5EF4-FFF2-40B4-BE49-F238E27FC236}">
                <a16:creationId xmlns:a16="http://schemas.microsoft.com/office/drawing/2014/main" id="{0F0BEE1F-1120-4540-A5A6-F21213033385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61" y="1533314"/>
            <a:ext cx="3503128" cy="4086983"/>
          </a:xfrm>
          <a:prstGeom prst="rect">
            <a:avLst/>
          </a:prstGeom>
        </p:spPr>
      </p:pic>
      <p:sp>
        <p:nvSpPr>
          <p:cNvPr id="13" name="PA-文本框 26">
            <a:extLst>
              <a:ext uri="{FF2B5EF4-FFF2-40B4-BE49-F238E27FC236}">
                <a16:creationId xmlns:a16="http://schemas.microsoft.com/office/drawing/2014/main" id="{B7DCF1BD-50E0-464F-BE20-19445BA477D8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 rot="20842684">
            <a:off x="5304531" y="2836400"/>
            <a:ext cx="20240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通过类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Excel </a:t>
            </a: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的设计器一键连接数据源，拖拽字段绑定单元格，一张实时报表就可以制作完成。支持一键远程发布到服务器。既可以独立部署，也可以与其他系统无缝集成。同时 ，易学易用无须二次开发，</a:t>
            </a:r>
            <a:r>
              <a:rPr lang="en-US" altLang="zh-CN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PC</a:t>
            </a:r>
            <a:r>
              <a:rPr lang="zh-CN" altLang="en-US" sz="12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端制作报表可以发布到移动端，极大提高开发效率</a:t>
            </a:r>
          </a:p>
        </p:txBody>
      </p:sp>
      <p:sp>
        <p:nvSpPr>
          <p:cNvPr id="14" name="PA-文本框 27">
            <a:extLst>
              <a:ext uri="{FF2B5EF4-FFF2-40B4-BE49-F238E27FC236}">
                <a16:creationId xmlns:a16="http://schemas.microsoft.com/office/drawing/2014/main" id="{2EE0EE94-1BDF-4558-8B2D-F5DE54E8BA2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 rot="20822933">
            <a:off x="5018120" y="2407685"/>
            <a:ext cx="17807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40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cs typeface="Arial" pitchFamily="34" charset="0"/>
              </a:rPr>
              <a:t>简洁</a:t>
            </a:r>
          </a:p>
        </p:txBody>
      </p:sp>
    </p:spTree>
    <p:extLst>
      <p:ext uri="{BB962C8B-B14F-4D97-AF65-F5344CB8AC3E}">
        <p14:creationId xmlns:p14="http://schemas.microsoft.com/office/powerpoint/2010/main" val="190985770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bject 36">
            <a:extLst>
              <a:ext uri="{FF2B5EF4-FFF2-40B4-BE49-F238E27FC236}">
                <a16:creationId xmlns:a16="http://schemas.microsoft.com/office/drawing/2014/main" id="{2FD50C69-ABA8-499B-BE82-4AF4464D48E2}"/>
              </a:ext>
            </a:extLst>
          </p:cNvPr>
          <p:cNvSpPr/>
          <p:nvPr/>
        </p:nvSpPr>
        <p:spPr>
          <a:xfrm>
            <a:off x="335959" y="2390733"/>
            <a:ext cx="10515602" cy="3000308"/>
          </a:xfrm>
          <a:custGeom>
            <a:avLst/>
            <a:gdLst/>
            <a:ahLst/>
            <a:cxnLst/>
            <a:rect l="l" t="t" r="r" b="b"/>
            <a:pathLst>
              <a:path w="5370195" h="7200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6" y="684246"/>
                </a:lnTo>
                <a:lnTo>
                  <a:pt x="558" y="704776"/>
                </a:lnTo>
                <a:lnTo>
                  <a:pt x="4469" y="715469"/>
                </a:lnTo>
                <a:lnTo>
                  <a:pt x="15083" y="719426"/>
                </a:lnTo>
                <a:lnTo>
                  <a:pt x="35754" y="720001"/>
                </a:lnTo>
                <a:lnTo>
                  <a:pt x="5334000" y="720001"/>
                </a:lnTo>
                <a:lnTo>
                  <a:pt x="5354779" y="719442"/>
                </a:lnTo>
                <a:lnTo>
                  <a:pt x="5365472" y="715531"/>
                </a:lnTo>
                <a:lnTo>
                  <a:pt x="5369430" y="704917"/>
                </a:lnTo>
                <a:lnTo>
                  <a:pt x="5370004" y="684246"/>
                </a:lnTo>
                <a:lnTo>
                  <a:pt x="5369997" y="35754"/>
                </a:lnTo>
                <a:lnTo>
                  <a:pt x="5354920" y="574"/>
                </a:lnTo>
                <a:lnTo>
                  <a:pt x="36004" y="0"/>
                </a:lnTo>
                <a:close/>
              </a:path>
            </a:pathLst>
          </a:custGeom>
          <a:solidFill>
            <a:srgbClr val="DFF2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42">
            <a:extLst>
              <a:ext uri="{FF2B5EF4-FFF2-40B4-BE49-F238E27FC236}">
                <a16:creationId xmlns:a16="http://schemas.microsoft.com/office/drawing/2014/main" id="{4346DD88-82B8-4082-A337-D21AB8DE8868}"/>
              </a:ext>
            </a:extLst>
          </p:cNvPr>
          <p:cNvSpPr/>
          <p:nvPr/>
        </p:nvSpPr>
        <p:spPr>
          <a:xfrm>
            <a:off x="2255521" y="2560241"/>
            <a:ext cx="1611085" cy="2708880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6">
            <a:extLst>
              <a:ext uri="{FF2B5EF4-FFF2-40B4-BE49-F238E27FC236}">
                <a16:creationId xmlns:a16="http://schemas.microsoft.com/office/drawing/2014/main" id="{80AEDF08-FA3D-4DBE-8A1C-CC8BD7ADCA83}"/>
              </a:ext>
            </a:extLst>
          </p:cNvPr>
          <p:cNvSpPr/>
          <p:nvPr/>
        </p:nvSpPr>
        <p:spPr>
          <a:xfrm>
            <a:off x="335959" y="807997"/>
            <a:ext cx="10515602" cy="1341121"/>
          </a:xfrm>
          <a:custGeom>
            <a:avLst/>
            <a:gdLst/>
            <a:ahLst/>
            <a:cxnLst/>
            <a:rect l="l" t="t" r="r" b="b"/>
            <a:pathLst>
              <a:path w="5370195" h="7200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6" y="684246"/>
                </a:lnTo>
                <a:lnTo>
                  <a:pt x="558" y="704776"/>
                </a:lnTo>
                <a:lnTo>
                  <a:pt x="4469" y="715469"/>
                </a:lnTo>
                <a:lnTo>
                  <a:pt x="15083" y="719426"/>
                </a:lnTo>
                <a:lnTo>
                  <a:pt x="35754" y="720001"/>
                </a:lnTo>
                <a:lnTo>
                  <a:pt x="5334000" y="720001"/>
                </a:lnTo>
                <a:lnTo>
                  <a:pt x="5354779" y="719442"/>
                </a:lnTo>
                <a:lnTo>
                  <a:pt x="5365472" y="715531"/>
                </a:lnTo>
                <a:lnTo>
                  <a:pt x="5369430" y="704917"/>
                </a:lnTo>
                <a:lnTo>
                  <a:pt x="5370004" y="684246"/>
                </a:lnTo>
                <a:lnTo>
                  <a:pt x="5369997" y="35754"/>
                </a:lnTo>
                <a:lnTo>
                  <a:pt x="5354920" y="574"/>
                </a:lnTo>
                <a:lnTo>
                  <a:pt x="36004" y="0"/>
                </a:lnTo>
                <a:close/>
              </a:path>
            </a:pathLst>
          </a:custGeom>
          <a:solidFill>
            <a:srgbClr val="DFF2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42">
            <a:extLst>
              <a:ext uri="{FF2B5EF4-FFF2-40B4-BE49-F238E27FC236}">
                <a16:creationId xmlns:a16="http://schemas.microsoft.com/office/drawing/2014/main" id="{58E5257C-057D-4D61-B0CD-57D0986F986A}"/>
              </a:ext>
            </a:extLst>
          </p:cNvPr>
          <p:cNvSpPr/>
          <p:nvPr/>
        </p:nvSpPr>
        <p:spPr>
          <a:xfrm>
            <a:off x="2255521" y="970852"/>
            <a:ext cx="4093028" cy="1093516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4543C2E-4321-493C-AD7F-1ADA8F8C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/>
              <a:t>3. </a:t>
            </a:r>
            <a:r>
              <a:rPr lang="en-US" altLang="zh-CN" sz="2000" dirty="0" err="1"/>
              <a:t>FineReport</a:t>
            </a:r>
            <a:r>
              <a:rPr lang="en-US" altLang="zh-CN" sz="2000" dirty="0"/>
              <a:t> </a:t>
            </a:r>
            <a:r>
              <a:rPr lang="zh-CN" altLang="en-US" sz="2000" dirty="0"/>
              <a:t>产品架构：功能结构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5BFA7EA-88C0-4DDB-ACD0-2279D819D8B1}"/>
              </a:ext>
            </a:extLst>
          </p:cNvPr>
          <p:cNvSpPr/>
          <p:nvPr/>
        </p:nvSpPr>
        <p:spPr>
          <a:xfrm>
            <a:off x="2508068" y="1371441"/>
            <a:ext cx="1079863" cy="522515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1D968C8-A31D-418E-AF83-FAC1ADB9DAAE}"/>
              </a:ext>
            </a:extLst>
          </p:cNvPr>
          <p:cNvSpPr/>
          <p:nvPr/>
        </p:nvSpPr>
        <p:spPr>
          <a:xfrm>
            <a:off x="3749039" y="1371440"/>
            <a:ext cx="1079863" cy="522515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D49973-7CB3-40F9-8A38-1BB0552AFC28}"/>
              </a:ext>
            </a:extLst>
          </p:cNvPr>
          <p:cNvSpPr/>
          <p:nvPr/>
        </p:nvSpPr>
        <p:spPr>
          <a:xfrm>
            <a:off x="4990010" y="1371439"/>
            <a:ext cx="1079863" cy="522515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986CCF-4B45-4C40-894E-F7445D958ADC}"/>
              </a:ext>
            </a:extLst>
          </p:cNvPr>
          <p:cNvSpPr txBox="1"/>
          <p:nvPr/>
        </p:nvSpPr>
        <p:spPr>
          <a:xfrm>
            <a:off x="2551610" y="147880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/>
                <a:ea typeface="微软雅黑"/>
                <a:cs typeface="微软雅黑"/>
                <a:sym typeface="微软雅黑"/>
              </a:rPr>
              <a:t>个性化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1195F1-C968-4BC4-9B69-97593C62E12A}"/>
              </a:ext>
            </a:extLst>
          </p:cNvPr>
          <p:cNvSpPr txBox="1"/>
          <p:nvPr/>
        </p:nvSpPr>
        <p:spPr>
          <a:xfrm>
            <a:off x="3792581" y="147880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图表分析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1B777A-9BBB-4945-B637-423C7FF48110}"/>
              </a:ext>
            </a:extLst>
          </p:cNvPr>
          <p:cNvSpPr txBox="1"/>
          <p:nvPr/>
        </p:nvSpPr>
        <p:spPr>
          <a:xfrm>
            <a:off x="5033552" y="147880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灵活钻取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A155BBF-7190-49A6-9243-225CDA002DAA}"/>
              </a:ext>
            </a:extLst>
          </p:cNvPr>
          <p:cNvSpPr txBox="1"/>
          <p:nvPr/>
        </p:nvSpPr>
        <p:spPr>
          <a:xfrm>
            <a:off x="3792580" y="1041843"/>
            <a:ext cx="992777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>
                <a:solidFill>
                  <a:srgbClr val="007DD2"/>
                </a:solidFill>
              </a:rPr>
              <a:t>终端设备</a:t>
            </a:r>
          </a:p>
        </p:txBody>
      </p:sp>
      <p:sp>
        <p:nvSpPr>
          <p:cNvPr id="13" name="object 42">
            <a:extLst>
              <a:ext uri="{FF2B5EF4-FFF2-40B4-BE49-F238E27FC236}">
                <a16:creationId xmlns:a16="http://schemas.microsoft.com/office/drawing/2014/main" id="{32464722-14A8-44EE-9820-31DFB7392D74}"/>
              </a:ext>
            </a:extLst>
          </p:cNvPr>
          <p:cNvSpPr/>
          <p:nvPr/>
        </p:nvSpPr>
        <p:spPr>
          <a:xfrm>
            <a:off x="6576280" y="970852"/>
            <a:ext cx="4093028" cy="1093516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2251E09-FED1-476F-837D-AB4CEC456699}"/>
              </a:ext>
            </a:extLst>
          </p:cNvPr>
          <p:cNvSpPr/>
          <p:nvPr/>
        </p:nvSpPr>
        <p:spPr>
          <a:xfrm>
            <a:off x="6805746" y="1354019"/>
            <a:ext cx="1719945" cy="522515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8B2C5BAE-F322-4680-B1A6-99A9AF5F1771}"/>
              </a:ext>
            </a:extLst>
          </p:cNvPr>
          <p:cNvSpPr/>
          <p:nvPr/>
        </p:nvSpPr>
        <p:spPr>
          <a:xfrm>
            <a:off x="8730342" y="1354019"/>
            <a:ext cx="1776552" cy="522515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E02EAC5-4197-4B1E-85F5-3A62871493FC}"/>
              </a:ext>
            </a:extLst>
          </p:cNvPr>
          <p:cNvSpPr txBox="1"/>
          <p:nvPr/>
        </p:nvSpPr>
        <p:spPr>
          <a:xfrm>
            <a:off x="7149737" y="146138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自定义查询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68C1238-99CD-403A-80AC-B22E3985FBD5}"/>
              </a:ext>
            </a:extLst>
          </p:cNvPr>
          <p:cNvSpPr txBox="1"/>
          <p:nvPr/>
        </p:nvSpPr>
        <p:spPr>
          <a:xfrm>
            <a:off x="9130932" y="146138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打印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95D57F9-24AE-4E73-AA75-92B983C0C139}"/>
              </a:ext>
            </a:extLst>
          </p:cNvPr>
          <p:cNvSpPr txBox="1"/>
          <p:nvPr/>
        </p:nvSpPr>
        <p:spPr>
          <a:xfrm>
            <a:off x="8138155" y="1024425"/>
            <a:ext cx="992777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>
                <a:solidFill>
                  <a:srgbClr val="007DD2"/>
                </a:solidFill>
              </a:rPr>
              <a:t>浏览工具</a:t>
            </a:r>
          </a:p>
        </p:txBody>
      </p:sp>
      <p:sp>
        <p:nvSpPr>
          <p:cNvPr id="22" name="object 39">
            <a:extLst>
              <a:ext uri="{FF2B5EF4-FFF2-40B4-BE49-F238E27FC236}">
                <a16:creationId xmlns:a16="http://schemas.microsoft.com/office/drawing/2014/main" id="{1173A909-A13D-4A9F-837D-55B8370AFEF2}"/>
              </a:ext>
            </a:extLst>
          </p:cNvPr>
          <p:cNvSpPr txBox="1"/>
          <p:nvPr/>
        </p:nvSpPr>
        <p:spPr>
          <a:xfrm>
            <a:off x="768936" y="1402908"/>
            <a:ext cx="85752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68B7"/>
                </a:solidFill>
                <a:latin typeface="Microsoft JhengHei UI"/>
                <a:cs typeface="Microsoft JhengHei UI"/>
              </a:rPr>
              <a:t>展示层</a:t>
            </a:r>
            <a:endParaRPr sz="2000" dirty="0">
              <a:latin typeface="Microsoft JhengHei UI"/>
              <a:cs typeface="Microsoft JhengHei UI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30F225A-E22F-4976-BEBF-4803ABB3B329}"/>
              </a:ext>
            </a:extLst>
          </p:cNvPr>
          <p:cNvSpPr/>
          <p:nvPr/>
        </p:nvSpPr>
        <p:spPr>
          <a:xfrm>
            <a:off x="2508069" y="3178085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9AE4F10-0CF0-4EA0-93D5-5030B1D086E1}"/>
              </a:ext>
            </a:extLst>
          </p:cNvPr>
          <p:cNvSpPr txBox="1"/>
          <p:nvPr/>
        </p:nvSpPr>
        <p:spPr>
          <a:xfrm>
            <a:off x="2551609" y="2613049"/>
            <a:ext cx="992777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>
                <a:solidFill>
                  <a:srgbClr val="007DD2"/>
                </a:solidFill>
              </a:rPr>
              <a:t>数据上报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21962A06-191F-4471-A9F1-ACB8431C434E}"/>
              </a:ext>
            </a:extLst>
          </p:cNvPr>
          <p:cNvSpPr/>
          <p:nvPr/>
        </p:nvSpPr>
        <p:spPr>
          <a:xfrm>
            <a:off x="2521132" y="3751137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B0A11C2B-2B15-483C-A61F-C0FE2FA0A736}"/>
              </a:ext>
            </a:extLst>
          </p:cNvPr>
          <p:cNvSpPr/>
          <p:nvPr/>
        </p:nvSpPr>
        <p:spPr>
          <a:xfrm>
            <a:off x="2521132" y="4317855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8CB4FE4F-0E50-4563-957B-D80D77A39831}"/>
              </a:ext>
            </a:extLst>
          </p:cNvPr>
          <p:cNvSpPr txBox="1"/>
          <p:nvPr/>
        </p:nvSpPr>
        <p:spPr>
          <a:xfrm>
            <a:off x="2551609" y="3255264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填报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B898779-FD6B-41C9-9290-C4737E0FC214}"/>
              </a:ext>
            </a:extLst>
          </p:cNvPr>
          <p:cNvSpPr txBox="1"/>
          <p:nvPr/>
        </p:nvSpPr>
        <p:spPr>
          <a:xfrm>
            <a:off x="2551609" y="3841489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审批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96A32FF-7C26-4CD2-B5B0-BD6E0F76FD43}"/>
              </a:ext>
            </a:extLst>
          </p:cNvPr>
          <p:cNvSpPr txBox="1"/>
          <p:nvPr/>
        </p:nvSpPr>
        <p:spPr>
          <a:xfrm>
            <a:off x="2551609" y="4425017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汇总</a:t>
            </a:r>
          </a:p>
        </p:txBody>
      </p:sp>
      <p:sp>
        <p:nvSpPr>
          <p:cNvPr id="35" name="object 42">
            <a:extLst>
              <a:ext uri="{FF2B5EF4-FFF2-40B4-BE49-F238E27FC236}">
                <a16:creationId xmlns:a16="http://schemas.microsoft.com/office/drawing/2014/main" id="{E3B5EB5D-20F3-4C4C-9C99-64EBF7B00DE2}"/>
              </a:ext>
            </a:extLst>
          </p:cNvPr>
          <p:cNvSpPr/>
          <p:nvPr/>
        </p:nvSpPr>
        <p:spPr>
          <a:xfrm>
            <a:off x="4184467" y="2560241"/>
            <a:ext cx="1611085" cy="2708880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7D0C8DA-ADA2-41DC-AF27-880C338634FC}"/>
              </a:ext>
            </a:extLst>
          </p:cNvPr>
          <p:cNvSpPr/>
          <p:nvPr/>
        </p:nvSpPr>
        <p:spPr>
          <a:xfrm>
            <a:off x="4437015" y="2937065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283E7A9-2907-4F35-B522-3D27FF70A78B}"/>
              </a:ext>
            </a:extLst>
          </p:cNvPr>
          <p:cNvSpPr txBox="1"/>
          <p:nvPr/>
        </p:nvSpPr>
        <p:spPr>
          <a:xfrm>
            <a:off x="4480555" y="2613049"/>
            <a:ext cx="992777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>
                <a:solidFill>
                  <a:srgbClr val="007DD2"/>
                </a:solidFill>
              </a:rPr>
              <a:t>权限控制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A061DE7-5BEC-40DC-90A8-AE597688AD23}"/>
              </a:ext>
            </a:extLst>
          </p:cNvPr>
          <p:cNvSpPr/>
          <p:nvPr/>
        </p:nvSpPr>
        <p:spPr>
          <a:xfrm>
            <a:off x="4450078" y="3510117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3374868B-7A6F-42F1-B9A5-DBCA5FE02D8D}"/>
              </a:ext>
            </a:extLst>
          </p:cNvPr>
          <p:cNvSpPr/>
          <p:nvPr/>
        </p:nvSpPr>
        <p:spPr>
          <a:xfrm>
            <a:off x="4450078" y="4076835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F0DC016-3095-4B34-97A9-34770CF721EE}"/>
              </a:ext>
            </a:extLst>
          </p:cNvPr>
          <p:cNvSpPr txBox="1"/>
          <p:nvPr/>
        </p:nvSpPr>
        <p:spPr>
          <a:xfrm>
            <a:off x="4480555" y="3055378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模板文件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3AC2373-5CD9-4261-9D25-7A253D9C2EF7}"/>
              </a:ext>
            </a:extLst>
          </p:cNvPr>
          <p:cNvSpPr txBox="1"/>
          <p:nvPr/>
        </p:nvSpPr>
        <p:spPr>
          <a:xfrm>
            <a:off x="4480555" y="3600469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单元格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30FBB51-417E-4091-A2E9-088B13170BEE}"/>
              </a:ext>
            </a:extLst>
          </p:cNvPr>
          <p:cNvSpPr txBox="1"/>
          <p:nvPr/>
        </p:nvSpPr>
        <p:spPr>
          <a:xfrm>
            <a:off x="4493620" y="4171799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访问平台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0FB73270-F066-494F-A5FC-78E6A646E81C}"/>
              </a:ext>
            </a:extLst>
          </p:cNvPr>
          <p:cNvSpPr/>
          <p:nvPr/>
        </p:nvSpPr>
        <p:spPr>
          <a:xfrm>
            <a:off x="4450078" y="4637378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FBED063-69CE-4611-A281-ADC63AE683E9}"/>
              </a:ext>
            </a:extLst>
          </p:cNvPr>
          <p:cNvSpPr txBox="1"/>
          <p:nvPr/>
        </p:nvSpPr>
        <p:spPr>
          <a:xfrm>
            <a:off x="4493620" y="4732336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远程设计</a:t>
            </a:r>
          </a:p>
        </p:txBody>
      </p:sp>
      <p:sp>
        <p:nvSpPr>
          <p:cNvPr id="45" name="object 42">
            <a:extLst>
              <a:ext uri="{FF2B5EF4-FFF2-40B4-BE49-F238E27FC236}">
                <a16:creationId xmlns:a16="http://schemas.microsoft.com/office/drawing/2014/main" id="{7BEA3259-57EF-419D-925B-A4859C55A0F0}"/>
              </a:ext>
            </a:extLst>
          </p:cNvPr>
          <p:cNvSpPr/>
          <p:nvPr/>
        </p:nvSpPr>
        <p:spPr>
          <a:xfrm>
            <a:off x="6091640" y="2538415"/>
            <a:ext cx="1611085" cy="2708880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C03BDE3F-CCEE-4E81-A7E1-1B75B4C10191}"/>
              </a:ext>
            </a:extLst>
          </p:cNvPr>
          <p:cNvSpPr/>
          <p:nvPr/>
        </p:nvSpPr>
        <p:spPr>
          <a:xfrm>
            <a:off x="6344188" y="2915239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0BE77BF-EFE0-46EA-9485-8784C3CAE7C3}"/>
              </a:ext>
            </a:extLst>
          </p:cNvPr>
          <p:cNvSpPr txBox="1"/>
          <p:nvPr/>
        </p:nvSpPr>
        <p:spPr>
          <a:xfrm>
            <a:off x="6387728" y="2591223"/>
            <a:ext cx="992777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1400" dirty="0">
                <a:solidFill>
                  <a:srgbClr val="007DD2"/>
                </a:solidFill>
              </a:rPr>
              <a:t>审计监控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FDC4FB1F-C6A8-4E29-961E-CACB02D63086}"/>
              </a:ext>
            </a:extLst>
          </p:cNvPr>
          <p:cNvSpPr/>
          <p:nvPr/>
        </p:nvSpPr>
        <p:spPr>
          <a:xfrm>
            <a:off x="6357251" y="3488291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7A4D28F5-3B5C-4CF7-A07E-A4A1D9C8808E}"/>
              </a:ext>
            </a:extLst>
          </p:cNvPr>
          <p:cNvSpPr/>
          <p:nvPr/>
        </p:nvSpPr>
        <p:spPr>
          <a:xfrm>
            <a:off x="6357251" y="4055009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9496EB1-2EEC-413C-AC85-F27EFFB38107}"/>
              </a:ext>
            </a:extLst>
          </p:cNvPr>
          <p:cNvSpPr txBox="1"/>
          <p:nvPr/>
        </p:nvSpPr>
        <p:spPr>
          <a:xfrm>
            <a:off x="6387728" y="3033552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操作日志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D19CA8A-A175-42C3-8AAF-9605637FE413}"/>
              </a:ext>
            </a:extLst>
          </p:cNvPr>
          <p:cNvSpPr txBox="1"/>
          <p:nvPr/>
        </p:nvSpPr>
        <p:spPr>
          <a:xfrm>
            <a:off x="6387728" y="3578643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访问日志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686B774-5C44-4C2B-8553-6E2E59EFDB91}"/>
              </a:ext>
            </a:extLst>
          </p:cNvPr>
          <p:cNvSpPr txBox="1"/>
          <p:nvPr/>
        </p:nvSpPr>
        <p:spPr>
          <a:xfrm>
            <a:off x="6400793" y="4149973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运行日志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23D671A9-2A03-4F24-BB08-2CE05F026C46}"/>
              </a:ext>
            </a:extLst>
          </p:cNvPr>
          <p:cNvSpPr/>
          <p:nvPr/>
        </p:nvSpPr>
        <p:spPr>
          <a:xfrm>
            <a:off x="6357251" y="4615447"/>
            <a:ext cx="1079863" cy="482040"/>
          </a:xfrm>
          <a:prstGeom prst="roundRect">
            <a:avLst/>
          </a:prstGeom>
          <a:solidFill>
            <a:srgbClr val="FFFFFF"/>
          </a:solidFill>
          <a:ln w="12700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/>
              <a:ea typeface="微软雅黑"/>
              <a:cs typeface="微软雅黑"/>
              <a:sym typeface="微软雅黑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59AC759-7062-4852-B867-71BA67364199}"/>
              </a:ext>
            </a:extLst>
          </p:cNvPr>
          <p:cNvSpPr txBox="1"/>
          <p:nvPr/>
        </p:nvSpPr>
        <p:spPr>
          <a:xfrm>
            <a:off x="6387728" y="4717403"/>
            <a:ext cx="99277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/>
            <a:r>
              <a:rPr lang="zh-CN" altLang="en-US" sz="1200" dirty="0"/>
              <a:t>管理日志</a:t>
            </a:r>
          </a:p>
        </p:txBody>
      </p:sp>
      <p:sp>
        <p:nvSpPr>
          <p:cNvPr id="56" name="object 39">
            <a:extLst>
              <a:ext uri="{FF2B5EF4-FFF2-40B4-BE49-F238E27FC236}">
                <a16:creationId xmlns:a16="http://schemas.microsoft.com/office/drawing/2014/main" id="{10249DE0-55C9-42D4-81F7-B78F572AC7F6}"/>
              </a:ext>
            </a:extLst>
          </p:cNvPr>
          <p:cNvSpPr txBox="1"/>
          <p:nvPr/>
        </p:nvSpPr>
        <p:spPr>
          <a:xfrm>
            <a:off x="768935" y="3760792"/>
            <a:ext cx="85752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2000" b="1" dirty="0">
                <a:solidFill>
                  <a:srgbClr val="0068B7"/>
                </a:solidFill>
                <a:latin typeface="Microsoft JhengHei UI"/>
                <a:cs typeface="Microsoft JhengHei UI"/>
              </a:rPr>
              <a:t>应用</a:t>
            </a:r>
            <a:r>
              <a:rPr sz="2000" b="1" dirty="0">
                <a:solidFill>
                  <a:srgbClr val="0068B7"/>
                </a:solidFill>
                <a:latin typeface="Microsoft JhengHei UI"/>
                <a:cs typeface="Microsoft JhengHei UI"/>
              </a:rPr>
              <a:t>层</a:t>
            </a:r>
            <a:endParaRPr sz="2000" dirty="0">
              <a:latin typeface="Microsoft JhengHei UI"/>
              <a:cs typeface="Microsoft JhengHei UI"/>
            </a:endParaRPr>
          </a:p>
        </p:txBody>
      </p:sp>
      <p:sp>
        <p:nvSpPr>
          <p:cNvPr id="57" name="object 42">
            <a:extLst>
              <a:ext uri="{FF2B5EF4-FFF2-40B4-BE49-F238E27FC236}">
                <a16:creationId xmlns:a16="http://schemas.microsoft.com/office/drawing/2014/main" id="{61E5B66C-9BEF-465C-B1AB-AF665BC00A48}"/>
              </a:ext>
            </a:extLst>
          </p:cNvPr>
          <p:cNvSpPr/>
          <p:nvPr/>
        </p:nvSpPr>
        <p:spPr>
          <a:xfrm>
            <a:off x="8212177" y="2536447"/>
            <a:ext cx="2481947" cy="2708880"/>
          </a:xfrm>
          <a:custGeom>
            <a:avLst/>
            <a:gdLst/>
            <a:ahLst/>
            <a:cxnLst/>
            <a:rect l="l" t="t" r="r" b="b"/>
            <a:pathLst>
              <a:path w="2040254" h="576580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540215"/>
                </a:lnTo>
                <a:lnTo>
                  <a:pt x="558" y="560779"/>
                </a:lnTo>
                <a:lnTo>
                  <a:pt x="4471" y="571467"/>
                </a:lnTo>
                <a:lnTo>
                  <a:pt x="15091" y="575422"/>
                </a:lnTo>
                <a:lnTo>
                  <a:pt x="35773" y="575995"/>
                </a:lnTo>
                <a:lnTo>
                  <a:pt x="2004009" y="575995"/>
                </a:lnTo>
                <a:lnTo>
                  <a:pt x="2024787" y="575436"/>
                </a:lnTo>
                <a:lnTo>
                  <a:pt x="2035475" y="571523"/>
                </a:lnTo>
                <a:lnTo>
                  <a:pt x="2039428" y="560901"/>
                </a:lnTo>
                <a:lnTo>
                  <a:pt x="2040000" y="540215"/>
                </a:lnTo>
                <a:lnTo>
                  <a:pt x="2039994" y="35754"/>
                </a:lnTo>
                <a:lnTo>
                  <a:pt x="202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47">
            <a:extLst>
              <a:ext uri="{FF2B5EF4-FFF2-40B4-BE49-F238E27FC236}">
                <a16:creationId xmlns:a16="http://schemas.microsoft.com/office/drawing/2014/main" id="{A073E163-1604-4AE0-B47B-29997F29F84A}"/>
              </a:ext>
            </a:extLst>
          </p:cNvPr>
          <p:cNvSpPr txBox="1"/>
          <p:nvPr/>
        </p:nvSpPr>
        <p:spPr>
          <a:xfrm>
            <a:off x="8653412" y="3039820"/>
            <a:ext cx="1698536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用户管理 | 组织管理</a:t>
            </a:r>
          </a:p>
        </p:txBody>
      </p:sp>
      <p:sp>
        <p:nvSpPr>
          <p:cNvPr id="60" name="object 48">
            <a:extLst>
              <a:ext uri="{FF2B5EF4-FFF2-40B4-BE49-F238E27FC236}">
                <a16:creationId xmlns:a16="http://schemas.microsoft.com/office/drawing/2014/main" id="{EA37DD4C-8A2F-4530-A61B-83DC547A0350}"/>
              </a:ext>
            </a:extLst>
          </p:cNvPr>
          <p:cNvSpPr txBox="1"/>
          <p:nvPr/>
        </p:nvSpPr>
        <p:spPr>
          <a:xfrm>
            <a:off x="8644274" y="3490278"/>
            <a:ext cx="1716812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 | 访问统计</a:t>
            </a:r>
          </a:p>
        </p:txBody>
      </p:sp>
      <p:sp>
        <p:nvSpPr>
          <p:cNvPr id="61" name="object 49">
            <a:extLst>
              <a:ext uri="{FF2B5EF4-FFF2-40B4-BE49-F238E27FC236}">
                <a16:creationId xmlns:a16="http://schemas.microsoft.com/office/drawing/2014/main" id="{7D990CFD-B68C-4045-BCDC-1C5E1C90FCAB}"/>
              </a:ext>
            </a:extLst>
          </p:cNvPr>
          <p:cNvSpPr txBox="1"/>
          <p:nvPr/>
        </p:nvSpPr>
        <p:spPr>
          <a:xfrm>
            <a:off x="8653412" y="3949918"/>
            <a:ext cx="1795013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任务调度 | 数据配置</a:t>
            </a:r>
          </a:p>
        </p:txBody>
      </p:sp>
      <p:sp>
        <p:nvSpPr>
          <p:cNvPr id="62" name="object 50">
            <a:extLst>
              <a:ext uri="{FF2B5EF4-FFF2-40B4-BE49-F238E27FC236}">
                <a16:creationId xmlns:a16="http://schemas.microsoft.com/office/drawing/2014/main" id="{7ED4DC9B-97ED-4F2D-BFCC-C107F0AE6295}"/>
              </a:ext>
            </a:extLst>
          </p:cNvPr>
          <p:cNvSpPr txBox="1"/>
          <p:nvPr/>
        </p:nvSpPr>
        <p:spPr>
          <a:xfrm>
            <a:off x="8657081" y="4413376"/>
            <a:ext cx="1694867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报表管理 | 报表设计</a:t>
            </a:r>
          </a:p>
        </p:txBody>
      </p:sp>
      <p:sp>
        <p:nvSpPr>
          <p:cNvPr id="63" name="object 36">
            <a:extLst>
              <a:ext uri="{FF2B5EF4-FFF2-40B4-BE49-F238E27FC236}">
                <a16:creationId xmlns:a16="http://schemas.microsoft.com/office/drawing/2014/main" id="{47091213-E95E-4C3B-A37A-E1ABCC1152E9}"/>
              </a:ext>
            </a:extLst>
          </p:cNvPr>
          <p:cNvSpPr/>
          <p:nvPr/>
        </p:nvSpPr>
        <p:spPr>
          <a:xfrm>
            <a:off x="335959" y="5584512"/>
            <a:ext cx="10515602" cy="1024028"/>
          </a:xfrm>
          <a:custGeom>
            <a:avLst/>
            <a:gdLst/>
            <a:ahLst/>
            <a:cxnLst/>
            <a:rect l="l" t="t" r="r" b="b"/>
            <a:pathLst>
              <a:path w="5370195" h="7200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6" y="684246"/>
                </a:lnTo>
                <a:lnTo>
                  <a:pt x="558" y="704776"/>
                </a:lnTo>
                <a:lnTo>
                  <a:pt x="4469" y="715469"/>
                </a:lnTo>
                <a:lnTo>
                  <a:pt x="15083" y="719426"/>
                </a:lnTo>
                <a:lnTo>
                  <a:pt x="35754" y="720001"/>
                </a:lnTo>
                <a:lnTo>
                  <a:pt x="5334000" y="720001"/>
                </a:lnTo>
                <a:lnTo>
                  <a:pt x="5354779" y="719442"/>
                </a:lnTo>
                <a:lnTo>
                  <a:pt x="5365472" y="715531"/>
                </a:lnTo>
                <a:lnTo>
                  <a:pt x="5369430" y="704917"/>
                </a:lnTo>
                <a:lnTo>
                  <a:pt x="5370004" y="684246"/>
                </a:lnTo>
                <a:lnTo>
                  <a:pt x="5369997" y="35754"/>
                </a:lnTo>
                <a:lnTo>
                  <a:pt x="5354920" y="574"/>
                </a:lnTo>
                <a:lnTo>
                  <a:pt x="36004" y="0"/>
                </a:lnTo>
                <a:close/>
              </a:path>
            </a:pathLst>
          </a:custGeom>
          <a:solidFill>
            <a:srgbClr val="DFF2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39">
            <a:extLst>
              <a:ext uri="{FF2B5EF4-FFF2-40B4-BE49-F238E27FC236}">
                <a16:creationId xmlns:a16="http://schemas.microsoft.com/office/drawing/2014/main" id="{3E2AD4B3-0C83-4FB4-B376-571E827CE715}"/>
              </a:ext>
            </a:extLst>
          </p:cNvPr>
          <p:cNvSpPr txBox="1"/>
          <p:nvPr/>
        </p:nvSpPr>
        <p:spPr>
          <a:xfrm>
            <a:off x="768935" y="5942637"/>
            <a:ext cx="857527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2000" b="1" dirty="0">
                <a:solidFill>
                  <a:srgbClr val="0068B7"/>
                </a:solidFill>
                <a:latin typeface="Microsoft JhengHei UI"/>
                <a:cs typeface="Microsoft JhengHei UI"/>
              </a:rPr>
              <a:t>数据</a:t>
            </a:r>
            <a:r>
              <a:rPr sz="2000" b="1" dirty="0">
                <a:solidFill>
                  <a:srgbClr val="0068B7"/>
                </a:solidFill>
                <a:latin typeface="Microsoft JhengHei UI"/>
                <a:cs typeface="Microsoft JhengHei UI"/>
              </a:rPr>
              <a:t>层</a:t>
            </a:r>
            <a:endParaRPr sz="2000" dirty="0">
              <a:latin typeface="Microsoft JhengHei UI"/>
              <a:cs typeface="Microsoft JhengHei UI"/>
            </a:endParaRPr>
          </a:p>
        </p:txBody>
      </p:sp>
      <p:sp>
        <p:nvSpPr>
          <p:cNvPr id="65" name="object 83">
            <a:extLst>
              <a:ext uri="{FF2B5EF4-FFF2-40B4-BE49-F238E27FC236}">
                <a16:creationId xmlns:a16="http://schemas.microsoft.com/office/drawing/2014/main" id="{AB0C97E8-F0F1-4757-A20F-BB0B51335BAE}"/>
              </a:ext>
            </a:extLst>
          </p:cNvPr>
          <p:cNvSpPr/>
          <p:nvPr/>
        </p:nvSpPr>
        <p:spPr>
          <a:xfrm>
            <a:off x="2255521" y="5885616"/>
            <a:ext cx="1288865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84">
            <a:extLst>
              <a:ext uri="{FF2B5EF4-FFF2-40B4-BE49-F238E27FC236}">
                <a16:creationId xmlns:a16="http://schemas.microsoft.com/office/drawing/2014/main" id="{0682BCEC-BAA3-4FC6-BABF-7B3E036201F5}"/>
              </a:ext>
            </a:extLst>
          </p:cNvPr>
          <p:cNvSpPr txBox="1"/>
          <p:nvPr/>
        </p:nvSpPr>
        <p:spPr>
          <a:xfrm>
            <a:off x="2353538" y="6034970"/>
            <a:ext cx="119084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数据库数据源</a:t>
            </a:r>
            <a:endParaRPr sz="13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/>
            </a:endParaRPr>
          </a:p>
        </p:txBody>
      </p:sp>
      <p:sp>
        <p:nvSpPr>
          <p:cNvPr id="69" name="object 83">
            <a:extLst>
              <a:ext uri="{FF2B5EF4-FFF2-40B4-BE49-F238E27FC236}">
                <a16:creationId xmlns:a16="http://schemas.microsoft.com/office/drawing/2014/main" id="{916AD303-3198-487B-9CAC-8769A79064C1}"/>
              </a:ext>
            </a:extLst>
          </p:cNvPr>
          <p:cNvSpPr/>
          <p:nvPr/>
        </p:nvSpPr>
        <p:spPr>
          <a:xfrm>
            <a:off x="3642404" y="5885616"/>
            <a:ext cx="1142954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84">
            <a:extLst>
              <a:ext uri="{FF2B5EF4-FFF2-40B4-BE49-F238E27FC236}">
                <a16:creationId xmlns:a16="http://schemas.microsoft.com/office/drawing/2014/main" id="{F0C6D698-96BD-4738-B28A-7B51705F1D1F}"/>
              </a:ext>
            </a:extLst>
          </p:cNvPr>
          <p:cNvSpPr txBox="1"/>
          <p:nvPr/>
        </p:nvSpPr>
        <p:spPr>
          <a:xfrm>
            <a:off x="3740420" y="6034970"/>
            <a:ext cx="119084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sz="1300" dirty="0" err="1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数据源</a:t>
            </a:r>
            <a:endParaRPr sz="1300" dirty="0">
              <a:solidFill>
                <a:srgbClr val="0068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object 83">
            <a:extLst>
              <a:ext uri="{FF2B5EF4-FFF2-40B4-BE49-F238E27FC236}">
                <a16:creationId xmlns:a16="http://schemas.microsoft.com/office/drawing/2014/main" id="{52571FCF-6B3F-4830-AD77-C0BAA077110C}"/>
              </a:ext>
            </a:extLst>
          </p:cNvPr>
          <p:cNvSpPr/>
          <p:nvPr/>
        </p:nvSpPr>
        <p:spPr>
          <a:xfrm>
            <a:off x="4885508" y="5885616"/>
            <a:ext cx="1140821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84">
            <a:extLst>
              <a:ext uri="{FF2B5EF4-FFF2-40B4-BE49-F238E27FC236}">
                <a16:creationId xmlns:a16="http://schemas.microsoft.com/office/drawing/2014/main" id="{F3CE7331-F832-41DF-8A63-943AE6C8B6AC}"/>
              </a:ext>
            </a:extLst>
          </p:cNvPr>
          <p:cNvSpPr txBox="1"/>
          <p:nvPr/>
        </p:nvSpPr>
        <p:spPr>
          <a:xfrm>
            <a:off x="4983525" y="6034970"/>
            <a:ext cx="119084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r>
              <a:rPr sz="1300" dirty="0" err="1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数据源</a:t>
            </a:r>
            <a:endParaRPr sz="1300" dirty="0">
              <a:solidFill>
                <a:srgbClr val="0068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object 83">
            <a:extLst>
              <a:ext uri="{FF2B5EF4-FFF2-40B4-BE49-F238E27FC236}">
                <a16:creationId xmlns:a16="http://schemas.microsoft.com/office/drawing/2014/main" id="{F84E90E1-FFC1-4FA0-A5C7-6A5E57ACB8C1}"/>
              </a:ext>
            </a:extLst>
          </p:cNvPr>
          <p:cNvSpPr/>
          <p:nvPr/>
        </p:nvSpPr>
        <p:spPr>
          <a:xfrm>
            <a:off x="6126479" y="5887800"/>
            <a:ext cx="1288865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84">
            <a:extLst>
              <a:ext uri="{FF2B5EF4-FFF2-40B4-BE49-F238E27FC236}">
                <a16:creationId xmlns:a16="http://schemas.microsoft.com/office/drawing/2014/main" id="{1D7A6FBD-85FB-4FE5-AE05-2AFF706B09EB}"/>
              </a:ext>
            </a:extLst>
          </p:cNvPr>
          <p:cNvSpPr txBox="1"/>
          <p:nvPr/>
        </p:nvSpPr>
        <p:spPr>
          <a:xfrm>
            <a:off x="6224496" y="6037154"/>
            <a:ext cx="119084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 </a:t>
            </a:r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</a:t>
            </a:r>
            <a:r>
              <a:rPr sz="1300" dirty="0" err="1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</a:t>
            </a:r>
            <a:endParaRPr sz="1300" dirty="0">
              <a:solidFill>
                <a:srgbClr val="0068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bject 83">
            <a:extLst>
              <a:ext uri="{FF2B5EF4-FFF2-40B4-BE49-F238E27FC236}">
                <a16:creationId xmlns:a16="http://schemas.microsoft.com/office/drawing/2014/main" id="{2FD11841-4B5C-4771-8322-5108E986FCBC}"/>
              </a:ext>
            </a:extLst>
          </p:cNvPr>
          <p:cNvSpPr/>
          <p:nvPr/>
        </p:nvSpPr>
        <p:spPr>
          <a:xfrm>
            <a:off x="7487234" y="5885616"/>
            <a:ext cx="1456468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84">
            <a:extLst>
              <a:ext uri="{FF2B5EF4-FFF2-40B4-BE49-F238E27FC236}">
                <a16:creationId xmlns:a16="http://schemas.microsoft.com/office/drawing/2014/main" id="{A521ECAB-0C13-4C54-8F2F-4C302066CBE6}"/>
              </a:ext>
            </a:extLst>
          </p:cNvPr>
          <p:cNvSpPr txBox="1"/>
          <p:nvPr/>
        </p:nvSpPr>
        <p:spPr>
          <a:xfrm>
            <a:off x="7547562" y="5933591"/>
            <a:ext cx="1396140" cy="400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数据库表、视图、存储过程</a:t>
            </a:r>
            <a:endParaRPr sz="1300" dirty="0">
              <a:solidFill>
                <a:srgbClr val="0068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object 83">
            <a:extLst>
              <a:ext uri="{FF2B5EF4-FFF2-40B4-BE49-F238E27FC236}">
                <a16:creationId xmlns:a16="http://schemas.microsoft.com/office/drawing/2014/main" id="{7EE4A9AB-7E81-4C17-B4CD-E11828C71FF7}"/>
              </a:ext>
            </a:extLst>
          </p:cNvPr>
          <p:cNvSpPr/>
          <p:nvPr/>
        </p:nvSpPr>
        <p:spPr>
          <a:xfrm>
            <a:off x="9015592" y="5884440"/>
            <a:ext cx="1288865" cy="498326"/>
          </a:xfrm>
          <a:custGeom>
            <a:avLst/>
            <a:gdLst/>
            <a:ahLst/>
            <a:cxnLst/>
            <a:rect l="l" t="t" r="r" b="b"/>
            <a:pathLst>
              <a:path w="720089" h="288289">
                <a:moveTo>
                  <a:pt x="36004" y="0"/>
                </a:moveTo>
                <a:lnTo>
                  <a:pt x="15224" y="558"/>
                </a:lnTo>
                <a:lnTo>
                  <a:pt x="4531" y="4469"/>
                </a:lnTo>
                <a:lnTo>
                  <a:pt x="574" y="15083"/>
                </a:lnTo>
                <a:lnTo>
                  <a:pt x="0" y="35754"/>
                </a:lnTo>
                <a:lnTo>
                  <a:pt x="5" y="252218"/>
                </a:lnTo>
                <a:lnTo>
                  <a:pt x="558" y="272781"/>
                </a:lnTo>
                <a:lnTo>
                  <a:pt x="4471" y="283469"/>
                </a:lnTo>
                <a:lnTo>
                  <a:pt x="15091" y="287424"/>
                </a:lnTo>
                <a:lnTo>
                  <a:pt x="35773" y="287997"/>
                </a:lnTo>
                <a:lnTo>
                  <a:pt x="684009" y="287997"/>
                </a:lnTo>
                <a:lnTo>
                  <a:pt x="704787" y="287438"/>
                </a:lnTo>
                <a:lnTo>
                  <a:pt x="715475" y="283525"/>
                </a:lnTo>
                <a:lnTo>
                  <a:pt x="719428" y="272903"/>
                </a:lnTo>
                <a:lnTo>
                  <a:pt x="720001" y="252218"/>
                </a:lnTo>
                <a:lnTo>
                  <a:pt x="719994" y="35754"/>
                </a:lnTo>
                <a:lnTo>
                  <a:pt x="704914" y="573"/>
                </a:lnTo>
                <a:lnTo>
                  <a:pt x="36004" y="0"/>
                </a:lnTo>
                <a:close/>
              </a:path>
            </a:pathLst>
          </a:custGeom>
          <a:solidFill>
            <a:srgbClr val="BAE3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4">
            <a:extLst>
              <a:ext uri="{FF2B5EF4-FFF2-40B4-BE49-F238E27FC236}">
                <a16:creationId xmlns:a16="http://schemas.microsoft.com/office/drawing/2014/main" id="{F993DDA4-5A86-4807-AEE1-9D3A10F159D9}"/>
              </a:ext>
            </a:extLst>
          </p:cNvPr>
          <p:cNvSpPr txBox="1"/>
          <p:nvPr/>
        </p:nvSpPr>
        <p:spPr>
          <a:xfrm>
            <a:off x="9161100" y="6034970"/>
            <a:ext cx="1190848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SAP </a:t>
            </a:r>
            <a:r>
              <a:rPr lang="zh-CN" altLang="en-US" sz="1300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数据集</a:t>
            </a:r>
            <a:endParaRPr sz="1300" dirty="0">
              <a:solidFill>
                <a:srgbClr val="0068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52271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3</a:t>
            </a:r>
            <a:r>
              <a:rPr sz="2000" dirty="0"/>
              <a:t>. </a:t>
            </a:r>
            <a:r>
              <a:rPr lang="en-US" sz="2000" dirty="0" err="1"/>
              <a:t>FineReport</a:t>
            </a:r>
            <a:r>
              <a:rPr lang="en-US" sz="2000" dirty="0"/>
              <a:t> </a:t>
            </a:r>
            <a:r>
              <a:rPr lang="zh-CN" altLang="en-US" sz="2000" dirty="0"/>
              <a:t>产品架构：应用架构</a:t>
            </a:r>
            <a:endParaRPr sz="2000" dirty="0"/>
          </a:p>
        </p:txBody>
      </p:sp>
      <p:pic>
        <p:nvPicPr>
          <p:cNvPr id="3" name="pasted-image.png">
            <a:extLst>
              <a:ext uri="{FF2B5EF4-FFF2-40B4-BE49-F238E27FC236}">
                <a16:creationId xmlns:a16="http://schemas.microsoft.com/office/drawing/2014/main" id="{DFC1AB6F-657E-4D85-85C6-0EFFEAC86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88" y="697198"/>
            <a:ext cx="8287845" cy="59004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24093776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/>
          </p:cNvSpPr>
          <p:nvPr>
            <p:ph type="title"/>
          </p:nvPr>
        </p:nvSpPr>
        <p:spPr>
          <a:xfrm>
            <a:off x="237744" y="300322"/>
            <a:ext cx="10515601" cy="396876"/>
          </a:xfrm>
          <a:prstGeom prst="rect">
            <a:avLst/>
          </a:prstGeom>
        </p:spPr>
        <p:txBody>
          <a:bodyPr>
            <a:normAutofit/>
          </a:bodyPr>
          <a:lstStyle>
            <a:lvl1pPr defTabSz="566927">
              <a:defRPr sz="1736"/>
            </a:lvl1pPr>
          </a:lstStyle>
          <a:p>
            <a:r>
              <a:rPr lang="en-US" altLang="zh-CN" sz="2000" dirty="0"/>
              <a:t>4</a:t>
            </a:r>
            <a:r>
              <a:rPr sz="2000" dirty="0"/>
              <a:t>. </a:t>
            </a:r>
            <a:r>
              <a:rPr lang="en-US" sz="2000" dirty="0" err="1"/>
              <a:t>FineReport</a:t>
            </a:r>
            <a:r>
              <a:rPr lang="en-US" sz="2000" dirty="0"/>
              <a:t> </a:t>
            </a:r>
            <a:r>
              <a:rPr lang="zh-CN" altLang="en-US" sz="2000" dirty="0"/>
              <a:t>产品功能</a:t>
            </a:r>
            <a:endParaRPr sz="20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0E42D6-8AEA-4051-800C-8C381A60D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122" y="842704"/>
            <a:ext cx="8681632" cy="558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4028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SubTitle"/>
  <p:tag name="APPLYORDER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SubTitle"/>
  <p:tag name="APPLYORDER" val="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SubTitle"/>
  <p:tag name="APPLY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SubTitle"/>
  <p:tag name="APPLY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Other"/>
  <p:tag name="APPLY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Other"/>
  <p:tag name="APPLY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Other"/>
  <p:tag name="APPLY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CKET_APPLY_TIME" val="2019年8月1日"/>
  <p:tag name="POCKET_APPLY_TYPE" val="Slide"/>
  <p:tag name="APPLYTYPE" val="Other"/>
  <p:tag name="APPLY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_FULI" val="口袋动画_www.papocket.com"/>
  <p:tag name="PA" val="v5.0.0"/>
  <p:tag name="POCKET_APPLY_TIME" val="2019年8月1日"/>
  <p:tag name="POCKET_APPLY_TYPE" val="Slide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主题​​">
      <a:majorFont>
        <a:latin typeface="等线"/>
        <a:ea typeface="等线"/>
        <a:cs typeface="等线"/>
      </a:majorFont>
      <a:minorFont>
        <a:latin typeface="Helvetica"/>
        <a:ea typeface="Helvetica"/>
        <a:cs typeface="Helvetica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/>
            <a:ea typeface="微软雅黑"/>
            <a:cs typeface="微软雅黑"/>
            <a:sym typeface="微软雅黑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479</Words>
  <Application>Microsoft Office PowerPoint</Application>
  <PresentationFormat>宽屏</PresentationFormat>
  <Paragraphs>80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Microsoft JhengHei UI</vt:lpstr>
      <vt:lpstr>等线</vt:lpstr>
      <vt:lpstr>微软雅黑</vt:lpstr>
      <vt:lpstr>Arial</vt:lpstr>
      <vt:lpstr>Office 主题​​</vt:lpstr>
      <vt:lpstr>PowerPoint 演示文稿</vt:lpstr>
      <vt:lpstr>PowerPoint 演示文稿</vt:lpstr>
      <vt:lpstr>1. FineReport 产品定位：企业传统报表应用难题</vt:lpstr>
      <vt:lpstr>1. FineReport 产品定位：FineReport 解决方案</vt:lpstr>
      <vt:lpstr>2. FineReport 产品特点</vt:lpstr>
      <vt:lpstr>3. FineReport 产品架构：功能结构</vt:lpstr>
      <vt:lpstr>3. FineReport 产品架构：应用架构</vt:lpstr>
      <vt:lpstr>4. FineReport 产品功能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leo.tsai@fanruan.com</dc:creator>
  <cp:lastModifiedBy>C YX</cp:lastModifiedBy>
  <cp:revision>78</cp:revision>
  <dcterms:modified xsi:type="dcterms:W3CDTF">2019-08-21T10:11:17Z</dcterms:modified>
</cp:coreProperties>
</file>