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8" r:id="rId6"/>
    <p:sldId id="260" r:id="rId7"/>
    <p:sldId id="267" r:id="rId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5" name="Shape 2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等线"/>
      </a:defRPr>
    </a:lvl1pPr>
    <a:lvl2pPr indent="228600" latinLnBrk="0">
      <a:defRPr sz="1200">
        <a:latin typeface="+mj-lt"/>
        <a:ea typeface="+mj-ea"/>
        <a:cs typeface="+mj-cs"/>
        <a:sym typeface="等线"/>
      </a:defRPr>
    </a:lvl2pPr>
    <a:lvl3pPr indent="457200" latinLnBrk="0">
      <a:defRPr sz="1200">
        <a:latin typeface="+mj-lt"/>
        <a:ea typeface="+mj-ea"/>
        <a:cs typeface="+mj-cs"/>
        <a:sym typeface="等线"/>
      </a:defRPr>
    </a:lvl3pPr>
    <a:lvl4pPr indent="685800" latinLnBrk="0">
      <a:defRPr sz="1200">
        <a:latin typeface="+mj-lt"/>
        <a:ea typeface="+mj-ea"/>
        <a:cs typeface="+mj-cs"/>
        <a:sym typeface="等线"/>
      </a:defRPr>
    </a:lvl4pPr>
    <a:lvl5pPr indent="914400" latinLnBrk="0">
      <a:defRPr sz="1200">
        <a:latin typeface="+mj-lt"/>
        <a:ea typeface="+mj-ea"/>
        <a:cs typeface="+mj-cs"/>
        <a:sym typeface="等线"/>
      </a:defRPr>
    </a:lvl5pPr>
    <a:lvl6pPr indent="1143000" latinLnBrk="0">
      <a:defRPr sz="1200">
        <a:latin typeface="+mj-lt"/>
        <a:ea typeface="+mj-ea"/>
        <a:cs typeface="+mj-cs"/>
        <a:sym typeface="等线"/>
      </a:defRPr>
    </a:lvl6pPr>
    <a:lvl7pPr indent="1371600" latinLnBrk="0">
      <a:defRPr sz="1200">
        <a:latin typeface="+mj-lt"/>
        <a:ea typeface="+mj-ea"/>
        <a:cs typeface="+mj-cs"/>
        <a:sym typeface="等线"/>
      </a:defRPr>
    </a:lvl7pPr>
    <a:lvl8pPr indent="1600200" latinLnBrk="0">
      <a:defRPr sz="1200">
        <a:latin typeface="+mj-lt"/>
        <a:ea typeface="+mj-ea"/>
        <a:cs typeface="+mj-cs"/>
        <a:sym typeface="等线"/>
      </a:defRPr>
    </a:lvl8pPr>
    <a:lvl9pPr indent="1828800" latinLnBrk="0">
      <a:defRPr sz="1200">
        <a:latin typeface="+mj-lt"/>
        <a:ea typeface="+mj-ea"/>
        <a:cs typeface="+mj-cs"/>
        <a:sym typeface="等线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功能有限制 , 客户新需求不能满足时进退两难</a:t>
            </a:r>
          </a:p>
          <a:p>
            <a:r>
              <a:t>服务无保障 , 遇到技术难题或产品 BUG 只能叹息</a:t>
            </a:r>
          </a:p>
          <a:p>
            <a:r>
              <a:t>学习成本高 , 全英文的产品和学习资料如同天书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功能有限制 , 客户新需求不能满足时进退两难</a:t>
            </a:r>
          </a:p>
          <a:p>
            <a:r>
              <a:t>服务无保障 , 遇到技术难题或产品 BUG 只能叹息</a:t>
            </a:r>
          </a:p>
          <a:p>
            <a:r>
              <a:t>学习成本高 , 全英文的产品和学习资料如同天书</a:t>
            </a:r>
          </a:p>
        </p:txBody>
      </p:sp>
    </p:spTree>
    <p:extLst>
      <p:ext uri="{BB962C8B-B14F-4D97-AF65-F5344CB8AC3E}">
        <p14:creationId xmlns:p14="http://schemas.microsoft.com/office/powerpoint/2010/main" val="2626945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15" name="Shape 115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-1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0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8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7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6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xfrm>
            <a:off x="96981" y="249378"/>
            <a:ext cx="10515601" cy="49876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1"/>
          <p:cNvSpPr/>
          <p:nvPr/>
        </p:nvSpPr>
        <p:spPr>
          <a:xfrm>
            <a:off x="1252980" y="614596"/>
            <a:ext cx="2313792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</a:defRPr>
            </a:lvl1pPr>
          </a:lstStyle>
          <a:p>
            <a:r>
              <a:t>CONTENT</a:t>
            </a:r>
          </a:p>
        </p:txBody>
      </p:sp>
      <p:sp>
        <p:nvSpPr>
          <p:cNvPr id="22" name="Shape 22"/>
          <p:cNvSpPr/>
          <p:nvPr/>
        </p:nvSpPr>
        <p:spPr>
          <a:xfrm>
            <a:off x="1363918" y="1693888"/>
            <a:ext cx="4397590" cy="1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6" name="Shape 50">
            <a:extLst>
              <a:ext uri="{FF2B5EF4-FFF2-40B4-BE49-F238E27FC236}">
                <a16:creationId xmlns:a16="http://schemas.microsoft.com/office/drawing/2014/main" id="{F9A226E1-AB3F-4172-B772-646E8F85AA6A}"/>
              </a:ext>
            </a:extLst>
          </p:cNvPr>
          <p:cNvSpPr/>
          <p:nvPr userDrawn="1"/>
        </p:nvSpPr>
        <p:spPr>
          <a:xfrm>
            <a:off x="2983405" y="1240914"/>
            <a:ext cx="1938990" cy="8254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联系我们</a:t>
            </a:r>
            <a:endParaRPr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9B211A-87DA-49BF-973C-FA95DB62B3CF}"/>
              </a:ext>
            </a:extLst>
          </p:cNvPr>
          <p:cNvSpPr txBox="1"/>
          <p:nvPr userDrawn="1"/>
        </p:nvSpPr>
        <p:spPr>
          <a:xfrm>
            <a:off x="5186278" y="1653622"/>
            <a:ext cx="440574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FineReport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●</a:t>
            </a:r>
            <a:r>
              <a:rPr kumimoji="0" lang="en-US" altLang="zh-CN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领先的企业级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Web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报表工具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E53CEF-73EA-40EE-8737-418277DF5A85}"/>
              </a:ext>
            </a:extLst>
          </p:cNvPr>
          <p:cNvSpPr txBox="1"/>
          <p:nvPr userDrawn="1"/>
        </p:nvSpPr>
        <p:spPr>
          <a:xfrm>
            <a:off x="2983405" y="2453007"/>
            <a:ext cx="6293945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文档：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https://help.finereport.com/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论坛：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http://bbs.fanruan.com/</a:t>
            </a:r>
          </a:p>
          <a:p>
            <a:pPr>
              <a:lnSpc>
                <a:spcPct val="150000"/>
              </a:lnSpc>
            </a:pP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QQ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800049425 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电话：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400-811-8890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邮箱：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support@fanruan.com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地址：江苏省无锡市锡山区丹山路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66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号兖矿信达大厦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2/3/4/5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层</a:t>
            </a:r>
            <a:endParaRPr kumimoji="0" lang="en-US" altLang="zh-CN" sz="17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9F6F72F-35E0-4632-8618-D1133468F63A}"/>
              </a:ext>
            </a:extLst>
          </p:cNvPr>
          <p:cNvCxnSpPr/>
          <p:nvPr userDrawn="1"/>
        </p:nvCxnSpPr>
        <p:spPr>
          <a:xfrm>
            <a:off x="3076575" y="2162175"/>
            <a:ext cx="6200775" cy="0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0" name="Shape 70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xfrm>
            <a:off x="394854" y="240433"/>
            <a:ext cx="10515601" cy="39687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7" name="Shape 9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2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794196" y="6109853"/>
            <a:ext cx="1245601" cy="62280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7" r:id="rId17"/>
    <p:sldLayoutId id="2147483668" r:id="rId18"/>
    <p:sldLayoutId id="2147483669" r:id="rId1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914398" y="1828799"/>
            <a:ext cx="4628829" cy="82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err="1"/>
              <a:t>FineReport</a:t>
            </a:r>
            <a:r>
              <a:rPr lang="en-US" altLang="zh-CN"/>
              <a:t> </a:t>
            </a:r>
            <a:r>
              <a:rPr lang="zh-CN" altLang="en-US"/>
              <a:t>新手入门</a:t>
            </a:r>
            <a:endParaRPr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02C78F-56B8-4867-965E-267F9BA4E6BA}"/>
              </a:ext>
            </a:extLst>
          </p:cNvPr>
          <p:cNvSpPr txBox="1"/>
          <p:nvPr/>
        </p:nvSpPr>
        <p:spPr>
          <a:xfrm>
            <a:off x="914398" y="2891962"/>
            <a:ext cx="1066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Leo.Tsai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age10.jpeg"/>
          <p:cNvPicPr>
            <a:picLocks noChangeAspect="1"/>
          </p:cNvPicPr>
          <p:nvPr/>
        </p:nvPicPr>
        <p:blipFill>
          <a:blip r:embed="rId2"/>
          <a:srcRect l="11482" r="15556"/>
          <a:stretch>
            <a:fillRect/>
          </a:stretch>
        </p:blipFill>
        <p:spPr>
          <a:xfrm>
            <a:off x="-1" y="0"/>
            <a:ext cx="75057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Shape 210"/>
          <p:cNvSpPr/>
          <p:nvPr/>
        </p:nvSpPr>
        <p:spPr>
          <a:xfrm>
            <a:off x="7505700" y="3124200"/>
            <a:ext cx="4133850" cy="0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9629775" y="1079659"/>
            <a:ext cx="2275621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</a:defRPr>
            </a:lvl1pPr>
          </a:lstStyle>
          <a:p>
            <a:r>
              <a:rPr dirty="0"/>
              <a:t>0</a:t>
            </a:r>
            <a:r>
              <a:rPr lang="en-US" altLang="zh-CN" dirty="0"/>
              <a:t>8</a:t>
            </a:r>
            <a:endParaRPr dirty="0"/>
          </a:p>
        </p:txBody>
      </p:sp>
      <p:sp>
        <p:nvSpPr>
          <p:cNvPr id="212" name="Shape 212"/>
          <p:cNvSpPr/>
          <p:nvPr/>
        </p:nvSpPr>
        <p:spPr>
          <a:xfrm>
            <a:off x="6749053" y="3283108"/>
            <a:ext cx="5012864" cy="824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>
              <a:lnSpc>
                <a:spcPct val="200000"/>
              </a:lnSpc>
              <a:defRPr sz="2800" b="1">
                <a:solidFill>
                  <a:srgbClr val="FFFFFF"/>
                </a:solidFill>
              </a:defRPr>
            </a:pPr>
            <a:r>
              <a:rPr lang="zh-CN" altLang="en-US" dirty="0"/>
              <a:t>决策系统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E480ED-D2AE-4BCA-9033-7824D4D43BB5}"/>
              </a:ext>
            </a:extLst>
          </p:cNvPr>
          <p:cNvSpPr txBox="1"/>
          <p:nvPr/>
        </p:nvSpPr>
        <p:spPr>
          <a:xfrm>
            <a:off x="9842754" y="4432626"/>
            <a:ext cx="2514600" cy="1338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决策系统简介</a:t>
            </a:r>
            <a:endParaRPr kumimoji="0" lang="en-US" altLang="zh-CN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b="1" dirty="0">
                <a:solidFill>
                  <a:schemeClr val="bg1"/>
                </a:solidFill>
              </a:rPr>
              <a:t>决策系统界面概览</a:t>
            </a:r>
            <a:endParaRPr lang="en-US" altLang="zh-CN" b="1" dirty="0">
              <a:solidFill>
                <a:schemeClr val="bg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决策系统挂载报表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sz="2000" dirty="0"/>
              <a:t>1. </a:t>
            </a:r>
            <a:r>
              <a:rPr lang="zh-CN" altLang="en-US" sz="2000" dirty="0"/>
              <a:t>决策系统简介：概念 </a:t>
            </a:r>
            <a:r>
              <a:rPr lang="en-US" altLang="zh-CN" sz="2000" dirty="0"/>
              <a:t>&amp; </a:t>
            </a:r>
            <a:r>
              <a:rPr lang="zh-CN" altLang="en-US" sz="2000" dirty="0"/>
              <a:t>特点</a:t>
            </a:r>
            <a:endParaRPr sz="2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876AF0-E3A1-4CA7-8491-9D40E0FAA082}"/>
              </a:ext>
            </a:extLst>
          </p:cNvPr>
          <p:cNvSpPr txBox="1"/>
          <p:nvPr/>
        </p:nvSpPr>
        <p:spPr>
          <a:xfrm>
            <a:off x="228600" y="852790"/>
            <a:ext cx="11393424" cy="738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概念</a:t>
            </a:r>
            <a:r>
              <a:rPr lang="zh-CN" altLang="en-US" sz="1400" dirty="0"/>
              <a:t>：决策系统是 </a:t>
            </a:r>
            <a:r>
              <a:rPr lang="en-US" altLang="zh-CN" sz="1400" dirty="0" err="1"/>
              <a:t>FineReport</a:t>
            </a:r>
            <a:r>
              <a:rPr lang="en-US" altLang="zh-CN" sz="1400" dirty="0"/>
              <a:t> </a:t>
            </a:r>
            <a:r>
              <a:rPr lang="zh-CN" altLang="en-US" sz="1400" dirty="0"/>
              <a:t>报表管理系统。管理人员使用决策系统管理报表，包含权限分配、用户配置、报表挂载和维护等。普通用户登录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          </a:t>
            </a:r>
            <a:r>
              <a:rPr lang="zh-CN" altLang="en-US" sz="1400" dirty="0"/>
              <a:t>决策系统查看自己权限内的报表。</a:t>
            </a: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9A322C96-2049-4135-91FB-0C146E919487}"/>
              </a:ext>
            </a:extLst>
          </p:cNvPr>
          <p:cNvSpPr/>
          <p:nvPr/>
        </p:nvSpPr>
        <p:spPr>
          <a:xfrm>
            <a:off x="612648" y="2907792"/>
            <a:ext cx="1719072" cy="1746504"/>
          </a:xfrm>
          <a:prstGeom prst="ellipse">
            <a:avLst/>
          </a:prstGeom>
          <a:solidFill>
            <a:srgbClr val="00B0F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BBFC2B-64F0-44F6-B243-C81FDF525D2B}"/>
              </a:ext>
            </a:extLst>
          </p:cNvPr>
          <p:cNvSpPr txBox="1"/>
          <p:nvPr/>
        </p:nvSpPr>
        <p:spPr>
          <a:xfrm>
            <a:off x="1179576" y="3596379"/>
            <a:ext cx="58521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特点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7DE1127-C932-4238-AB07-EF3A121235E8}"/>
              </a:ext>
            </a:extLst>
          </p:cNvPr>
          <p:cNvSpPr/>
          <p:nvPr/>
        </p:nvSpPr>
        <p:spPr>
          <a:xfrm>
            <a:off x="3236976" y="2185416"/>
            <a:ext cx="1042416" cy="1024128"/>
          </a:xfrm>
          <a:prstGeom prst="ellipse">
            <a:avLst/>
          </a:prstGeom>
          <a:solidFill>
            <a:srgbClr val="66CC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AE59F7-1126-48AA-9733-9FEE7BC2746A}"/>
              </a:ext>
            </a:extLst>
          </p:cNvPr>
          <p:cNvSpPr txBox="1"/>
          <p:nvPr/>
        </p:nvSpPr>
        <p:spPr>
          <a:xfrm>
            <a:off x="3296412" y="2528204"/>
            <a:ext cx="923544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统一访问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9A30651-BF0A-4746-8512-C60BD04686C8}"/>
              </a:ext>
            </a:extLst>
          </p:cNvPr>
          <p:cNvSpPr/>
          <p:nvPr/>
        </p:nvSpPr>
        <p:spPr>
          <a:xfrm>
            <a:off x="3236976" y="3273156"/>
            <a:ext cx="1042416" cy="1024128"/>
          </a:xfrm>
          <a:prstGeom prst="ellipse">
            <a:avLst/>
          </a:prstGeom>
          <a:solidFill>
            <a:srgbClr val="66CC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318DFC8-572D-4F80-9299-A48A6F58C598}"/>
              </a:ext>
            </a:extLst>
          </p:cNvPr>
          <p:cNvSpPr txBox="1"/>
          <p:nvPr/>
        </p:nvSpPr>
        <p:spPr>
          <a:xfrm>
            <a:off x="3296412" y="3615944"/>
            <a:ext cx="923544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600" dirty="0">
                <a:solidFill>
                  <a:schemeClr val="bg1"/>
                </a:solidFill>
              </a:rPr>
              <a:t>系统管理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297588CD-1BAA-438F-AC4E-92F0287BF10F}"/>
              </a:ext>
            </a:extLst>
          </p:cNvPr>
          <p:cNvSpPr/>
          <p:nvPr/>
        </p:nvSpPr>
        <p:spPr>
          <a:xfrm>
            <a:off x="3236976" y="4360896"/>
            <a:ext cx="1042416" cy="1024128"/>
          </a:xfrm>
          <a:prstGeom prst="ellipse">
            <a:avLst/>
          </a:prstGeom>
          <a:solidFill>
            <a:srgbClr val="66CCFF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ACED40-91EC-4E78-A9CE-2C0D685DE14F}"/>
              </a:ext>
            </a:extLst>
          </p:cNvPr>
          <p:cNvSpPr txBox="1"/>
          <p:nvPr/>
        </p:nvSpPr>
        <p:spPr>
          <a:xfrm>
            <a:off x="3296412" y="4703684"/>
            <a:ext cx="923544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600" dirty="0">
                <a:solidFill>
                  <a:schemeClr val="bg1"/>
                </a:solidFill>
              </a:rPr>
              <a:t>分类维护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B4F4D5C-2C25-464C-B2D6-5EE82679F453}"/>
              </a:ext>
            </a:extLst>
          </p:cNvPr>
          <p:cNvCxnSpPr>
            <a:stCxn id="2" idx="6"/>
            <a:endCxn id="8" idx="2"/>
          </p:cNvCxnSpPr>
          <p:nvPr/>
        </p:nvCxnSpPr>
        <p:spPr>
          <a:xfrm>
            <a:off x="2331720" y="3781044"/>
            <a:ext cx="905256" cy="4176"/>
          </a:xfrm>
          <a:prstGeom prst="line">
            <a:avLst/>
          </a:prstGeom>
          <a:ln w="12700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连接符: 肘形 15">
            <a:extLst>
              <a:ext uri="{FF2B5EF4-FFF2-40B4-BE49-F238E27FC236}">
                <a16:creationId xmlns:a16="http://schemas.microsoft.com/office/drawing/2014/main" id="{3E262FCC-C644-4593-84BA-85D8448FE1D9}"/>
              </a:ext>
            </a:extLst>
          </p:cNvPr>
          <p:cNvCxnSpPr>
            <a:stCxn id="2" idx="7"/>
            <a:endCxn id="5" idx="2"/>
          </p:cNvCxnSpPr>
          <p:nvPr/>
        </p:nvCxnSpPr>
        <p:spPr>
          <a:xfrm rot="5400000" flipH="1" flipV="1">
            <a:off x="2425431" y="2352017"/>
            <a:ext cx="466082" cy="1157008"/>
          </a:xfrm>
          <a:prstGeom prst="bentConnector2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EFF4501E-7CCC-4F71-9755-B58684764F81}"/>
              </a:ext>
            </a:extLst>
          </p:cNvPr>
          <p:cNvCxnSpPr>
            <a:stCxn id="2" idx="5"/>
            <a:endCxn id="12" idx="2"/>
          </p:cNvCxnSpPr>
          <p:nvPr/>
        </p:nvCxnSpPr>
        <p:spPr>
          <a:xfrm rot="16200000" flipH="1">
            <a:off x="2421255" y="4057239"/>
            <a:ext cx="474434" cy="1157008"/>
          </a:xfrm>
          <a:prstGeom prst="bentConnector2">
            <a:avLst/>
          </a:prstGeom>
          <a:ln w="952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0E1D7961-A1D2-4E80-A7C6-F2378635AF3F}"/>
              </a:ext>
            </a:extLst>
          </p:cNvPr>
          <p:cNvSpPr txBox="1"/>
          <p:nvPr/>
        </p:nvSpPr>
        <p:spPr>
          <a:xfrm>
            <a:off x="4636008" y="2435871"/>
            <a:ext cx="6775704" cy="492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3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决策系统用户管理和权限配置，使得</a:t>
            </a:r>
            <a:r>
              <a:rPr lang="zh-CN" altLang="en-US" sz="1300" dirty="0"/>
              <a:t>不同角色的用户能够通过相同的门户系统看到自己权限内的报表。</a:t>
            </a:r>
            <a:endParaRPr kumimoji="0" lang="zh-CN" altLang="en-US" sz="13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3EF4664-759A-40AD-B425-A6FF74975A7E}"/>
              </a:ext>
            </a:extLst>
          </p:cNvPr>
          <p:cNvSpPr txBox="1"/>
          <p:nvPr/>
        </p:nvSpPr>
        <p:spPr>
          <a:xfrm>
            <a:off x="4636008" y="3534824"/>
            <a:ext cx="6775704" cy="2923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3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为系统资源配置、</a:t>
            </a:r>
            <a:r>
              <a:rPr lang="zh-CN" altLang="en-US" sz="1300" dirty="0"/>
              <a:t>系统活动监控、报表定时调度</a:t>
            </a:r>
            <a:r>
              <a:rPr lang="zh-CN" altLang="en-US" sz="1300"/>
              <a:t>等系统功能</a:t>
            </a:r>
            <a:r>
              <a:rPr lang="zh-CN" altLang="en-US" sz="1300" dirty="0"/>
              <a:t>提供</a:t>
            </a:r>
            <a:r>
              <a:rPr lang="zh-CN" altLang="en-US" sz="1300"/>
              <a:t>统一的管理环境</a:t>
            </a:r>
            <a:r>
              <a:rPr lang="zh-CN" altLang="en-US" sz="1300" dirty="0"/>
              <a:t>。</a:t>
            </a:r>
            <a:endParaRPr kumimoji="0" lang="zh-CN" altLang="en-US" sz="13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EA6B8A0-8E7C-4A05-BCFB-0A2B9A95A36A}"/>
              </a:ext>
            </a:extLst>
          </p:cNvPr>
          <p:cNvSpPr txBox="1"/>
          <p:nvPr/>
        </p:nvSpPr>
        <p:spPr>
          <a:xfrm>
            <a:off x="4636008" y="4626740"/>
            <a:ext cx="6775704" cy="492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3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不同类型的报表提供对应的开发方法，采用统一的报表模板化定制、发布方案，简化报表的维护环节，降低报表维护对 </a:t>
            </a:r>
            <a:r>
              <a:rPr kumimoji="0" lang="en-US" altLang="zh-CN" sz="13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IT </a:t>
            </a:r>
            <a:r>
              <a:rPr kumimoji="0" lang="zh-CN" altLang="en-US" sz="13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技术人员的依赖性。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/>
          </p:cNvSpPr>
          <p:nvPr>
            <p:ph type="title"/>
          </p:nvPr>
        </p:nvSpPr>
        <p:spPr>
          <a:xfrm>
            <a:off x="228599" y="408372"/>
            <a:ext cx="11963401" cy="4261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66927">
              <a:defRPr sz="1736"/>
            </a:lvl1pPr>
          </a:lstStyle>
          <a:p>
            <a:r>
              <a:rPr sz="2200" dirty="0"/>
              <a:t>2.</a:t>
            </a:r>
            <a:r>
              <a:rPr lang="zh-CN" altLang="en-US" sz="2200" dirty="0"/>
              <a:t> 决策系统界面概览：普通用户</a:t>
            </a:r>
            <a:br>
              <a:rPr lang="zh-CN" altLang="en-US" dirty="0"/>
            </a:br>
            <a:endParaRPr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B6A671-7E43-49F2-BDF1-2167AE6401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5" y="834501"/>
            <a:ext cx="10862494" cy="530112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/>
          </p:cNvSpPr>
          <p:nvPr>
            <p:ph type="title"/>
          </p:nvPr>
        </p:nvSpPr>
        <p:spPr>
          <a:xfrm>
            <a:off x="228599" y="408372"/>
            <a:ext cx="11963401" cy="4261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66927">
              <a:defRPr sz="1736"/>
            </a:lvl1pPr>
          </a:lstStyle>
          <a:p>
            <a:r>
              <a:rPr sz="2200" dirty="0"/>
              <a:t>2.</a:t>
            </a:r>
            <a:r>
              <a:rPr lang="zh-CN" altLang="en-US" sz="2200" dirty="0"/>
              <a:t> 决策系统界面概览：管理员</a:t>
            </a:r>
            <a:br>
              <a:rPr lang="zh-CN" altLang="en-US" dirty="0"/>
            </a:br>
            <a:endParaRPr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5C7077F-43E9-44DB-B2D7-1D268F63F3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7" y="834501"/>
            <a:ext cx="10844784" cy="529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9360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3. </a:t>
            </a:r>
            <a:r>
              <a:rPr lang="zh-CN" altLang="en-US" sz="2000" dirty="0"/>
              <a:t>决策系统挂载报表</a:t>
            </a:r>
            <a:endParaRPr sz="2000" dirty="0"/>
          </a:p>
        </p:txBody>
      </p:sp>
      <p:sp>
        <p:nvSpPr>
          <p:cNvPr id="10" name="MH_SubTitle_1">
            <a:extLst>
              <a:ext uri="{FF2B5EF4-FFF2-40B4-BE49-F238E27FC236}">
                <a16:creationId xmlns:a16="http://schemas.microsoft.com/office/drawing/2014/main" id="{3395C43F-1590-4A4E-BE49-2E5872CD26B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86969" y="2643443"/>
            <a:ext cx="2944368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目录管理</a:t>
            </a:r>
          </a:p>
        </p:txBody>
      </p:sp>
      <p:sp>
        <p:nvSpPr>
          <p:cNvPr id="11" name="MH_Other_1">
            <a:extLst>
              <a:ext uri="{FF2B5EF4-FFF2-40B4-BE49-F238E27FC236}">
                <a16:creationId xmlns:a16="http://schemas.microsoft.com/office/drawing/2014/main" id="{E6F3EB73-AE3A-4802-8E6D-98A3C20017D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06829" y="2347723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400" b="1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MH_Text_1">
            <a:extLst>
              <a:ext uri="{FF2B5EF4-FFF2-40B4-BE49-F238E27FC236}">
                <a16:creationId xmlns:a16="http://schemas.microsoft.com/office/drawing/2014/main" id="{D5C1BB8C-96FC-47D7-9646-E9234065A540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33093" y="3520440"/>
            <a:ext cx="2167891" cy="69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管理员将制作好的报表添加到决策系统的目录下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MH_Text_1">
            <a:extLst>
              <a:ext uri="{FF2B5EF4-FFF2-40B4-BE49-F238E27FC236}">
                <a16:creationId xmlns:a16="http://schemas.microsoft.com/office/drawing/2014/main" id="{C4E6B89A-13C0-477F-AB9B-46B75CCD665E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99944" y="3520440"/>
            <a:ext cx="2167891" cy="69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管理员对决策系统用户进行管理，新增、修改、删除用户信息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MH_Text_1">
            <a:extLst>
              <a:ext uri="{FF2B5EF4-FFF2-40B4-BE49-F238E27FC236}">
                <a16:creationId xmlns:a16="http://schemas.microsoft.com/office/drawing/2014/main" id="{1C3C7262-81A2-40B2-99F7-A26FFCD27562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96000" y="3520440"/>
            <a:ext cx="2167891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管理员赋予普通用户该模板的控制权限，只有被赋予模板控制权限，普通用户才能查看和操作模板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MH_SubTitle_1">
            <a:extLst>
              <a:ext uri="{FF2B5EF4-FFF2-40B4-BE49-F238E27FC236}">
                <a16:creationId xmlns:a16="http://schemas.microsoft.com/office/drawing/2014/main" id="{5835F1C0-1343-4173-9C3C-589DA1D5478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395982" y="2643443"/>
            <a:ext cx="2944368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用户管理</a:t>
            </a:r>
          </a:p>
        </p:txBody>
      </p:sp>
      <p:sp>
        <p:nvSpPr>
          <p:cNvPr id="16" name="MH_SubTitle_1">
            <a:extLst>
              <a:ext uri="{FF2B5EF4-FFF2-40B4-BE49-F238E27FC236}">
                <a16:creationId xmlns:a16="http://schemas.microsoft.com/office/drawing/2014/main" id="{A3195948-0CF4-4AFE-9203-2375B06AED8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904995" y="2643442"/>
            <a:ext cx="2944368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权限管理</a:t>
            </a:r>
          </a:p>
        </p:txBody>
      </p:sp>
      <p:sp>
        <p:nvSpPr>
          <p:cNvPr id="22" name="MH_SubTitle_1">
            <a:extLst>
              <a:ext uri="{FF2B5EF4-FFF2-40B4-BE49-F238E27FC236}">
                <a16:creationId xmlns:a16="http://schemas.microsoft.com/office/drawing/2014/main" id="{70D92954-2E2D-4372-9854-6F59D3D5C6E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414008" y="2643441"/>
            <a:ext cx="2944368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报表查看</a:t>
            </a:r>
          </a:p>
        </p:txBody>
      </p:sp>
      <p:sp>
        <p:nvSpPr>
          <p:cNvPr id="15" name="MH_Other_2">
            <a:extLst>
              <a:ext uri="{FF2B5EF4-FFF2-40B4-BE49-F238E27FC236}">
                <a16:creationId xmlns:a16="http://schemas.microsoft.com/office/drawing/2014/main" id="{F29715A3-0FE8-4B04-8E03-CD468BBB209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815842" y="2347723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 dirty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MH_Other_3">
            <a:extLst>
              <a:ext uri="{FF2B5EF4-FFF2-40B4-BE49-F238E27FC236}">
                <a16:creationId xmlns:a16="http://schemas.microsoft.com/office/drawing/2014/main" id="{3254BAC5-2F8B-4C00-A5D3-B4C2B913F74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324855" y="2347723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 dirty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MH_Other_3">
            <a:extLst>
              <a:ext uri="{FF2B5EF4-FFF2-40B4-BE49-F238E27FC236}">
                <a16:creationId xmlns:a16="http://schemas.microsoft.com/office/drawing/2014/main" id="{3092E49D-7765-4315-9D20-84B279AD865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849363" y="2347723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 dirty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MH_Text_1">
            <a:extLst>
              <a:ext uri="{FF2B5EF4-FFF2-40B4-BE49-F238E27FC236}">
                <a16:creationId xmlns:a16="http://schemas.microsoft.com/office/drawing/2014/main" id="{BFFE1730-9B7A-4C94-B6E5-74D5EC2409D1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592056" y="3520439"/>
            <a:ext cx="2167891" cy="69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普通用户登录决策系统，查看自己权限内的报表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2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282</Words>
  <Application>Microsoft Office PowerPoint</Application>
  <PresentationFormat>宽屏</PresentationFormat>
  <Paragraphs>38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等线</vt:lpstr>
      <vt:lpstr>微软雅黑</vt:lpstr>
      <vt:lpstr>Arial</vt:lpstr>
      <vt:lpstr>Office 主题​​</vt:lpstr>
      <vt:lpstr>PowerPoint 演示文稿</vt:lpstr>
      <vt:lpstr>PowerPoint 演示文稿</vt:lpstr>
      <vt:lpstr>1. 决策系统简介：概念 &amp; 特点</vt:lpstr>
      <vt:lpstr>2. 决策系统界面概览：普通用户 </vt:lpstr>
      <vt:lpstr>2. 决策系统界面概览：管理员 </vt:lpstr>
      <vt:lpstr>3. 决策系统挂载报表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leo.tsai@fanruan.com</dc:creator>
  <cp:lastModifiedBy>C YX</cp:lastModifiedBy>
  <cp:revision>25</cp:revision>
  <dcterms:modified xsi:type="dcterms:W3CDTF">2019-08-21T10:15:02Z</dcterms:modified>
</cp:coreProperties>
</file>