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70" r:id="rId4"/>
    <p:sldId id="258" r:id="rId5"/>
    <p:sldId id="259" r:id="rId6"/>
    <p:sldId id="260" r:id="rId7"/>
    <p:sldId id="271" r:id="rId8"/>
    <p:sldId id="269" r:id="rId9"/>
    <p:sldId id="267" r:id="rId1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163" autoAdjust="0"/>
  </p:normalViewPr>
  <p:slideViewPr>
    <p:cSldViewPr snapToGrid="0">
      <p:cViewPr varScale="1">
        <p:scale>
          <a:sx n="105" d="100"/>
          <a:sy n="105" d="100"/>
        </p:scale>
        <p:origin x="7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inereport.com/doc-view-1337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finereport.com/doc-view-134.html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8634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Shape 2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hlinkClick r:id="rId3"/>
              </a:rPr>
              <a:t>https://help.finereport.com/doc-view-1337.html</a:t>
            </a: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>
                <a:hlinkClick r:id="rId3"/>
              </a:rPr>
              <a:t>https://help.finereport.com/doc-view-134.html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8709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6" name="Shape 50">
            <a:extLst>
              <a:ext uri="{FF2B5EF4-FFF2-40B4-BE49-F238E27FC236}">
                <a16:creationId xmlns:a16="http://schemas.microsoft.com/office/drawing/2014/main" id="{77BF9795-6D9E-47CD-8426-BAAA0C167708}"/>
              </a:ext>
            </a:extLst>
          </p:cNvPr>
          <p:cNvSpPr/>
          <p:nvPr userDrawn="1"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47E3AE-9365-426A-A0D0-2C3F319D662B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0153CF-3172-4B78-BD71-B831423B5583}"/>
              </a:ext>
            </a:extLst>
          </p:cNvPr>
          <p:cNvSpPr txBox="1"/>
          <p:nvPr userDrawn="1"/>
        </p:nvSpPr>
        <p:spPr>
          <a:xfrm>
            <a:off x="2983405" y="2453007"/>
            <a:ext cx="629394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C483471-8B46-45C8-9BCE-021203FBC1FC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89" name="Shape 89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7" r:id="rId18"/>
    <p:sldLayoutId id="2147483668" r:id="rId19"/>
    <p:sldLayoutId id="2147483669" r:id="rId20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2.xml"/><Relationship Id="rId7" Type="http://schemas.openxmlformats.org/officeDocument/2006/relationships/image" Target="../media/image10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help.finereport.com/doc-view-138.html" TargetMode="External"/><Relationship Id="rId3" Type="http://schemas.openxmlformats.org/officeDocument/2006/relationships/hyperlink" Target="https://help.finereport.com/doc-view-135.html" TargetMode="External"/><Relationship Id="rId7" Type="http://schemas.openxmlformats.org/officeDocument/2006/relationships/hyperlink" Target="https://help.finereport.com/doc-view-2432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help.finereport.com/doc-view-2194.html" TargetMode="External"/><Relationship Id="rId5" Type="http://schemas.openxmlformats.org/officeDocument/2006/relationships/hyperlink" Target="https://help.finereport.com/doc-view-1545.html" TargetMode="External"/><Relationship Id="rId4" Type="http://schemas.openxmlformats.org/officeDocument/2006/relationships/hyperlink" Target="https://help.finereport.com/doc-view-136.html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err="1"/>
              <a:t>FineReport</a:t>
            </a:r>
            <a:r>
              <a:rPr lang="en-US" altLang="zh-CN"/>
              <a:t> </a:t>
            </a:r>
            <a:r>
              <a:rPr lang="zh-CN" altLang="en-US"/>
              <a:t>新手入门</a:t>
            </a:r>
            <a:endParaRPr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BDC315-9F87-4A9F-BB36-FDF85C73E423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275621" cy="22159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</a:t>
            </a:r>
            <a:r>
              <a:rPr lang="en-US" altLang="zh-CN" dirty="0"/>
              <a:t>2</a:t>
            </a:r>
            <a:endParaRPr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EC9315-977B-41AB-8BDD-155EE2E36AE9}"/>
              </a:ext>
            </a:extLst>
          </p:cNvPr>
          <p:cNvSpPr txBox="1"/>
          <p:nvPr/>
        </p:nvSpPr>
        <p:spPr>
          <a:xfrm>
            <a:off x="10382250" y="4268789"/>
            <a:ext cx="2514600" cy="21698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新建数据连接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新建报表类型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新建数据集</a:t>
            </a:r>
            <a:endParaRPr kumimoji="0" lang="en-US" altLang="zh-CN" sz="18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bg1"/>
                </a:solidFill>
              </a:rPr>
              <a:t>报表设计</a:t>
            </a:r>
            <a:endParaRPr lang="en-US" altLang="zh-CN" b="1" dirty="0">
              <a:solidFill>
                <a:schemeClr val="bg1"/>
              </a:solidFill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报表预览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404DD18-B344-481B-AF47-093897A1E595}"/>
              </a:ext>
            </a:extLst>
          </p:cNvPr>
          <p:cNvSpPr/>
          <p:nvPr/>
        </p:nvSpPr>
        <p:spPr>
          <a:xfrm>
            <a:off x="9925367" y="3295650"/>
            <a:ext cx="1980029" cy="8241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第一张报表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zh-CN" altLang="en-US" sz="2000" dirty="0"/>
              <a:t>普通报表设计流程图</a:t>
            </a:r>
            <a:endParaRPr sz="2000" dirty="0"/>
          </a:p>
        </p:txBody>
      </p:sp>
      <p:sp>
        <p:nvSpPr>
          <p:cNvPr id="3" name="MH_SubTitle_1">
            <a:extLst>
              <a:ext uri="{FF2B5EF4-FFF2-40B4-BE49-F238E27FC236}">
                <a16:creationId xmlns:a16="http://schemas.microsoft.com/office/drawing/2014/main" id="{3785FAD6-B297-4C7B-B9FB-5B7C145EA09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39940" y="3369945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新建数据连接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Other_1">
            <a:extLst>
              <a:ext uri="{FF2B5EF4-FFF2-40B4-BE49-F238E27FC236}">
                <a16:creationId xmlns:a16="http://schemas.microsoft.com/office/drawing/2014/main" id="{8EDEF1DD-3B9B-407F-BE2D-1095523F17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865419">
            <a:off x="2473452" y="326040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5" name="MH_SubTitle_2">
            <a:extLst>
              <a:ext uri="{FF2B5EF4-FFF2-40B4-BE49-F238E27FC236}">
                <a16:creationId xmlns:a16="http://schemas.microsoft.com/office/drawing/2014/main" id="{76138CB8-ECAE-4F36-8074-D58808037B8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998915" y="3038158"/>
            <a:ext cx="1638300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新建报表类型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SubTitle_3">
            <a:extLst>
              <a:ext uri="{FF2B5EF4-FFF2-40B4-BE49-F238E27FC236}">
                <a16:creationId xmlns:a16="http://schemas.microsoft.com/office/drawing/2014/main" id="{EE4EA87F-3BBC-4CED-B4FD-ABB10FD93A9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957890" y="3369945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新建数据集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id="{280AD48F-056E-42DE-A12A-0106B60BEBD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8865419">
            <a:off x="6391402" y="326040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E7F8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8" name="MH_SubTitle_4">
            <a:extLst>
              <a:ext uri="{FF2B5EF4-FFF2-40B4-BE49-F238E27FC236}">
                <a16:creationId xmlns:a16="http://schemas.microsoft.com/office/drawing/2014/main" id="{99FF4679-1117-4F16-B877-C990D0A1404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916865" y="3038158"/>
            <a:ext cx="1638300" cy="381000"/>
          </a:xfrm>
          <a:prstGeom prst="rect">
            <a:avLst/>
          </a:prstGeom>
          <a:solidFill>
            <a:srgbClr val="5F8F8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报表设计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3">
            <a:extLst>
              <a:ext uri="{FF2B5EF4-FFF2-40B4-BE49-F238E27FC236}">
                <a16:creationId xmlns:a16="http://schemas.microsoft.com/office/drawing/2014/main" id="{A1364941-CB26-4719-9D0E-BC2C1E097DC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2734581" flipH="1">
            <a:off x="4432427" y="3260408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F8F8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10" name="MH_Other_4">
            <a:extLst>
              <a:ext uri="{FF2B5EF4-FFF2-40B4-BE49-F238E27FC236}">
                <a16:creationId xmlns:a16="http://schemas.microsoft.com/office/drawing/2014/main" id="{1FB5CA74-AE49-4EB3-9433-5D5F4ADD182C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039940" y="2690496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1</a:t>
            </a:r>
            <a:endParaRPr lang="zh-CN" altLang="en-US" sz="4400" b="1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1" name="MH_Text_1">
            <a:extLst>
              <a:ext uri="{FF2B5EF4-FFF2-40B4-BE49-F238E27FC236}">
                <a16:creationId xmlns:a16="http://schemas.microsoft.com/office/drawing/2014/main" id="{41C4FC06-E729-4515-9BEF-7B5A525F97EB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39939" y="3862611"/>
            <a:ext cx="1456455" cy="75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内置数据库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外置数据库</a:t>
            </a: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1E88BFC0-CFB4-42DC-90CC-F0173B4B6C06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957890" y="2673125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3</a:t>
            </a:r>
            <a:endParaRPr lang="zh-CN" altLang="en-US" sz="4400" b="1" dirty="0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4" name="MH_Other_6">
            <a:extLst>
              <a:ext uri="{FF2B5EF4-FFF2-40B4-BE49-F238E27FC236}">
                <a16:creationId xmlns:a16="http://schemas.microsoft.com/office/drawing/2014/main" id="{D1D43DD1-E003-4B78-A812-A5C90C8826DA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98915" y="3430271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2</a:t>
            </a:r>
            <a:endParaRPr lang="zh-CN" altLang="en-US" sz="4400" b="1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5" name="MH_Other_7">
            <a:extLst>
              <a:ext uri="{FF2B5EF4-FFF2-40B4-BE49-F238E27FC236}">
                <a16:creationId xmlns:a16="http://schemas.microsoft.com/office/drawing/2014/main" id="{221A6AA6-ECD0-4DA4-A182-AAB28F706118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916865" y="3430271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>
                <a:solidFill>
                  <a:srgbClr val="5F8F80"/>
                </a:solidFill>
                <a:latin typeface="Times New Roman" panose="02020603050405020304" pitchFamily="18" charset="0"/>
                <a:ea typeface="幼圆" pitchFamily="49" charset="-122"/>
              </a:rPr>
              <a:t>4</a:t>
            </a:r>
            <a:endParaRPr lang="zh-CN" altLang="en-US" sz="4400" b="1">
              <a:solidFill>
                <a:srgbClr val="5F8F8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id="{341B1503-D86B-46B2-B385-C654E47B2DC2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8858587" y="3350232"/>
            <a:ext cx="1638300" cy="381000"/>
          </a:xfrm>
          <a:prstGeom prst="rect">
            <a:avLst/>
          </a:prstGeom>
          <a:solidFill>
            <a:srgbClr val="5E7F8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报表预览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id="{28661F5E-72EB-479E-BDFF-A5329265612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2734581" flipH="1">
            <a:off x="8341751" y="3249462"/>
            <a:ext cx="730250" cy="266700"/>
          </a:xfrm>
          <a:custGeom>
            <a:avLst/>
            <a:gdLst>
              <a:gd name="connsiteX0" fmla="*/ 731515 w 731515"/>
              <a:gd name="connsiteY0" fmla="*/ 0 h 267350"/>
              <a:gd name="connsiteX1" fmla="*/ 458731 w 731515"/>
              <a:gd name="connsiteY1" fmla="*/ 267350 h 267350"/>
              <a:gd name="connsiteX2" fmla="*/ 0 w 731515"/>
              <a:gd name="connsiteY2" fmla="*/ 267350 h 267350"/>
              <a:gd name="connsiteX3" fmla="*/ 270527 w 731515"/>
              <a:gd name="connsiteY3" fmla="*/ 2211 h 267350"/>
              <a:gd name="connsiteX4" fmla="*/ 268360 w 731515"/>
              <a:gd name="connsiteY4" fmla="*/ 0 h 26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515" h="267350">
                <a:moveTo>
                  <a:pt x="731515" y="0"/>
                </a:moveTo>
                <a:lnTo>
                  <a:pt x="458731" y="267350"/>
                </a:lnTo>
                <a:lnTo>
                  <a:pt x="0" y="267350"/>
                </a:lnTo>
                <a:lnTo>
                  <a:pt x="270527" y="2211"/>
                </a:lnTo>
                <a:lnTo>
                  <a:pt x="268360" y="0"/>
                </a:lnTo>
                <a:close/>
              </a:path>
            </a:pathLst>
          </a:custGeom>
          <a:solidFill>
            <a:srgbClr val="5F8F80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55595B"/>
              </a:solidFill>
              <a:latin typeface="Times New Roman"/>
              <a:ea typeface="幼圆"/>
            </a:endParaRPr>
          </a:p>
        </p:txBody>
      </p:sp>
      <p:sp>
        <p:nvSpPr>
          <p:cNvPr id="18" name="MH_Other_5">
            <a:extLst>
              <a:ext uri="{FF2B5EF4-FFF2-40B4-BE49-F238E27FC236}">
                <a16:creationId xmlns:a16="http://schemas.microsoft.com/office/drawing/2014/main" id="{3043F3B3-7B54-4EF6-B5FB-E21D0C17C23F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902667" y="2673125"/>
            <a:ext cx="16383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dirty="0">
                <a:solidFill>
                  <a:srgbClr val="5E7F84"/>
                </a:solidFill>
                <a:latin typeface="Times New Roman" panose="02020603050405020304" pitchFamily="18" charset="0"/>
                <a:ea typeface="幼圆" pitchFamily="49" charset="-122"/>
              </a:rPr>
              <a:t>5</a:t>
            </a:r>
            <a:endParaRPr lang="zh-CN" altLang="en-US" sz="4400" b="1" dirty="0">
              <a:solidFill>
                <a:srgbClr val="5E7F84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24" name="MH_Text_1">
            <a:extLst>
              <a:ext uri="{FF2B5EF4-FFF2-40B4-BE49-F238E27FC236}">
                <a16:creationId xmlns:a16="http://schemas.microsoft.com/office/drawing/2014/main" id="{20CB6ABA-8EE6-4B4C-821B-65588A6AD6AC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984303" y="1877293"/>
            <a:ext cx="1456455" cy="10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普通报表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决策报表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聚合报表</a:t>
            </a:r>
          </a:p>
        </p:txBody>
      </p:sp>
      <p:sp>
        <p:nvSpPr>
          <p:cNvPr id="25" name="MH_Text_1">
            <a:extLst>
              <a:ext uri="{FF2B5EF4-FFF2-40B4-BE49-F238E27FC236}">
                <a16:creationId xmlns:a16="http://schemas.microsoft.com/office/drawing/2014/main" id="{AE64E284-7F48-4C2E-8312-A51FDE4674E4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054908" y="3862611"/>
            <a:ext cx="1456455" cy="75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模板数据集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服务器数据集</a:t>
            </a:r>
          </a:p>
        </p:txBody>
      </p:sp>
      <p:sp>
        <p:nvSpPr>
          <p:cNvPr id="26" name="MH_Text_1">
            <a:extLst>
              <a:ext uri="{FF2B5EF4-FFF2-40B4-BE49-F238E27FC236}">
                <a16:creationId xmlns:a16="http://schemas.microsoft.com/office/drawing/2014/main" id="{9D6C789F-23DA-4C50-A835-7A8F087C1B24}"/>
              </a:ext>
            </a:extLst>
          </p:cNvPr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899612" y="1204344"/>
            <a:ext cx="1456455" cy="1696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样式设计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数据绑定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属性设置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参数设置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图表设置</a:t>
            </a:r>
          </a:p>
        </p:txBody>
      </p:sp>
      <p:sp>
        <p:nvSpPr>
          <p:cNvPr id="27" name="MH_Text_1">
            <a:extLst>
              <a:ext uri="{FF2B5EF4-FFF2-40B4-BE49-F238E27FC236}">
                <a16:creationId xmlns:a16="http://schemas.microsoft.com/office/drawing/2014/main" id="{6BCDF0A3-2B7E-496A-A05D-E95DF745C428}"/>
              </a:ext>
            </a:extLst>
          </p:cNvPr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030646" y="3862610"/>
            <a:ext cx="1456455" cy="2062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分页预览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填报预览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数据分析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新填报预览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移动端预览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决策报表预览</a:t>
            </a:r>
          </a:p>
        </p:txBody>
      </p:sp>
    </p:spTree>
    <p:extLst>
      <p:ext uri="{BB962C8B-B14F-4D97-AF65-F5344CB8AC3E}">
        <p14:creationId xmlns:p14="http://schemas.microsoft.com/office/powerpoint/2010/main" val="280810711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2</a:t>
            </a:r>
            <a:r>
              <a:rPr sz="2000" dirty="0"/>
              <a:t>. </a:t>
            </a:r>
            <a:r>
              <a:rPr lang="zh-CN" altLang="en-US" sz="2000" dirty="0"/>
              <a:t>新建数据连接</a:t>
            </a:r>
            <a:endParaRPr sz="2000" dirty="0"/>
          </a:p>
        </p:txBody>
      </p:sp>
      <p:pic>
        <p:nvPicPr>
          <p:cNvPr id="3" name="图形 2" descr="数据库">
            <a:extLst>
              <a:ext uri="{FF2B5EF4-FFF2-40B4-BE49-F238E27FC236}">
                <a16:creationId xmlns:a16="http://schemas.microsoft.com/office/drawing/2014/main" id="{7D68A248-E623-4A52-BE40-7E4E47A3F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7208" y="1496171"/>
            <a:ext cx="914400" cy="914400"/>
          </a:xfrm>
          <a:prstGeom prst="rect">
            <a:avLst/>
          </a:prstGeom>
        </p:spPr>
      </p:pic>
      <p:pic>
        <p:nvPicPr>
          <p:cNvPr id="5" name="图形 4" descr="条形图演示文稿 ">
            <a:extLst>
              <a:ext uri="{FF2B5EF4-FFF2-40B4-BE49-F238E27FC236}">
                <a16:creationId xmlns:a16="http://schemas.microsoft.com/office/drawing/2014/main" id="{D8D8E582-83F3-4F1C-BF7F-565EDA62F6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64664" y="2971800"/>
            <a:ext cx="914400" cy="914400"/>
          </a:xfrm>
          <a:prstGeom prst="rect">
            <a:avLst/>
          </a:prstGeom>
        </p:spPr>
      </p:pic>
      <p:cxnSp>
        <p:nvCxnSpPr>
          <p:cNvPr id="7" name="连接符: 肘形 6">
            <a:extLst>
              <a:ext uri="{FF2B5EF4-FFF2-40B4-BE49-F238E27FC236}">
                <a16:creationId xmlns:a16="http://schemas.microsoft.com/office/drawing/2014/main" id="{13E126F0-8A74-4DDB-B02A-FF77D1248BCC}"/>
              </a:ext>
            </a:extLst>
          </p:cNvPr>
          <p:cNvCxnSpPr>
            <a:stCxn id="5" idx="3"/>
            <a:endCxn id="3" idx="1"/>
          </p:cNvCxnSpPr>
          <p:nvPr/>
        </p:nvCxnSpPr>
        <p:spPr>
          <a:xfrm flipV="1">
            <a:off x="3179064" y="1953371"/>
            <a:ext cx="3438144" cy="1475629"/>
          </a:xfrm>
          <a:prstGeom prst="bentConnector3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09E35299-529D-4395-B1D3-11EDB25C6141}"/>
              </a:ext>
            </a:extLst>
          </p:cNvPr>
          <p:cNvSpPr txBox="1"/>
          <p:nvPr/>
        </p:nvSpPr>
        <p:spPr>
          <a:xfrm>
            <a:off x="7482841" y="1768706"/>
            <a:ext cx="3261360" cy="323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内置</a:t>
            </a: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SQLite</a:t>
            </a:r>
            <a:r>
              <a:rPr kumimoji="0" lang="zh-CN" altLang="en-US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数据库：</a:t>
            </a:r>
            <a:r>
              <a:rPr kumimoji="0" lang="en-US" altLang="zh-CN" sz="1500" b="0" i="0" u="none" strike="noStrike" cap="none" spc="0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FRDemo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pic>
        <p:nvPicPr>
          <p:cNvPr id="10" name="图形 9" descr="数据库">
            <a:extLst>
              <a:ext uri="{FF2B5EF4-FFF2-40B4-BE49-F238E27FC236}">
                <a16:creationId xmlns:a16="http://schemas.microsoft.com/office/drawing/2014/main" id="{7EA1816F-46DC-4BAB-AC29-406149C51B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2448" y="4261104"/>
            <a:ext cx="914400" cy="914400"/>
          </a:xfrm>
          <a:prstGeom prst="rect">
            <a:avLst/>
          </a:prstGeom>
        </p:spPr>
      </p:pic>
      <p:cxnSp>
        <p:nvCxnSpPr>
          <p:cNvPr id="11" name="连接符: 肘形 10">
            <a:extLst>
              <a:ext uri="{FF2B5EF4-FFF2-40B4-BE49-F238E27FC236}">
                <a16:creationId xmlns:a16="http://schemas.microsoft.com/office/drawing/2014/main" id="{177322DB-BFD8-4922-A18D-59B234B22A3C}"/>
              </a:ext>
            </a:extLst>
          </p:cNvPr>
          <p:cNvCxnSpPr>
            <a:stCxn id="5" idx="3"/>
          </p:cNvCxnSpPr>
          <p:nvPr/>
        </p:nvCxnSpPr>
        <p:spPr>
          <a:xfrm>
            <a:off x="3179064" y="3429000"/>
            <a:ext cx="3438144" cy="1252728"/>
          </a:xfrm>
          <a:prstGeom prst="bentConnector3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E44740C-E485-458B-86F2-10D65F6FA56E}"/>
              </a:ext>
            </a:extLst>
          </p:cNvPr>
          <p:cNvSpPr txBox="1"/>
          <p:nvPr/>
        </p:nvSpPr>
        <p:spPr>
          <a:xfrm>
            <a:off x="1956816" y="3937941"/>
            <a:ext cx="1691453" cy="323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500" b="0" i="0" u="none" strike="noStrike" cap="none" spc="0" normalizeH="0" baseline="0" dirty="0" err="1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zh-CN" altLang="en-US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设计器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0E2662E-0B49-4E57-A273-D0C3067620AC}"/>
              </a:ext>
            </a:extLst>
          </p:cNvPr>
          <p:cNvSpPr txBox="1"/>
          <p:nvPr/>
        </p:nvSpPr>
        <p:spPr>
          <a:xfrm>
            <a:off x="3764280" y="3100428"/>
            <a:ext cx="1133856" cy="323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JDBC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2FD982-0942-477D-BD82-56C3A5367EA9}"/>
              </a:ext>
            </a:extLst>
          </p:cNvPr>
          <p:cNvSpPr txBox="1"/>
          <p:nvPr/>
        </p:nvSpPr>
        <p:spPr>
          <a:xfrm>
            <a:off x="7482841" y="4557181"/>
            <a:ext cx="3261360" cy="323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500" dirty="0">
                <a:solidFill>
                  <a:schemeClr val="accent1"/>
                </a:solidFill>
              </a:rPr>
              <a:t>外</a:t>
            </a:r>
            <a:r>
              <a:rPr kumimoji="0" lang="zh-CN" altLang="en-US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置数据库：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B97A96-0B35-46D5-A2D4-AD61CDC99DEA}"/>
              </a:ext>
            </a:extLst>
          </p:cNvPr>
          <p:cNvSpPr txBox="1"/>
          <p:nvPr/>
        </p:nvSpPr>
        <p:spPr>
          <a:xfrm>
            <a:off x="8723376" y="3774470"/>
            <a:ext cx="2194560" cy="18235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SQL Server</a:t>
            </a: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1500" dirty="0">
                <a:solidFill>
                  <a:schemeClr val="accent1"/>
                </a:solidFill>
              </a:rPr>
              <a:t>MySQL</a:t>
            </a: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1500" dirty="0">
                <a:solidFill>
                  <a:schemeClr val="accent1"/>
                </a:solidFill>
              </a:rPr>
              <a:t>Oracle</a:t>
            </a: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1500" b="0" i="0" u="none" strike="noStrike" cap="none" spc="0" normalizeH="0" baseline="0" dirty="0">
                <a:ln>
                  <a:noFill/>
                </a:ln>
                <a:solidFill>
                  <a:schemeClr val="accent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Microsoft Access</a:t>
            </a:r>
          </a:p>
          <a:p>
            <a:pPr marR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CN" sz="1500" dirty="0">
                <a:solidFill>
                  <a:schemeClr val="accent1"/>
                </a:solidFill>
              </a:rPr>
              <a:t>     ……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chemeClr val="accent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>
          <a:xfrm>
            <a:off x="228599" y="408372"/>
            <a:ext cx="11963401" cy="42612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66927">
              <a:defRPr sz="1736"/>
            </a:lvl1pPr>
          </a:lstStyle>
          <a:p>
            <a:r>
              <a:rPr lang="en-US" altLang="zh-CN" sz="2200" dirty="0"/>
              <a:t>3</a:t>
            </a:r>
            <a:r>
              <a:rPr sz="2200" dirty="0"/>
              <a:t>.</a:t>
            </a:r>
            <a:r>
              <a:rPr lang="zh-CN" altLang="en-US" sz="2200" dirty="0"/>
              <a:t> 新建报表类型</a:t>
            </a:r>
            <a:br>
              <a:rPr lang="zh-CN" altLang="en-US" dirty="0"/>
            </a:br>
            <a:endParaRPr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02D5D33-5B39-42EC-BD83-25A71B2BF204}"/>
              </a:ext>
            </a:extLst>
          </p:cNvPr>
          <p:cNvSpPr/>
          <p:nvPr/>
        </p:nvSpPr>
        <p:spPr>
          <a:xfrm>
            <a:off x="3248320" y="1879665"/>
            <a:ext cx="2079459" cy="3755254"/>
          </a:xfrm>
          <a:prstGeom prst="roundRect">
            <a:avLst>
              <a:gd name="adj" fmla="val 7015"/>
            </a:avLst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832B7B4-7EA3-422B-A840-3221C1543359}"/>
              </a:ext>
            </a:extLst>
          </p:cNvPr>
          <p:cNvSpPr/>
          <p:nvPr/>
        </p:nvSpPr>
        <p:spPr>
          <a:xfrm>
            <a:off x="3756205" y="1344694"/>
            <a:ext cx="1058390" cy="1069942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421E23-A906-425C-AC7A-3B5EE16E8DA2}"/>
              </a:ext>
            </a:extLst>
          </p:cNvPr>
          <p:cNvSpPr txBox="1"/>
          <p:nvPr/>
        </p:nvSpPr>
        <p:spPr>
          <a:xfrm>
            <a:off x="4138124" y="1618056"/>
            <a:ext cx="895739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1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5AA860-CF70-4A8E-B48B-9688713D6497}"/>
              </a:ext>
            </a:extLst>
          </p:cNvPr>
          <p:cNvSpPr/>
          <p:nvPr/>
        </p:nvSpPr>
        <p:spPr>
          <a:xfrm>
            <a:off x="3756205" y="2611055"/>
            <a:ext cx="1058390" cy="338552"/>
          </a:xfrm>
          <a:prstGeom prst="rect">
            <a:avLst/>
          </a:prstGeom>
          <a:solidFill>
            <a:srgbClr val="0070C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dirty="0">
                <a:solidFill>
                  <a:schemeClr val="bg1"/>
                </a:solidFill>
              </a:rPr>
              <a:t>普通报表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8803F73-6007-47CA-9B7D-D9F32F9C58BC}"/>
              </a:ext>
            </a:extLst>
          </p:cNvPr>
          <p:cNvCxnSpPr/>
          <p:nvPr/>
        </p:nvCxnSpPr>
        <p:spPr>
          <a:xfrm>
            <a:off x="3564293" y="3030316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70B27AC-4579-4887-AAA1-4BD3822EEA30}"/>
              </a:ext>
            </a:extLst>
          </p:cNvPr>
          <p:cNvSpPr txBox="1"/>
          <p:nvPr/>
        </p:nvSpPr>
        <p:spPr>
          <a:xfrm>
            <a:off x="3550615" y="3337204"/>
            <a:ext cx="146957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传统表格式复杂报表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53AD12C-BD81-442A-9EBF-ABE1851EA0CD}"/>
              </a:ext>
            </a:extLst>
          </p:cNvPr>
          <p:cNvCxnSpPr/>
          <p:nvPr/>
        </p:nvCxnSpPr>
        <p:spPr>
          <a:xfrm>
            <a:off x="3550615" y="3642194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7F451764-3A51-4AC0-B5E0-09E24764D93F}"/>
              </a:ext>
            </a:extLst>
          </p:cNvPr>
          <p:cNvSpPr txBox="1"/>
          <p:nvPr/>
        </p:nvSpPr>
        <p:spPr>
          <a:xfrm>
            <a:off x="3816218" y="3959950"/>
            <a:ext cx="146957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单元格扩展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5F9C4B6-9465-4237-B9E4-D90AC9A016CE}"/>
              </a:ext>
            </a:extLst>
          </p:cNvPr>
          <p:cNvCxnSpPr/>
          <p:nvPr/>
        </p:nvCxnSpPr>
        <p:spPr>
          <a:xfrm>
            <a:off x="3550615" y="4274273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CA1B95CA-FF25-4B30-BE79-371617A67EDB}"/>
              </a:ext>
            </a:extLst>
          </p:cNvPr>
          <p:cNvSpPr txBox="1"/>
          <p:nvPr/>
        </p:nvSpPr>
        <p:spPr>
          <a:xfrm>
            <a:off x="3548124" y="4582696"/>
            <a:ext cx="1523063" cy="7571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明细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分组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交叉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分栏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树报表等传统复杂报表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3E32603-CD91-4E0D-94AF-86BB1B6BA683}"/>
              </a:ext>
            </a:extLst>
          </p:cNvPr>
          <p:cNvCxnSpPr/>
          <p:nvPr/>
        </p:nvCxnSpPr>
        <p:spPr>
          <a:xfrm>
            <a:off x="3548125" y="5354221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35C7B86-6F36-44CB-8D31-E4F300E6555F}"/>
              </a:ext>
            </a:extLst>
          </p:cNvPr>
          <p:cNvSpPr/>
          <p:nvPr/>
        </p:nvSpPr>
        <p:spPr>
          <a:xfrm>
            <a:off x="1660848" y="1878662"/>
            <a:ext cx="1138335" cy="3755254"/>
          </a:xfrm>
          <a:prstGeom prst="roundRect">
            <a:avLst>
              <a:gd name="adj" fmla="val 6011"/>
            </a:avLst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4FE6CF7-842C-4EAE-B736-796380B372B8}"/>
              </a:ext>
            </a:extLst>
          </p:cNvPr>
          <p:cNvSpPr/>
          <p:nvPr/>
        </p:nvSpPr>
        <p:spPr>
          <a:xfrm>
            <a:off x="1717835" y="2587035"/>
            <a:ext cx="1024359" cy="3231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500" dirty="0">
                <a:solidFill>
                  <a:srgbClr val="0070C0"/>
                </a:solidFill>
              </a:rPr>
              <a:t>报表类型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sym typeface="微软雅黑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464CE91-12E0-4F91-AA25-508CF0D1FEFA}"/>
              </a:ext>
            </a:extLst>
          </p:cNvPr>
          <p:cNvCxnSpPr>
            <a:cxnSpLocks/>
          </p:cNvCxnSpPr>
          <p:nvPr/>
        </p:nvCxnSpPr>
        <p:spPr>
          <a:xfrm>
            <a:off x="1717835" y="3030316"/>
            <a:ext cx="1024359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0DBC900-E2FB-4C45-AAA0-D24FF653C16A}"/>
              </a:ext>
            </a:extLst>
          </p:cNvPr>
          <p:cNvCxnSpPr>
            <a:cxnSpLocks/>
          </p:cNvCxnSpPr>
          <p:nvPr/>
        </p:nvCxnSpPr>
        <p:spPr>
          <a:xfrm>
            <a:off x="1717834" y="3645294"/>
            <a:ext cx="1024359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95A9CC7-7075-4ABD-9466-E4F12745C7F4}"/>
              </a:ext>
            </a:extLst>
          </p:cNvPr>
          <p:cNvCxnSpPr>
            <a:cxnSpLocks/>
          </p:cNvCxnSpPr>
          <p:nvPr/>
        </p:nvCxnSpPr>
        <p:spPr>
          <a:xfrm>
            <a:off x="1717834" y="4277382"/>
            <a:ext cx="1024359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398140AB-2CBC-474A-ACF6-D53A9B97BC3A}"/>
              </a:ext>
            </a:extLst>
          </p:cNvPr>
          <p:cNvCxnSpPr>
            <a:cxnSpLocks/>
          </p:cNvCxnSpPr>
          <p:nvPr/>
        </p:nvCxnSpPr>
        <p:spPr>
          <a:xfrm>
            <a:off x="1717833" y="5357330"/>
            <a:ext cx="1024359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5BFCE4A0-A538-47F0-A29C-F9CF95A2A78B}"/>
              </a:ext>
            </a:extLst>
          </p:cNvPr>
          <p:cNvSpPr/>
          <p:nvPr/>
        </p:nvSpPr>
        <p:spPr>
          <a:xfrm>
            <a:off x="1717832" y="3266091"/>
            <a:ext cx="1024359" cy="3231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5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sym typeface="微软雅黑"/>
              </a:rPr>
              <a:t>应用场景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4C10961-54F0-4E12-BC3F-976CF9CA755F}"/>
              </a:ext>
            </a:extLst>
          </p:cNvPr>
          <p:cNvSpPr/>
          <p:nvPr/>
        </p:nvSpPr>
        <p:spPr>
          <a:xfrm>
            <a:off x="1716824" y="3894100"/>
            <a:ext cx="1024359" cy="3231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500" dirty="0">
                <a:solidFill>
                  <a:srgbClr val="0070C0"/>
                </a:solidFill>
              </a:rPr>
              <a:t>设计模式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sym typeface="微软雅黑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552CD23-B971-4C0C-A1E0-4E36362A1563}"/>
              </a:ext>
            </a:extLst>
          </p:cNvPr>
          <p:cNvSpPr/>
          <p:nvPr/>
        </p:nvSpPr>
        <p:spPr>
          <a:xfrm>
            <a:off x="1716824" y="4651772"/>
            <a:ext cx="1024359" cy="3231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500" dirty="0">
                <a:solidFill>
                  <a:srgbClr val="0070C0"/>
                </a:solidFill>
              </a:rPr>
              <a:t>优势功能</a:t>
            </a:r>
            <a:endParaRPr kumimoji="0" lang="zh-CN" altLang="en-US" sz="15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sym typeface="微软雅黑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67B9270-D785-49F1-BD4D-2D80FBD9EB97}"/>
              </a:ext>
            </a:extLst>
          </p:cNvPr>
          <p:cNvSpPr/>
          <p:nvPr/>
        </p:nvSpPr>
        <p:spPr>
          <a:xfrm>
            <a:off x="5778774" y="1878662"/>
            <a:ext cx="2079459" cy="3755254"/>
          </a:xfrm>
          <a:prstGeom prst="roundRect">
            <a:avLst>
              <a:gd name="adj" fmla="val 7015"/>
            </a:avLst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F5D73827-205F-48F4-97E1-8741FC8A313E}"/>
              </a:ext>
            </a:extLst>
          </p:cNvPr>
          <p:cNvSpPr/>
          <p:nvPr/>
        </p:nvSpPr>
        <p:spPr>
          <a:xfrm>
            <a:off x="6286659" y="1343691"/>
            <a:ext cx="1058390" cy="1069942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8C541B7-6591-46AF-B736-05BF5EBE35F6}"/>
              </a:ext>
            </a:extLst>
          </p:cNvPr>
          <p:cNvSpPr txBox="1"/>
          <p:nvPr/>
        </p:nvSpPr>
        <p:spPr>
          <a:xfrm>
            <a:off x="6668578" y="1617053"/>
            <a:ext cx="895739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1AF4C78-42B4-46BE-B080-5061E51FC99F}"/>
              </a:ext>
            </a:extLst>
          </p:cNvPr>
          <p:cNvSpPr/>
          <p:nvPr/>
        </p:nvSpPr>
        <p:spPr>
          <a:xfrm>
            <a:off x="6286659" y="2610052"/>
            <a:ext cx="1058390" cy="338552"/>
          </a:xfrm>
          <a:prstGeom prst="rect">
            <a:avLst/>
          </a:prstGeom>
          <a:solidFill>
            <a:srgbClr val="0070C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dirty="0">
                <a:solidFill>
                  <a:schemeClr val="bg1"/>
                </a:solidFill>
              </a:rPr>
              <a:t>决策报表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3DA3CA3-97D5-4497-BF8A-4B9FDFC7FF93}"/>
              </a:ext>
            </a:extLst>
          </p:cNvPr>
          <p:cNvCxnSpPr/>
          <p:nvPr/>
        </p:nvCxnSpPr>
        <p:spPr>
          <a:xfrm>
            <a:off x="6094747" y="3029313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58DBECCC-3257-4ED9-A566-F5C55BEA11C0}"/>
              </a:ext>
            </a:extLst>
          </p:cNvPr>
          <p:cNvSpPr txBox="1"/>
          <p:nvPr/>
        </p:nvSpPr>
        <p:spPr>
          <a:xfrm>
            <a:off x="6243720" y="3364194"/>
            <a:ext cx="146957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管理驾驶舱报表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9D3EFCC8-C66C-4D95-B77B-7E749DD50D98}"/>
              </a:ext>
            </a:extLst>
          </p:cNvPr>
          <p:cNvCxnSpPr/>
          <p:nvPr/>
        </p:nvCxnSpPr>
        <p:spPr>
          <a:xfrm>
            <a:off x="6081069" y="3641191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CFA730B8-73EC-489A-9BEE-144CE6547A0C}"/>
              </a:ext>
            </a:extLst>
          </p:cNvPr>
          <p:cNvSpPr txBox="1"/>
          <p:nvPr/>
        </p:nvSpPr>
        <p:spPr>
          <a:xfrm>
            <a:off x="6159002" y="3829854"/>
            <a:ext cx="1469570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图表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布局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参数</a:t>
            </a:r>
            <a:r>
              <a:rPr lang="en-US" altLang="zh-CN" sz="1200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控件等组件拖拽操作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483C572-4BF3-4F9A-A975-FD3A0992F9BE}"/>
              </a:ext>
            </a:extLst>
          </p:cNvPr>
          <p:cNvCxnSpPr/>
          <p:nvPr/>
        </p:nvCxnSpPr>
        <p:spPr>
          <a:xfrm>
            <a:off x="6081069" y="4273270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04D4D0D3-43FB-41EF-8A83-A76EC6A60DB2}"/>
              </a:ext>
            </a:extLst>
          </p:cNvPr>
          <p:cNvSpPr txBox="1"/>
          <p:nvPr/>
        </p:nvSpPr>
        <p:spPr>
          <a:xfrm>
            <a:off x="6100209" y="4415836"/>
            <a:ext cx="1634712" cy="9787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响应式设计，组件扩展独立，移动端自适应，支持局部刷新，支持组件联动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49AEC540-0AA5-43C3-95BE-D6DBF8A22CC8}"/>
              </a:ext>
            </a:extLst>
          </p:cNvPr>
          <p:cNvCxnSpPr/>
          <p:nvPr/>
        </p:nvCxnSpPr>
        <p:spPr>
          <a:xfrm>
            <a:off x="6134565" y="5362547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12E8806-C695-4B79-8117-525BAF779853}"/>
              </a:ext>
            </a:extLst>
          </p:cNvPr>
          <p:cNvSpPr/>
          <p:nvPr/>
        </p:nvSpPr>
        <p:spPr>
          <a:xfrm>
            <a:off x="8212209" y="1878662"/>
            <a:ext cx="2079459" cy="3755254"/>
          </a:xfrm>
          <a:prstGeom prst="roundRect">
            <a:avLst>
              <a:gd name="adj" fmla="val 7015"/>
            </a:avLst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CA435444-6E75-441B-9009-4033814BE6FA}"/>
              </a:ext>
            </a:extLst>
          </p:cNvPr>
          <p:cNvSpPr/>
          <p:nvPr/>
        </p:nvSpPr>
        <p:spPr>
          <a:xfrm>
            <a:off x="8720094" y="1343691"/>
            <a:ext cx="1058390" cy="1069942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B9C68F3-22EB-4AC9-8E6B-4EC3665B7495}"/>
              </a:ext>
            </a:extLst>
          </p:cNvPr>
          <p:cNvSpPr txBox="1"/>
          <p:nvPr/>
        </p:nvSpPr>
        <p:spPr>
          <a:xfrm>
            <a:off x="9102013" y="1617053"/>
            <a:ext cx="895739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3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870615A-034D-480F-A3D1-1E118ABDEDEA}"/>
              </a:ext>
            </a:extLst>
          </p:cNvPr>
          <p:cNvSpPr/>
          <p:nvPr/>
        </p:nvSpPr>
        <p:spPr>
          <a:xfrm>
            <a:off x="8720094" y="2610052"/>
            <a:ext cx="1058390" cy="338552"/>
          </a:xfrm>
          <a:prstGeom prst="rect">
            <a:avLst/>
          </a:prstGeom>
          <a:solidFill>
            <a:srgbClr val="0070C0"/>
          </a:solidFill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dirty="0">
                <a:solidFill>
                  <a:schemeClr val="bg1"/>
                </a:solidFill>
              </a:rPr>
              <a:t>聚合报表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39A12F6C-FA05-466D-BB8F-0D41625224D4}"/>
              </a:ext>
            </a:extLst>
          </p:cNvPr>
          <p:cNvCxnSpPr/>
          <p:nvPr/>
        </p:nvCxnSpPr>
        <p:spPr>
          <a:xfrm>
            <a:off x="8528182" y="3029313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1B0275EC-F887-43D5-B1D8-C399DCBBA0A4}"/>
              </a:ext>
            </a:extLst>
          </p:cNvPr>
          <p:cNvSpPr txBox="1"/>
          <p:nvPr/>
        </p:nvSpPr>
        <p:spPr>
          <a:xfrm>
            <a:off x="8769284" y="3336201"/>
            <a:ext cx="146957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不规则大报表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08F67EEC-00E2-4771-9C94-D51272209210}"/>
              </a:ext>
            </a:extLst>
          </p:cNvPr>
          <p:cNvCxnSpPr/>
          <p:nvPr/>
        </p:nvCxnSpPr>
        <p:spPr>
          <a:xfrm>
            <a:off x="8514504" y="3641191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79B6C497-6882-494E-B851-7465D0EFBCFA}"/>
              </a:ext>
            </a:extLst>
          </p:cNvPr>
          <p:cNvSpPr txBox="1"/>
          <p:nvPr/>
        </p:nvSpPr>
        <p:spPr>
          <a:xfrm>
            <a:off x="8565506" y="3968280"/>
            <a:ext cx="1469570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组件拖拽自由合并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F84164E0-C5ED-47BA-A4B2-0A894B019292}"/>
              </a:ext>
            </a:extLst>
          </p:cNvPr>
          <p:cNvCxnSpPr/>
          <p:nvPr/>
        </p:nvCxnSpPr>
        <p:spPr>
          <a:xfrm>
            <a:off x="8514504" y="4273270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B8574CC4-B5C9-4698-8006-C6B5DB2C7FCB}"/>
              </a:ext>
            </a:extLst>
          </p:cNvPr>
          <p:cNvSpPr txBox="1"/>
          <p:nvPr/>
        </p:nvSpPr>
        <p:spPr>
          <a:xfrm>
            <a:off x="8565506" y="4600359"/>
            <a:ext cx="1611703" cy="7571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</a:rPr>
              <a:t>报表模块之间相互独立，数据扩展互不影响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FillTx/>
              <a:sym typeface="微软雅黑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0F5D4F0-0FCE-4FFF-8DCF-EB4E9ED7C39A}"/>
              </a:ext>
            </a:extLst>
          </p:cNvPr>
          <p:cNvCxnSpPr/>
          <p:nvPr/>
        </p:nvCxnSpPr>
        <p:spPr>
          <a:xfrm>
            <a:off x="8540007" y="5334560"/>
            <a:ext cx="1469570" cy="0"/>
          </a:xfrm>
          <a:prstGeom prst="line">
            <a:avLst/>
          </a:prstGeom>
          <a:noFill/>
          <a:ln w="12700" cap="flat">
            <a:solidFill>
              <a:schemeClr val="bg2">
                <a:lumMod val="20000"/>
                <a:lumOff val="80000"/>
              </a:schemeClr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4. </a:t>
            </a:r>
            <a:r>
              <a:rPr lang="zh-CN" altLang="en-US" sz="2000" dirty="0"/>
              <a:t>新建数据集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839503" y="1186234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AE9C40-6AFC-47F7-A4BB-5071E6999F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085" y="2081413"/>
            <a:ext cx="2771429" cy="19142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8B9EEA1-E570-47C1-9046-94808A9D1A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990" y="2090937"/>
            <a:ext cx="2761905" cy="19047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MH_Other_2">
            <a:extLst>
              <a:ext uri="{FF2B5EF4-FFF2-40B4-BE49-F238E27FC236}">
                <a16:creationId xmlns:a16="http://schemas.microsoft.com/office/drawing/2014/main" id="{DAC6C96E-72C2-49FB-8FD9-DC22700376F9}"/>
              </a:ext>
            </a:extLst>
          </p:cNvPr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5982763" y="1853921"/>
            <a:ext cx="0" cy="3753777"/>
          </a:xfrm>
          <a:prstGeom prst="line">
            <a:avLst/>
          </a:prstGeom>
          <a:noFill/>
          <a:ln w="9525">
            <a:solidFill>
              <a:srgbClr val="D7D7D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MH_Other_1">
            <a:extLst>
              <a:ext uri="{FF2B5EF4-FFF2-40B4-BE49-F238E27FC236}">
                <a16:creationId xmlns:a16="http://schemas.microsoft.com/office/drawing/2014/main" id="{E319D75C-EE80-4227-BEA1-DE1767E83A5C}"/>
              </a:ext>
            </a:extLst>
          </p:cNvPr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2327085" y="1629422"/>
            <a:ext cx="7186810" cy="0"/>
          </a:xfrm>
          <a:prstGeom prst="line">
            <a:avLst/>
          </a:prstGeom>
          <a:noFill/>
          <a:ln w="9525">
            <a:solidFill>
              <a:srgbClr val="D7D7D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MH_SubTitle_1">
            <a:extLst>
              <a:ext uri="{FF2B5EF4-FFF2-40B4-BE49-F238E27FC236}">
                <a16:creationId xmlns:a16="http://schemas.microsoft.com/office/drawing/2014/main" id="{86A129BB-EAD5-49FC-8811-4B22D9D77178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27085" y="1018235"/>
            <a:ext cx="62103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hangingPunct="1">
              <a:lnSpc>
                <a:spcPct val="120000"/>
              </a:lnSpc>
              <a:spcBef>
                <a:spcPts val="600"/>
              </a:spcBef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两种数据集的区别</a:t>
            </a:r>
          </a:p>
        </p:txBody>
      </p:sp>
      <p:sp>
        <p:nvSpPr>
          <p:cNvPr id="17" name="MH_Text_1">
            <a:extLst>
              <a:ext uri="{FF2B5EF4-FFF2-40B4-BE49-F238E27FC236}">
                <a16:creationId xmlns:a16="http://schemas.microsoft.com/office/drawing/2014/main" id="{EB91A933-ED31-46B5-86F1-7ADA9111721B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27085" y="4271187"/>
            <a:ext cx="26416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hangingPunct="1">
              <a:lnSpc>
                <a:spcPct val="130000"/>
              </a:lnSpc>
              <a:spcBef>
                <a:spcPts val="600"/>
              </a:spcBef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只对当前报表有效，数据集</a:t>
            </a:r>
            <a:r>
              <a:rPr lang="zh-CN" altLang="en-US" sz="1200" dirty="0">
                <a:solidFill>
                  <a:srgbClr val="FF0000"/>
                </a:solidFill>
                <a:ea typeface="微软雅黑" panose="020B0503020204020204" pitchFamily="34" charset="-122"/>
              </a:rPr>
              <a:t>私有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，不能与其他报表共享使用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  <a:p>
            <a:pPr algn="just" hangingPunct="1">
              <a:lnSpc>
                <a:spcPct val="130000"/>
              </a:lnSpc>
              <a:spcBef>
                <a:spcPts val="600"/>
              </a:spcBef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定义方式：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菜单栏 </a:t>
            </a:r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&gt; 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&gt; 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模板数据集</a:t>
            </a:r>
          </a:p>
        </p:txBody>
      </p:sp>
      <p:sp>
        <p:nvSpPr>
          <p:cNvPr id="18" name="MH_Text_1">
            <a:extLst>
              <a:ext uri="{FF2B5EF4-FFF2-40B4-BE49-F238E27FC236}">
                <a16:creationId xmlns:a16="http://schemas.microsoft.com/office/drawing/2014/main" id="{649D19DF-B3F6-4562-88D1-08877BD90859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49353" y="4271187"/>
            <a:ext cx="3112925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hangingPunct="1">
              <a:lnSpc>
                <a:spcPct val="130000"/>
              </a:lnSpc>
              <a:spcBef>
                <a:spcPts val="600"/>
              </a:spcBef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对当前服务器下所有的报表有效，数据集</a:t>
            </a:r>
            <a:r>
              <a:rPr lang="zh-CN" altLang="en-US" sz="1200" dirty="0">
                <a:solidFill>
                  <a:srgbClr val="FF0000"/>
                </a:solidFill>
                <a:ea typeface="微软雅黑" panose="020B0503020204020204" pitchFamily="34" charset="-122"/>
              </a:rPr>
              <a:t>公用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，可以与其他报表共享使用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  <a:p>
            <a:pPr algn="just" hangingPunct="1">
              <a:lnSpc>
                <a:spcPct val="130000"/>
              </a:lnSpc>
              <a:spcBef>
                <a:spcPts val="600"/>
              </a:spcBef>
              <a:buNone/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定义方式：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菜单栏 </a:t>
            </a:r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&gt; 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服务器 </a:t>
            </a:r>
            <a:r>
              <a:rPr lang="en-US" altLang="zh-CN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&gt; </a:t>
            </a:r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</a:rPr>
              <a:t>服务器数据集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5. </a:t>
            </a:r>
            <a:r>
              <a:rPr lang="zh-CN" altLang="en-US" sz="2000" dirty="0"/>
              <a:t>报表设计：展现效果</a:t>
            </a:r>
            <a:endParaRPr sz="2000" dirty="0"/>
          </a:p>
        </p:txBody>
      </p:sp>
      <p:sp>
        <p:nvSpPr>
          <p:cNvPr id="276" name="Shape 276"/>
          <p:cNvSpPr/>
          <p:nvPr/>
        </p:nvSpPr>
        <p:spPr>
          <a:xfrm>
            <a:off x="428956" y="136351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95959"/>
                </a:solidFill>
              </a:defRPr>
            </a:pPr>
            <a:endParaRPr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429676-E12F-489D-8D45-DA08090D3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901" y="842410"/>
            <a:ext cx="7468489" cy="564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6735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6. </a:t>
            </a:r>
            <a:r>
              <a:rPr lang="zh-CN" altLang="en-US" sz="2000" dirty="0"/>
              <a:t>报表预览</a:t>
            </a:r>
            <a:endParaRPr sz="20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51CBBF-66A7-448C-ACD1-B9ECF1695D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65679"/>
              </p:ext>
            </p:extLst>
          </p:nvPr>
        </p:nvGraphicFramePr>
        <p:xfrm>
          <a:off x="838199" y="1886757"/>
          <a:ext cx="10515601" cy="3393440"/>
        </p:xfrm>
        <a:graphic>
          <a:graphicData uri="http://schemas.openxmlformats.org/drawingml/2006/table">
            <a:tbl>
              <a:tblPr firstRow="1" bandRow="1">
                <a:tableStyleId>{C7B018BB-80A7-4F77-B60F-C8B233D01FF8}</a:tableStyleId>
              </a:tblPr>
              <a:tblGrid>
                <a:gridCol w="1133057">
                  <a:extLst>
                    <a:ext uri="{9D8B030D-6E8A-4147-A177-3AD203B41FA5}">
                      <a16:colId xmlns:a16="http://schemas.microsoft.com/office/drawing/2014/main" val="2210744456"/>
                    </a:ext>
                  </a:extLst>
                </a:gridCol>
                <a:gridCol w="1415068">
                  <a:extLst>
                    <a:ext uri="{9D8B030D-6E8A-4147-A177-3AD203B41FA5}">
                      <a16:colId xmlns:a16="http://schemas.microsoft.com/office/drawing/2014/main" val="1929408928"/>
                    </a:ext>
                  </a:extLst>
                </a:gridCol>
                <a:gridCol w="5838751">
                  <a:extLst>
                    <a:ext uri="{9D8B030D-6E8A-4147-A177-3AD203B41FA5}">
                      <a16:colId xmlns:a16="http://schemas.microsoft.com/office/drawing/2014/main" val="3428749654"/>
                    </a:ext>
                  </a:extLst>
                </a:gridCol>
                <a:gridCol w="2128725">
                  <a:extLst>
                    <a:ext uri="{9D8B030D-6E8A-4147-A177-3AD203B41FA5}">
                      <a16:colId xmlns:a16="http://schemas.microsoft.com/office/drawing/2014/main" val="355971616"/>
                    </a:ext>
                  </a:extLst>
                </a:gridCol>
              </a:tblGrid>
              <a:tr h="3668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预览方式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应用场景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参考文档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433396"/>
                  </a:ext>
                </a:extLst>
              </a:tr>
              <a:tr h="53876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分页预览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默认预览方式，只需要查看报表数据进行数据分析时使用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3"/>
                        </a:rPr>
                        <a:t>分页预览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3046246"/>
                  </a:ext>
                </a:extLst>
              </a:tr>
              <a:tr h="51565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填报预览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微软雅黑"/>
                          <a:ea typeface="微软雅黑"/>
                          <a:cs typeface="微软雅黑"/>
                          <a:sym typeface="微软雅黑"/>
                        </a:rPr>
                        <a:t>填报报表的预览方式，在需要录入或者修改数据的时候使用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4"/>
                        </a:rPr>
                        <a:t>填报预览</a:t>
                      </a:r>
                      <a:r>
                        <a:rPr lang="en-US" altLang="zh-CN" dirty="0">
                          <a:hlinkClick r:id="rId4"/>
                        </a:rPr>
                        <a:t>(op=write)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8773836"/>
                  </a:ext>
                </a:extLst>
              </a:tr>
              <a:tr h="51468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数据分析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微软雅黑"/>
                          <a:ea typeface="微软雅黑"/>
                          <a:cs typeface="微软雅黑"/>
                          <a:sym typeface="微软雅黑"/>
                        </a:rPr>
                        <a:t>数据分析模式也可以查看报表，但是其可以对报表结果进行不分页预览及在线分析包括排序、二次过滤等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5"/>
                        </a:rPr>
                        <a:t>数据分析</a:t>
                      </a:r>
                      <a:r>
                        <a:rPr lang="en-US" altLang="zh-CN" dirty="0">
                          <a:hlinkClick r:id="rId5"/>
                        </a:rPr>
                        <a:t>(op=view)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211745"/>
                  </a:ext>
                </a:extLst>
              </a:tr>
              <a:tr h="462332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新填报预览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微软雅黑"/>
                          <a:ea typeface="微软雅黑"/>
                          <a:cs typeface="微软雅黑"/>
                          <a:sym typeface="微软雅黑"/>
                        </a:rPr>
                        <a:t>新填报预览，采用了新样式的控件，加载速度快，采用了分页加载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6"/>
                        </a:rPr>
                        <a:t>新填报预览</a:t>
                      </a:r>
                      <a:r>
                        <a:rPr lang="en-US" altLang="zh-CN" dirty="0">
                          <a:hlinkClick r:id="rId6"/>
                        </a:rPr>
                        <a:t>(op=</a:t>
                      </a:r>
                      <a:r>
                        <a:rPr lang="en-US" altLang="zh-CN" dirty="0" err="1">
                          <a:hlinkClick r:id="rId6"/>
                        </a:rPr>
                        <a:t>write_plus</a:t>
                      </a:r>
                      <a:r>
                        <a:rPr lang="en-US" altLang="zh-CN" dirty="0">
                          <a:hlinkClick r:id="rId6"/>
                        </a:rPr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3559598"/>
                  </a:ext>
                </a:extLst>
              </a:tr>
              <a:tr h="47946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移动端预览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zh-CN" altLang="en-US" dirty="0"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通过扫码直接在手机上展现报表，让用户直观地看到当前设计模板的实际效果</a:t>
                      </a:r>
                    </a:p>
                  </a:txBody>
                  <a:tcPr marL="95250" marR="95250" marT="47625" marB="47625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7"/>
                        </a:rPr>
                        <a:t>移动端预览</a:t>
                      </a:r>
                      <a:r>
                        <a:rPr lang="en-US" altLang="zh-CN" dirty="0">
                          <a:hlinkClick r:id="rId7"/>
                        </a:rPr>
                        <a:t>(op=mobile)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0781589"/>
                  </a:ext>
                </a:extLst>
              </a:tr>
              <a:tr h="51565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/>
                        <a:t>决策报表预览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微软雅黑"/>
                          <a:ea typeface="微软雅黑"/>
                          <a:cs typeface="微软雅黑"/>
                          <a:sym typeface="微软雅黑"/>
                        </a:rPr>
                        <a:t>决策报表预览是决策报表设计模式专用的预览方式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dirty="0">
                          <a:hlinkClick r:id="rId8"/>
                        </a:rPr>
                        <a:t>决策报表预览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989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90377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6日"/>
  <p:tag name="POCKET_APPLY_TYPE" val="Slide"/>
  <p:tag name="APPLYTYPE" val="Other"/>
  <p:tag name="APPLY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6日"/>
  <p:tag name="POCKET_APPLY_TYPE" val="Slide"/>
  <p:tag name="APPLYTYPE" val="Other"/>
  <p:tag name="APPLY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6日"/>
  <p:tag name="POCKET_APPLY_TYPE" val="Slide"/>
  <p:tag name="APPLYTYPE" val="SubTitle"/>
  <p:tag name="APPLY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6日"/>
  <p:tag name="POCKET_APPLY_TYPE" val="Slide"/>
  <p:tag name="APPLYTYPE" val="Text"/>
  <p:tag name="APPLY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6日"/>
  <p:tag name="POCKET_APPLY_TYPE" val="Slide"/>
  <p:tag name="APPLYTYPE" val="Text"/>
  <p:tag name="APPLY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SubTitle"/>
  <p:tag name="APPLY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Other"/>
  <p:tag name="APPLY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5日"/>
  <p:tag name="POCKET_APPLY_TYPE" val="Slide"/>
  <p:tag name="APPLYTYPE" val="Text"/>
  <p:tag name="APPLYORDER" val="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508</Words>
  <Application>Microsoft Office PowerPoint</Application>
  <PresentationFormat>宽屏</PresentationFormat>
  <Paragraphs>106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等线</vt:lpstr>
      <vt:lpstr>微软雅黑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1. 普通报表设计流程图</vt:lpstr>
      <vt:lpstr>2. 新建数据连接</vt:lpstr>
      <vt:lpstr>3. 新建报表类型 </vt:lpstr>
      <vt:lpstr>4. 新建数据集</vt:lpstr>
      <vt:lpstr>5. 报表设计：展现效果</vt:lpstr>
      <vt:lpstr>6. 报表预览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49</cp:revision>
  <dcterms:modified xsi:type="dcterms:W3CDTF">2019-08-21T10:11:51Z</dcterms:modified>
</cp:coreProperties>
</file>