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8" r:id="rId5"/>
    <p:sldId id="260" r:id="rId6"/>
    <p:sldId id="267" r:id="rId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5" name="Shape 20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等线"/>
      </a:defRPr>
    </a:lvl1pPr>
    <a:lvl2pPr indent="228600" latinLnBrk="0">
      <a:defRPr sz="1200">
        <a:latin typeface="+mj-lt"/>
        <a:ea typeface="+mj-ea"/>
        <a:cs typeface="+mj-cs"/>
        <a:sym typeface="等线"/>
      </a:defRPr>
    </a:lvl2pPr>
    <a:lvl3pPr indent="457200" latinLnBrk="0">
      <a:defRPr sz="1200">
        <a:latin typeface="+mj-lt"/>
        <a:ea typeface="+mj-ea"/>
        <a:cs typeface="+mj-cs"/>
        <a:sym typeface="等线"/>
      </a:defRPr>
    </a:lvl3pPr>
    <a:lvl4pPr indent="685800" latinLnBrk="0">
      <a:defRPr sz="1200">
        <a:latin typeface="+mj-lt"/>
        <a:ea typeface="+mj-ea"/>
        <a:cs typeface="+mj-cs"/>
        <a:sym typeface="等线"/>
      </a:defRPr>
    </a:lvl4pPr>
    <a:lvl5pPr indent="914400" latinLnBrk="0">
      <a:defRPr sz="1200">
        <a:latin typeface="+mj-lt"/>
        <a:ea typeface="+mj-ea"/>
        <a:cs typeface="+mj-cs"/>
        <a:sym typeface="等线"/>
      </a:defRPr>
    </a:lvl5pPr>
    <a:lvl6pPr indent="1143000" latinLnBrk="0">
      <a:defRPr sz="1200">
        <a:latin typeface="+mj-lt"/>
        <a:ea typeface="+mj-ea"/>
        <a:cs typeface="+mj-cs"/>
        <a:sym typeface="等线"/>
      </a:defRPr>
    </a:lvl6pPr>
    <a:lvl7pPr indent="1371600" latinLnBrk="0">
      <a:defRPr sz="1200">
        <a:latin typeface="+mj-lt"/>
        <a:ea typeface="+mj-ea"/>
        <a:cs typeface="+mj-cs"/>
        <a:sym typeface="等线"/>
      </a:defRPr>
    </a:lvl7pPr>
    <a:lvl8pPr indent="1600200" latinLnBrk="0">
      <a:defRPr sz="1200">
        <a:latin typeface="+mj-lt"/>
        <a:ea typeface="+mj-ea"/>
        <a:cs typeface="+mj-cs"/>
        <a:sym typeface="等线"/>
      </a:defRPr>
    </a:lvl8pPr>
    <a:lvl9pPr indent="1828800" latinLnBrk="0">
      <a:defRPr sz="1200">
        <a:latin typeface="+mj-lt"/>
        <a:ea typeface="+mj-ea"/>
        <a:cs typeface="+mj-cs"/>
        <a:sym typeface="等线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/>
          </p:cNvSpPr>
          <p:nvPr>
            <p:ph type="title"/>
          </p:nvPr>
        </p:nvSpPr>
        <p:spPr>
          <a:xfrm>
            <a:off x="394854" y="240433"/>
            <a:ext cx="10515601" cy="396876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97" name="Shape 9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105" name="Shape 105"/>
          <p:cNvSpPr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6" name="Shape 106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115" name="Shape 115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16" name="Shape 116"/>
          <p:cNvSpPr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17" name="Shape 11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6" name="Shape 126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34" name="Shape 134"/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5" name="Shape 135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image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-1" y="0"/>
            <a:ext cx="121920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hape 1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5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Shape 15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60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Shape 16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78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Shape 17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87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Shape 18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21"/>
          <p:cNvSpPr/>
          <p:nvPr/>
        </p:nvSpPr>
        <p:spPr>
          <a:xfrm>
            <a:off x="1252980" y="614596"/>
            <a:ext cx="2313792" cy="637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 b="1">
                <a:solidFill>
                  <a:srgbClr val="FFFFFF"/>
                </a:solidFill>
              </a:defRPr>
            </a:lvl1pPr>
          </a:lstStyle>
          <a:p>
            <a:r>
              <a:t>CONTENT</a:t>
            </a:r>
          </a:p>
        </p:txBody>
      </p:sp>
      <p:sp>
        <p:nvSpPr>
          <p:cNvPr id="22" name="Shape 22"/>
          <p:cNvSpPr/>
          <p:nvPr/>
        </p:nvSpPr>
        <p:spPr>
          <a:xfrm>
            <a:off x="1363918" y="1693888"/>
            <a:ext cx="4397590" cy="1"/>
          </a:xfrm>
          <a:prstGeom prst="line">
            <a:avLst/>
          </a:prstGeom>
          <a:ln w="6350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96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Shape 197"/>
          <p:cNvSpPr>
            <a:spLocks noGrp="1"/>
          </p:cNvSpPr>
          <p:nvPr>
            <p:ph type="title"/>
          </p:nvPr>
        </p:nvSpPr>
        <p:spPr>
          <a:xfrm>
            <a:off x="96981" y="249378"/>
            <a:ext cx="10515601" cy="49876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7DD2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198" name="Shape 19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7DD2"/>
                </a:solidFill>
              </a:defRPr>
            </a:lvl1pPr>
          </a:lstStyle>
          <a:p>
            <a:r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43" name="Shape 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6" name="Shape 50">
            <a:extLst>
              <a:ext uri="{FF2B5EF4-FFF2-40B4-BE49-F238E27FC236}">
                <a16:creationId xmlns:a16="http://schemas.microsoft.com/office/drawing/2014/main" id="{A395F4B1-7C78-4520-A804-A497A8832B5E}"/>
              </a:ext>
            </a:extLst>
          </p:cNvPr>
          <p:cNvSpPr/>
          <p:nvPr userDrawn="1"/>
        </p:nvSpPr>
        <p:spPr>
          <a:xfrm>
            <a:off x="2983405" y="1240914"/>
            <a:ext cx="1938990" cy="8254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>
              <a:lnSpc>
                <a:spcPct val="150000"/>
              </a:lnSpc>
              <a:defRPr sz="3600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联系我们</a:t>
            </a:r>
            <a:endParaRPr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6A3C42-1604-46C2-8A0F-EBAB9EC82CCC}"/>
              </a:ext>
            </a:extLst>
          </p:cNvPr>
          <p:cNvSpPr txBox="1"/>
          <p:nvPr userDrawn="1"/>
        </p:nvSpPr>
        <p:spPr>
          <a:xfrm>
            <a:off x="5186278" y="1653622"/>
            <a:ext cx="440574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7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FineReport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●</a:t>
            </a:r>
            <a:r>
              <a:rPr kumimoji="0" lang="en-US" altLang="zh-CN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 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领先的企业级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Web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报表工具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CC7FB00-B99D-4E26-83D8-6E3309A33918}"/>
              </a:ext>
            </a:extLst>
          </p:cNvPr>
          <p:cNvSpPr txBox="1"/>
          <p:nvPr userDrawn="1"/>
        </p:nvSpPr>
        <p:spPr>
          <a:xfrm>
            <a:off x="2983405" y="2453007"/>
            <a:ext cx="6293945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文档：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https://help.finereport.com/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论坛：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http://bbs.fanruan.com/</a:t>
            </a:r>
          </a:p>
          <a:p>
            <a:pPr>
              <a:lnSpc>
                <a:spcPct val="150000"/>
              </a:lnSpc>
            </a:pP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QQ 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800049425 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电话：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400-811-8890 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邮箱：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support@fanruan.com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地址：江苏省无锡市锡山区丹山路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66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号兖矿信达大厦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2/3/4/5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层</a:t>
            </a:r>
            <a:endParaRPr kumimoji="0" lang="en-US" altLang="zh-CN" sz="17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41BDB90-EBB7-4B07-B696-9B2358AD8F39}"/>
              </a:ext>
            </a:extLst>
          </p:cNvPr>
          <p:cNvCxnSpPr/>
          <p:nvPr userDrawn="1"/>
        </p:nvCxnSpPr>
        <p:spPr>
          <a:xfrm>
            <a:off x="3076575" y="2162175"/>
            <a:ext cx="6200775" cy="0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61" name="Shape 61"/>
          <p:cNvSpPr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0" name="Shape 70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9" name="Shape 79"/>
          <p:cNvSpPr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89" name="Shape 89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e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2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794196" y="6109853"/>
            <a:ext cx="1245601" cy="62280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7" r:id="rId18"/>
    <p:sldLayoutId id="2147483668" r:id="rId19"/>
    <p:sldLayoutId id="2147483669" r:id="rId20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/>
        </p:nvSpPr>
        <p:spPr>
          <a:xfrm>
            <a:off x="914398" y="1828799"/>
            <a:ext cx="4628829" cy="825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50000"/>
              </a:lnSpc>
              <a:defRPr sz="3600" b="1">
                <a:solidFill>
                  <a:srgbClr val="FFFFFF"/>
                </a:solidFill>
              </a:defRPr>
            </a:lvl1pPr>
          </a:lstStyle>
          <a:p>
            <a:r>
              <a:rPr err="1"/>
              <a:t>FineReport</a:t>
            </a:r>
            <a:r>
              <a:rPr lang="en-US" altLang="zh-CN"/>
              <a:t> </a:t>
            </a:r>
            <a:r>
              <a:rPr lang="zh-CN" altLang="en-US"/>
              <a:t>新手入门</a:t>
            </a:r>
            <a:endParaRPr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80A843-4232-4309-968D-C2186C9CB7EB}"/>
              </a:ext>
            </a:extLst>
          </p:cNvPr>
          <p:cNvSpPr txBox="1"/>
          <p:nvPr/>
        </p:nvSpPr>
        <p:spPr>
          <a:xfrm>
            <a:off x="914398" y="2891962"/>
            <a:ext cx="106680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Leo.Tsai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image10.jpeg"/>
          <p:cNvPicPr>
            <a:picLocks noChangeAspect="1"/>
          </p:cNvPicPr>
          <p:nvPr/>
        </p:nvPicPr>
        <p:blipFill>
          <a:blip r:embed="rId2"/>
          <a:srcRect l="11482" r="15556"/>
          <a:stretch>
            <a:fillRect/>
          </a:stretch>
        </p:blipFill>
        <p:spPr>
          <a:xfrm>
            <a:off x="-1" y="0"/>
            <a:ext cx="75057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Shape 210"/>
          <p:cNvSpPr/>
          <p:nvPr/>
        </p:nvSpPr>
        <p:spPr>
          <a:xfrm>
            <a:off x="7505700" y="3124200"/>
            <a:ext cx="4133850" cy="0"/>
          </a:xfrm>
          <a:prstGeom prst="line">
            <a:avLst/>
          </a:prstGeom>
          <a:ln w="6350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1" name="Shape 211"/>
          <p:cNvSpPr/>
          <p:nvPr/>
        </p:nvSpPr>
        <p:spPr>
          <a:xfrm>
            <a:off x="9629775" y="1079659"/>
            <a:ext cx="2275621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3800" b="1">
                <a:solidFill>
                  <a:srgbClr val="FFFFFF"/>
                </a:solidFill>
              </a:defRPr>
            </a:lvl1pPr>
          </a:lstStyle>
          <a:p>
            <a:r>
              <a:rPr dirty="0"/>
              <a:t>0</a:t>
            </a:r>
            <a:r>
              <a:rPr lang="en-US" altLang="zh-CN" dirty="0"/>
              <a:t>7</a:t>
            </a:r>
            <a:endParaRPr dirty="0"/>
          </a:p>
        </p:txBody>
      </p:sp>
      <p:sp>
        <p:nvSpPr>
          <p:cNvPr id="212" name="Shape 212"/>
          <p:cNvSpPr/>
          <p:nvPr/>
        </p:nvSpPr>
        <p:spPr>
          <a:xfrm>
            <a:off x="6749053" y="3283108"/>
            <a:ext cx="5012864" cy="8241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lnSpc>
                <a:spcPct val="200000"/>
              </a:lnSpc>
              <a:defRPr sz="2800" b="1">
                <a:solidFill>
                  <a:srgbClr val="FFFFFF"/>
                </a:solidFill>
              </a:defRPr>
            </a:pPr>
            <a:r>
              <a:rPr lang="zh-CN" altLang="en-US" dirty="0"/>
              <a:t>决策报表入门</a:t>
            </a:r>
            <a:endParaRPr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3FBCC0-71AA-4892-8EAA-FB5F053F1BAD}"/>
              </a:ext>
            </a:extLst>
          </p:cNvPr>
          <p:cNvSpPr txBox="1"/>
          <p:nvPr/>
        </p:nvSpPr>
        <p:spPr>
          <a:xfrm>
            <a:off x="9842754" y="4432626"/>
            <a:ext cx="2514600" cy="13388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决策报表简介</a:t>
            </a:r>
            <a:endParaRPr kumimoji="0" lang="en-US" altLang="zh-CN" sz="1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b="1" dirty="0">
                <a:solidFill>
                  <a:schemeClr val="bg1"/>
                </a:solidFill>
              </a:rPr>
              <a:t>决策报表组件介绍</a:t>
            </a:r>
            <a:endParaRPr lang="en-US" altLang="zh-CN" b="1" dirty="0">
              <a:solidFill>
                <a:schemeClr val="bg1"/>
              </a:solidFill>
            </a:endParaRP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决策报表入门示例</a:t>
            </a:r>
            <a:endParaRPr lang="en-US" altLang="zh-CN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sz="2000" dirty="0"/>
              <a:t>1. </a:t>
            </a:r>
            <a:r>
              <a:rPr lang="zh-CN" altLang="en-US" sz="2000" dirty="0"/>
              <a:t>决策报表简介：决策报表制作流程图</a:t>
            </a:r>
            <a:endParaRPr sz="20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067998-02F5-406C-A98B-0D5BFBF69338}"/>
              </a:ext>
            </a:extLst>
          </p:cNvPr>
          <p:cNvSpPr txBox="1"/>
          <p:nvPr/>
        </p:nvSpPr>
        <p:spPr>
          <a:xfrm>
            <a:off x="228600" y="852790"/>
            <a:ext cx="11393424" cy="738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/>
              <a:t>概念</a:t>
            </a:r>
            <a:r>
              <a:rPr lang="zh-CN" altLang="en-US" sz="1400" dirty="0"/>
              <a:t>：不同于普通报表设计时的表格界面，决策报表采用画布式界面，专为大屏和移动端而生。在同一个页面整合不同的企业数据，完美地展示  </a:t>
            </a:r>
            <a:endParaRPr lang="en-US" altLang="zh-CN" sz="1400" dirty="0"/>
          </a:p>
          <a:p>
            <a:pPr>
              <a:lnSpc>
                <a:spcPct val="150000"/>
              </a:lnSpc>
            </a:pPr>
            <a:r>
              <a:rPr lang="en-US" altLang="zh-CN" sz="1400" dirty="0"/>
              <a:t>          </a:t>
            </a:r>
            <a:r>
              <a:rPr lang="zh-CN" altLang="en-US" sz="1400" dirty="0"/>
              <a:t>企业的各类业务指标，实现数据的多维度分析。</a:t>
            </a: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4" name="MH_SubTitle_1">
            <a:extLst>
              <a:ext uri="{FF2B5EF4-FFF2-40B4-BE49-F238E27FC236}">
                <a16:creationId xmlns:a16="http://schemas.microsoft.com/office/drawing/2014/main" id="{681B26AB-695E-4DF8-9791-CE61F7C26AE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48641" y="2744027"/>
            <a:ext cx="2514600" cy="694118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68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新建表单</a:t>
            </a:r>
          </a:p>
        </p:txBody>
      </p:sp>
      <p:sp>
        <p:nvSpPr>
          <p:cNvPr id="5" name="MH_Other_1">
            <a:extLst>
              <a:ext uri="{FF2B5EF4-FFF2-40B4-BE49-F238E27FC236}">
                <a16:creationId xmlns:a16="http://schemas.microsoft.com/office/drawing/2014/main" id="{869581D3-3AA4-40FA-B423-3BFD90EC4AE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68501" y="2448307"/>
            <a:ext cx="450850" cy="4508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hangingPunct="1">
              <a:defRPr/>
            </a:pPr>
            <a:r>
              <a:rPr lang="en-US" altLang="zh-CN" sz="2400" b="1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400" b="1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MH_Text_1">
            <a:extLst>
              <a:ext uri="{FF2B5EF4-FFF2-40B4-BE49-F238E27FC236}">
                <a16:creationId xmlns:a16="http://schemas.microsoft.com/office/drawing/2014/main" id="{4DA7B184-E4B1-4511-9D21-2FF339F13A04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8501" y="3588065"/>
            <a:ext cx="1723615" cy="694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新建决策报表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MH_Text_2">
            <a:extLst>
              <a:ext uri="{FF2B5EF4-FFF2-40B4-BE49-F238E27FC236}">
                <a16:creationId xmlns:a16="http://schemas.microsoft.com/office/drawing/2014/main" id="{C74035BB-3D05-4432-8CE7-C9607D284B71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04018" y="3594096"/>
            <a:ext cx="1996503" cy="93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模板数据集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服务器数据集</a:t>
            </a:r>
          </a:p>
        </p:txBody>
      </p:sp>
      <p:sp>
        <p:nvSpPr>
          <p:cNvPr id="8" name="MH_Text_3">
            <a:extLst>
              <a:ext uri="{FF2B5EF4-FFF2-40B4-BE49-F238E27FC236}">
                <a16:creationId xmlns:a16="http://schemas.microsoft.com/office/drawing/2014/main" id="{A55269F2-0EDB-49D6-B375-366F6101089D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53134" y="3594096"/>
            <a:ext cx="1996503" cy="126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参数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空白块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图表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控件</a:t>
            </a:r>
          </a:p>
        </p:txBody>
      </p:sp>
      <p:sp>
        <p:nvSpPr>
          <p:cNvPr id="9" name="MH_Text_4">
            <a:extLst>
              <a:ext uri="{FF2B5EF4-FFF2-40B4-BE49-F238E27FC236}">
                <a16:creationId xmlns:a16="http://schemas.microsoft.com/office/drawing/2014/main" id="{0C01A06A-14B2-4454-8F61-0BF38B08C880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463047" y="3591681"/>
            <a:ext cx="1537403" cy="1456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表单预览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移动端预览</a:t>
            </a:r>
          </a:p>
        </p:txBody>
      </p:sp>
      <p:sp>
        <p:nvSpPr>
          <p:cNvPr id="10" name="MH_SubTitle_1">
            <a:extLst>
              <a:ext uri="{FF2B5EF4-FFF2-40B4-BE49-F238E27FC236}">
                <a16:creationId xmlns:a16="http://schemas.microsoft.com/office/drawing/2014/main" id="{2A21B547-2CE5-4956-98FF-29DECFE9894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655093" y="2744027"/>
            <a:ext cx="2514600" cy="694118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68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新建数据集</a:t>
            </a:r>
          </a:p>
        </p:txBody>
      </p:sp>
      <p:sp>
        <p:nvSpPr>
          <p:cNvPr id="11" name="MH_Other_2">
            <a:extLst>
              <a:ext uri="{FF2B5EF4-FFF2-40B4-BE49-F238E27FC236}">
                <a16:creationId xmlns:a16="http://schemas.microsoft.com/office/drawing/2014/main" id="{5210F008-BAD4-4BC4-AA62-0E3645ED74FA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074953" y="2448307"/>
            <a:ext cx="450850" cy="4508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hangingPunct="1">
              <a:defRPr/>
            </a:pPr>
            <a:r>
              <a:rPr lang="en-US" altLang="zh-CN" sz="2400" b="1" dirty="0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MH_SubTitle_1">
            <a:extLst>
              <a:ext uri="{FF2B5EF4-FFF2-40B4-BE49-F238E27FC236}">
                <a16:creationId xmlns:a16="http://schemas.microsoft.com/office/drawing/2014/main" id="{3472A368-7BA9-4AB0-8A94-ABE4C63606C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761545" y="2734882"/>
            <a:ext cx="2514600" cy="694118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68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拖拽组件</a:t>
            </a:r>
          </a:p>
        </p:txBody>
      </p:sp>
      <p:sp>
        <p:nvSpPr>
          <p:cNvPr id="13" name="MH_Other_3">
            <a:extLst>
              <a:ext uri="{FF2B5EF4-FFF2-40B4-BE49-F238E27FC236}">
                <a16:creationId xmlns:a16="http://schemas.microsoft.com/office/drawing/2014/main" id="{D664392B-47FC-458C-9C0B-63EDFE3F6E29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181405" y="2448307"/>
            <a:ext cx="450850" cy="4508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hangingPunct="1">
              <a:defRPr/>
            </a:pPr>
            <a:r>
              <a:rPr lang="en-US" altLang="zh-CN" sz="2400" b="1" dirty="0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MH_SubTitle_1">
            <a:extLst>
              <a:ext uri="{FF2B5EF4-FFF2-40B4-BE49-F238E27FC236}">
                <a16:creationId xmlns:a16="http://schemas.microsoft.com/office/drawing/2014/main" id="{F8EA7C2E-2487-4917-9A2B-AEEE201437CC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867997" y="2744027"/>
            <a:ext cx="2514600" cy="694118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68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设计组件</a:t>
            </a:r>
          </a:p>
        </p:txBody>
      </p:sp>
      <p:sp>
        <p:nvSpPr>
          <p:cNvPr id="15" name="MH_Other_4">
            <a:extLst>
              <a:ext uri="{FF2B5EF4-FFF2-40B4-BE49-F238E27FC236}">
                <a16:creationId xmlns:a16="http://schemas.microsoft.com/office/drawing/2014/main" id="{3365734E-C13E-40B5-B805-45227BEC3617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7276145" y="2448307"/>
            <a:ext cx="450850" cy="4508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hangingPunct="1">
              <a:defRPr/>
            </a:pPr>
            <a:r>
              <a:rPr lang="en-US" altLang="zh-CN" sz="2400" b="1" dirty="0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MH_SubTitle_1">
            <a:extLst>
              <a:ext uri="{FF2B5EF4-FFF2-40B4-BE49-F238E27FC236}">
                <a16:creationId xmlns:a16="http://schemas.microsoft.com/office/drawing/2014/main" id="{A2C105C0-F621-459B-B5F2-158E6D50FFA9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8974449" y="2734882"/>
            <a:ext cx="2514600" cy="694118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68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报表预览</a:t>
            </a:r>
          </a:p>
        </p:txBody>
      </p:sp>
      <p:sp>
        <p:nvSpPr>
          <p:cNvPr id="17" name="MH_Other_4">
            <a:extLst>
              <a:ext uri="{FF2B5EF4-FFF2-40B4-BE49-F238E27FC236}">
                <a16:creationId xmlns:a16="http://schemas.microsoft.com/office/drawing/2014/main" id="{3CF33BAF-A23E-4578-9639-F0F0CFFF6E4C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9382597" y="2448307"/>
            <a:ext cx="450850" cy="4508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hangingPunct="1">
              <a:defRPr/>
            </a:pPr>
            <a:r>
              <a:rPr lang="en-US" altLang="zh-CN" sz="2400" b="1" dirty="0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MH_Text_3">
            <a:extLst>
              <a:ext uri="{FF2B5EF4-FFF2-40B4-BE49-F238E27FC236}">
                <a16:creationId xmlns:a16="http://schemas.microsoft.com/office/drawing/2014/main" id="{85FC2DDD-8750-4E51-80C0-707DECB5D216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535193" y="3588065"/>
            <a:ext cx="1847404" cy="1817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类型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数据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样式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特效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lang="en-US" altLang="zh-CN" sz="2000" dirty="0"/>
              <a:t>2</a:t>
            </a:r>
            <a:r>
              <a:rPr sz="2000" dirty="0"/>
              <a:t>. </a:t>
            </a:r>
            <a:r>
              <a:rPr lang="zh-CN" altLang="en-US" sz="2000" dirty="0"/>
              <a:t>决策报表组件介绍</a:t>
            </a:r>
            <a:endParaRPr sz="20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5FB4BDB-E49A-4275-8727-C6E59DD52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5" y="867038"/>
            <a:ext cx="10274809" cy="5562624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  <p:extLst>
      <p:ext uri="{BB962C8B-B14F-4D97-AF65-F5344CB8AC3E}">
        <p14:creationId xmlns:p14="http://schemas.microsoft.com/office/powerpoint/2010/main" val="250431439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lang="en-US" altLang="zh-CN" sz="2000" dirty="0"/>
              <a:t>3. </a:t>
            </a:r>
            <a:r>
              <a:rPr lang="zh-CN" altLang="en-US" sz="2000" dirty="0"/>
              <a:t>决策报表入门示例</a:t>
            </a:r>
            <a:endParaRPr sz="2000" dirty="0"/>
          </a:p>
        </p:txBody>
      </p:sp>
      <p:sp>
        <p:nvSpPr>
          <p:cNvPr id="276" name="Shape 276"/>
          <p:cNvSpPr/>
          <p:nvPr/>
        </p:nvSpPr>
        <p:spPr>
          <a:xfrm>
            <a:off x="428956" y="1363516"/>
            <a:ext cx="127001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95959"/>
                </a:solidFill>
              </a:defRPr>
            </a:pPr>
            <a:endParaRPr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6A04C2C-8207-4117-8FE2-ECA7FD1354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17" y="1201633"/>
            <a:ext cx="10178592" cy="4947406"/>
          </a:xfrm>
          <a:prstGeom prst="rect">
            <a:avLst/>
          </a:prstGeom>
          <a:ln>
            <a:solidFill>
              <a:schemeClr val="accent3"/>
            </a:solidFill>
          </a:ln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0DFFE29-23E4-4E00-9859-78A1C73DEA9D}"/>
              </a:ext>
            </a:extLst>
          </p:cNvPr>
          <p:cNvSpPr txBox="1"/>
          <p:nvPr/>
        </p:nvSpPr>
        <p:spPr>
          <a:xfrm>
            <a:off x="583897" y="804672"/>
            <a:ext cx="10782096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400" b="1" dirty="0"/>
              <a:t>组件包含：</a:t>
            </a:r>
            <a:r>
              <a:rPr lang="zh-CN" altLang="en-US" sz="1400" dirty="0"/>
              <a:t>参数面板、报表块、饼图、柱形图、控件。</a:t>
            </a:r>
            <a:endParaRPr kumimoji="0" lang="zh-CN" altLang="en-US" sz="1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SubTitle"/>
  <p:tag name="APPLY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Other"/>
  <p:tag name="APPLY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SubTitle"/>
  <p:tag name="APPLY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Other"/>
  <p:tag name="APPLY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SubTitle"/>
  <p:tag name="APPLY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Other"/>
  <p:tag name="APPLY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Text"/>
  <p:tag name="APPLY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Other"/>
  <p:tag name="APPLY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Text"/>
  <p:tag name="APPLY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Text"/>
  <p:tag name="APPLY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Text"/>
  <p:tag name="APPLY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Text"/>
  <p:tag name="APPLY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SubTitle"/>
  <p:tag name="APPLY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Other"/>
  <p:tag name="APPLY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SubTitle"/>
  <p:tag name="APPLYORDER" val="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164</Words>
  <Application>Microsoft Office PowerPoint</Application>
  <PresentationFormat>宽屏</PresentationFormat>
  <Paragraphs>37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等线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1. 决策报表简介：决策报表制作流程图</vt:lpstr>
      <vt:lpstr>2. 决策报表组件介绍</vt:lpstr>
      <vt:lpstr>3. 决策报表入门示例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leo.tsai@fanruan.com</dc:creator>
  <cp:lastModifiedBy>C YX</cp:lastModifiedBy>
  <cp:revision>25</cp:revision>
  <dcterms:modified xsi:type="dcterms:W3CDTF">2019-08-21T10:14:36Z</dcterms:modified>
</cp:coreProperties>
</file>