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bmp" ContentType="image/bmp"/>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handoutMasters/handoutMaster1.xml" ContentType="application/vnd.openxmlformats-officedocument.presentationml.handoutMaster+xml"/>
  <Override PartName="/ppt/ink/ink1.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2158" r:id="rId3"/>
    <p:sldId id="1773" r:id="rId5"/>
    <p:sldId id="2204" r:id="rId6"/>
    <p:sldId id="2205" r:id="rId7"/>
    <p:sldId id="2206" r:id="rId8"/>
    <p:sldId id="2207" r:id="rId9"/>
    <p:sldId id="1772" r:id="rId10"/>
    <p:sldId id="1262" r:id="rId11"/>
    <p:sldId id="1255" r:id="rId12"/>
    <p:sldId id="1256" r:id="rId13"/>
    <p:sldId id="2300" r:id="rId14"/>
    <p:sldId id="1257" r:id="rId15"/>
    <p:sldId id="2301" r:id="rId16"/>
    <p:sldId id="1258" r:id="rId17"/>
    <p:sldId id="2240" r:id="rId18"/>
    <p:sldId id="2238" r:id="rId19"/>
    <p:sldId id="2063" r:id="rId20"/>
    <p:sldId id="2110" r:id="rId21"/>
    <p:sldId id="2109" r:id="rId22"/>
    <p:sldId id="2372" r:id="rId23"/>
    <p:sldId id="2373" r:id="rId24"/>
    <p:sldId id="2374" r:id="rId25"/>
    <p:sldId id="2375" r:id="rId26"/>
    <p:sldId id="2376" r:id="rId27"/>
    <p:sldId id="2377" r:id="rId28"/>
    <p:sldId id="2378" r:id="rId29"/>
    <p:sldId id="2379" r:id="rId30"/>
    <p:sldId id="2380" r:id="rId31"/>
    <p:sldId id="2040" r:id="rId32"/>
    <p:sldId id="1290" r:id="rId33"/>
    <p:sldId id="2234" r:id="rId34"/>
    <p:sldId id="2209" r:id="rId35"/>
    <p:sldId id="2210" r:id="rId36"/>
    <p:sldId id="2211" r:id="rId37"/>
    <p:sldId id="2130" r:id="rId38"/>
    <p:sldId id="2039" r:id="rId39"/>
    <p:sldId id="2237" r:id="rId40"/>
    <p:sldId id="2299" r:id="rId41"/>
    <p:sldId id="2217" r:id="rId42"/>
    <p:sldId id="2218" r:id="rId43"/>
    <p:sldId id="2115" r:id="rId44"/>
    <p:sldId id="2116" r:id="rId45"/>
    <p:sldId id="2120" r:id="rId46"/>
    <p:sldId id="2220" r:id="rId47"/>
    <p:sldId id="2117" r:id="rId48"/>
    <p:sldId id="2118" r:id="rId49"/>
    <p:sldId id="2119" r:id="rId50"/>
    <p:sldId id="2121" r:id="rId51"/>
    <p:sldId id="2122" r:id="rId52"/>
    <p:sldId id="2123" r:id="rId53"/>
    <p:sldId id="2124" r:id="rId54"/>
    <p:sldId id="2125" r:id="rId55"/>
    <p:sldId id="2126" r:id="rId56"/>
    <p:sldId id="2127" r:id="rId57"/>
    <p:sldId id="2128" r:id="rId58"/>
    <p:sldId id="2129" r:id="rId59"/>
    <p:sldId id="2131" r:id="rId60"/>
    <p:sldId id="2041" r:id="rId61"/>
    <p:sldId id="2222" r:id="rId62"/>
    <p:sldId id="2223" r:id="rId63"/>
    <p:sldId id="2042" r:id="rId64"/>
    <p:sldId id="2132" r:id="rId65"/>
    <p:sldId id="2090" r:id="rId66"/>
    <p:sldId id="2235" r:id="rId67"/>
    <p:sldId id="2224" r:id="rId68"/>
    <p:sldId id="2225" r:id="rId69"/>
    <p:sldId id="2226" r:id="rId70"/>
    <p:sldId id="2133" r:id="rId71"/>
    <p:sldId id="2360" r:id="rId72"/>
    <p:sldId id="2365" r:id="rId73"/>
    <p:sldId id="2362" r:id="rId74"/>
    <p:sldId id="2368" r:id="rId75"/>
    <p:sldId id="2369" r:id="rId76"/>
    <p:sldId id="2202" r:id="rId77"/>
    <p:sldId id="2135"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a Vida Villanueva" initials="MVV" lastIdx="1" clrIdx="0"/>
  <p:cmAuthor id="7" name="1206988966@qq.com" initials="1" lastIdx="1" clrIdx="2"/>
  <p:cmAuthor id="1" name="723789871@qq.com" initials="7" lastIdx="47" clrIdx="0"/>
  <p:cmAuthor id="8" name="姜伟光" initials="姜" lastIdx="1" clrIdx="0"/>
  <p:cmAuthor id="3" name="15927" initials="1" lastIdx="1" clrIdx="2"/>
  <p:cmAuthor id="4" name="Administrator" initials="A" lastIdx="4" clrIdx="3"/>
  <p:cmAuthor id="5" name="作者" initials="A" lastIdx="0" clrIdx="2"/>
  <p:cmAuthor id="6"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DD2"/>
    <a:srgbClr val="F2F2F2"/>
    <a:srgbClr val="F259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742" autoAdjust="0"/>
    <p:restoredTop sz="86400" autoAdjust="0"/>
  </p:normalViewPr>
  <p:slideViewPr>
    <p:cSldViewPr snapToGrid="0">
      <p:cViewPr>
        <p:scale>
          <a:sx n="92" d="100"/>
          <a:sy n="92" d="100"/>
        </p:scale>
        <p:origin x="72" y="53"/>
      </p:cViewPr>
      <p:guideLst/>
    </p:cSldViewPr>
  </p:slideViewPr>
  <p:outlineViewPr>
    <p:cViewPr>
      <p:scale>
        <a:sx n="33" d="100"/>
        <a:sy n="33" d="100"/>
      </p:scale>
      <p:origin x="0" y="-1304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2">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ED81388-164B-4D5C-9B5D-358E20A20026}" type="doc">
      <dgm:prSet loTypeId="urn:microsoft.com/office/officeart/2005/8/layout/hierarchy5#1" loCatId="hierarchy" qsTypeId="urn:microsoft.com/office/officeart/2005/8/quickstyle/simple2#1" qsCatId="simple" csTypeId="urn:microsoft.com/office/officeart/2005/8/colors/colorful4#1" csCatId="colorful" phldr="1"/>
      <dgm:spPr/>
      <dgm:t>
        <a:bodyPr/>
        <a:lstStyle/>
        <a:p>
          <a:endParaRPr lang="zh-CN" altLang="en-US"/>
        </a:p>
      </dgm:t>
    </dgm:pt>
    <dgm:pt modelId="{358A0A2A-5854-478B-832B-8F6FABC5DD7B}">
      <dgm:prSet phldrT="[文本]" custT="1"/>
      <dgm:spPr/>
      <dgm:t>
        <a:bodyPr/>
        <a:lstStyle/>
        <a:p>
          <a:r>
            <a:rPr lang="zh-CN" altLang="en-US" sz="2000" dirty="0">
              <a:ea typeface="思源黑体 CN Normal" panose="020B0400000000000000" pitchFamily="34" charset="-122"/>
            </a:rPr>
            <a:t>分组</a:t>
          </a:r>
        </a:p>
      </dgm:t>
    </dgm:pt>
    <dgm:pt modelId="{458A899A-0820-4A81-A740-C869916394FC}" cxnId="{50158673-CB70-4DAF-BDC1-6BF61C2E102D}" type="parTrans">
      <dgm:prSet/>
      <dgm:spPr/>
      <dgm:t>
        <a:bodyPr/>
        <a:lstStyle/>
        <a:p>
          <a:endParaRPr lang="zh-CN" altLang="en-US"/>
        </a:p>
      </dgm:t>
    </dgm:pt>
    <dgm:pt modelId="{33A80273-3807-4D9E-967A-9B18BFF8289C}" cxnId="{50158673-CB70-4DAF-BDC1-6BF61C2E102D}" type="sibTrans">
      <dgm:prSet/>
      <dgm:spPr/>
      <dgm:t>
        <a:bodyPr/>
        <a:lstStyle/>
        <a:p>
          <a:endParaRPr lang="zh-CN" altLang="en-US"/>
        </a:p>
      </dgm:t>
    </dgm:pt>
    <dgm:pt modelId="{3DBB66CD-E206-440A-883A-0C4F693D535B}">
      <dgm:prSet phldrT="[文本]" custT="1"/>
      <dgm:spPr/>
      <dgm:t>
        <a:bodyPr/>
        <a:lstStyle/>
        <a:p>
          <a:r>
            <a:rPr lang="zh-CN" altLang="en-US" sz="2000" dirty="0">
              <a:ea typeface="思源黑体 CN Normal" panose="020B0400000000000000" pitchFamily="34" charset="-122"/>
            </a:rPr>
            <a:t>业务包</a:t>
          </a:r>
        </a:p>
      </dgm:t>
    </dgm:pt>
    <dgm:pt modelId="{CB1461A7-109E-4A74-AEA1-76D84374DBC3}" cxnId="{878FB7C7-15E7-41CD-9512-DAB5DD26211E}" type="parTrans">
      <dgm:prSet/>
      <dgm:spPr/>
      <dgm:t>
        <a:bodyPr/>
        <a:lstStyle/>
        <a:p>
          <a:endParaRPr lang="zh-CN" altLang="en-US"/>
        </a:p>
      </dgm:t>
    </dgm:pt>
    <dgm:pt modelId="{AE012F1C-DABB-4323-A490-B5F8041186C9}" cxnId="{878FB7C7-15E7-41CD-9512-DAB5DD26211E}" type="sibTrans">
      <dgm:prSet/>
      <dgm:spPr/>
      <dgm:t>
        <a:bodyPr/>
        <a:lstStyle/>
        <a:p>
          <a:endParaRPr lang="zh-CN" altLang="en-US"/>
        </a:p>
      </dgm:t>
    </dgm:pt>
    <dgm:pt modelId="{71C65273-0E24-41AE-B3DD-49FC4D9D2AEE}">
      <dgm:prSet phldrT="[文本]" custT="1"/>
      <dgm:spPr/>
      <dgm:t>
        <a:bodyPr/>
        <a:lstStyle/>
        <a:p>
          <a:r>
            <a:rPr lang="zh-CN" altLang="en-US" sz="2000" dirty="0">
              <a:ea typeface="思源黑体 CN Normal" panose="020B0400000000000000" pitchFamily="34" charset="-122"/>
            </a:rPr>
            <a:t>数据源表</a:t>
          </a:r>
        </a:p>
      </dgm:t>
    </dgm:pt>
    <dgm:pt modelId="{1D841137-10DD-4CF6-A21B-1F3F831762AA}" cxnId="{68981C57-A6A0-423C-A2FC-FB44DEA54EA6}" type="parTrans">
      <dgm:prSet/>
      <dgm:spPr/>
      <dgm:t>
        <a:bodyPr/>
        <a:lstStyle/>
        <a:p>
          <a:endParaRPr lang="zh-CN" altLang="en-US"/>
        </a:p>
      </dgm:t>
    </dgm:pt>
    <dgm:pt modelId="{7904A504-0D05-476B-BB89-E72A12853DEC}" cxnId="{68981C57-A6A0-423C-A2FC-FB44DEA54EA6}" type="sibTrans">
      <dgm:prSet/>
      <dgm:spPr/>
      <dgm:t>
        <a:bodyPr/>
        <a:lstStyle/>
        <a:p>
          <a:endParaRPr lang="zh-CN" altLang="en-US"/>
        </a:p>
      </dgm:t>
    </dgm:pt>
    <dgm:pt modelId="{AC71EE51-ED89-40C1-8C83-FFC9B0015EF2}">
      <dgm:prSet phldrT="[文本]" custT="1"/>
      <dgm:spPr>
        <a:solidFill>
          <a:srgbClr val="F25949"/>
        </a:solidFill>
      </dgm:spPr>
      <dgm:t>
        <a:bodyPr/>
        <a:lstStyle/>
        <a:p>
          <a:r>
            <a:rPr lang="zh-CN" altLang="en-US" sz="2000" dirty="0">
              <a:ea typeface="思源黑体 CN Normal" panose="020B0400000000000000" pitchFamily="34" charset="-122"/>
            </a:rPr>
            <a:t>数据表</a:t>
          </a:r>
        </a:p>
      </dgm:t>
    </dgm:pt>
    <dgm:pt modelId="{26BBCE3A-11BA-4197-A059-F13E6FC3B8C8}" cxnId="{9ED9730A-C9C0-40C4-878A-DEC1744DEC1E}" type="parTrans">
      <dgm:prSet/>
      <dgm:spPr>
        <a:solidFill>
          <a:srgbClr val="F25949"/>
        </a:solidFill>
        <a:ln>
          <a:solidFill>
            <a:srgbClr val="007DD2"/>
          </a:solidFill>
        </a:ln>
      </dgm:spPr>
      <dgm:t>
        <a:bodyPr/>
        <a:lstStyle/>
        <a:p>
          <a:endParaRPr lang="zh-CN" altLang="en-US"/>
        </a:p>
      </dgm:t>
    </dgm:pt>
    <dgm:pt modelId="{8E5DE9F2-ED3D-43AC-951B-987B4DE531D2}" cxnId="{9ED9730A-C9C0-40C4-878A-DEC1744DEC1E}" type="sibTrans">
      <dgm:prSet/>
      <dgm:spPr/>
      <dgm:t>
        <a:bodyPr/>
        <a:lstStyle/>
        <a:p>
          <a:endParaRPr lang="zh-CN" altLang="en-US"/>
        </a:p>
      </dgm:t>
    </dgm:pt>
    <dgm:pt modelId="{C8687E72-4FA3-4405-965E-5FA0908D4BA3}">
      <dgm:prSet phldrT="[文本]" custT="1"/>
      <dgm:spPr/>
      <dgm:t>
        <a:bodyPr/>
        <a:lstStyle/>
        <a:p>
          <a:r>
            <a:rPr lang="zh-CN" altLang="en-US" sz="2000" dirty="0">
              <a:ea typeface="思源黑体 CN Normal" panose="020B0400000000000000" pitchFamily="34" charset="-122"/>
            </a:rPr>
            <a:t>业务包</a:t>
          </a:r>
        </a:p>
      </dgm:t>
    </dgm:pt>
    <dgm:pt modelId="{3916444E-0E34-49FC-8AB6-3D43769768AD}" cxnId="{18156956-AD89-4997-9119-53DCD1452EB6}" type="parTrans">
      <dgm:prSet/>
      <dgm:spPr/>
      <dgm:t>
        <a:bodyPr/>
        <a:lstStyle/>
        <a:p>
          <a:endParaRPr lang="zh-CN" altLang="en-US"/>
        </a:p>
      </dgm:t>
    </dgm:pt>
    <dgm:pt modelId="{0C5C8302-313B-4DFC-A2A8-535CF089E206}" cxnId="{18156956-AD89-4997-9119-53DCD1452EB6}" type="sibTrans">
      <dgm:prSet/>
      <dgm:spPr/>
      <dgm:t>
        <a:bodyPr/>
        <a:lstStyle/>
        <a:p>
          <a:endParaRPr lang="zh-CN" altLang="en-US"/>
        </a:p>
      </dgm:t>
    </dgm:pt>
    <dgm:pt modelId="{09745242-4D14-4A47-B3DF-F60BB694E721}">
      <dgm:prSet phldrT="[文本]" custT="1"/>
      <dgm:spPr>
        <a:solidFill>
          <a:srgbClr val="F25949"/>
        </a:solidFill>
      </dgm:spPr>
      <dgm:t>
        <a:bodyPr/>
        <a:lstStyle/>
        <a:p>
          <a:r>
            <a:rPr lang="zh-CN" altLang="en-US" sz="2000" kern="1200" dirty="0">
              <a:solidFill>
                <a:prstClr val="white"/>
              </a:solidFill>
              <a:latin typeface="等线" panose="02010600030101010101" charset="-122"/>
              <a:ea typeface="思源黑体 CN Normal" panose="020B0400000000000000" pitchFamily="34" charset="-122"/>
              <a:cs typeface="+mn-cs"/>
            </a:rPr>
            <a:t>数据表</a:t>
          </a:r>
        </a:p>
      </dgm:t>
    </dgm:pt>
    <dgm:pt modelId="{F4997141-B8D3-45ED-AD99-B28B50FE7F2F}" cxnId="{1242021D-E6B2-4139-BB4D-9D1AB18F88AB}" type="parTrans">
      <dgm:prSet/>
      <dgm:spPr>
        <a:solidFill>
          <a:srgbClr val="F25949"/>
        </a:solidFill>
        <a:ln>
          <a:solidFill>
            <a:srgbClr val="007DD2"/>
          </a:solidFill>
        </a:ln>
      </dgm:spPr>
      <dgm:t>
        <a:bodyPr/>
        <a:lstStyle/>
        <a:p>
          <a:endParaRPr lang="zh-CN" altLang="en-US"/>
        </a:p>
      </dgm:t>
    </dgm:pt>
    <dgm:pt modelId="{33E1F482-9F8D-4E37-ACFB-28FCE3F1E1DE}" cxnId="{1242021D-E6B2-4139-BB4D-9D1AB18F88AB}" type="sibTrans">
      <dgm:prSet/>
      <dgm:spPr/>
      <dgm:t>
        <a:bodyPr/>
        <a:lstStyle/>
        <a:p>
          <a:endParaRPr lang="zh-CN" altLang="en-US"/>
        </a:p>
      </dgm:t>
    </dgm:pt>
    <dgm:pt modelId="{6EA9EE55-FBF7-421E-A438-35DB3DAB6F50}">
      <dgm:prSet custT="1"/>
      <dgm:spPr>
        <a:solidFill>
          <a:srgbClr val="F25949"/>
        </a:solidFill>
      </dgm:spPr>
      <dgm:t>
        <a:bodyPr/>
        <a:lstStyle/>
        <a:p>
          <a:r>
            <a:rPr lang="zh-CN" altLang="en-US" sz="2000" kern="1200" dirty="0">
              <a:solidFill>
                <a:prstClr val="white"/>
              </a:solidFill>
              <a:latin typeface="等线" panose="02010600030101010101" charset="-122"/>
              <a:ea typeface="思源黑体 CN Normal" panose="020B0400000000000000" pitchFamily="34" charset="-122"/>
              <a:cs typeface="+mn-cs"/>
            </a:rPr>
            <a:t>数据表</a:t>
          </a:r>
        </a:p>
      </dgm:t>
    </dgm:pt>
    <dgm:pt modelId="{BA01C2CC-3082-4E64-B3ED-FE5520032EFA}" cxnId="{4C156BDB-FF6B-48FB-90D3-28D6CD9A48FE}" type="parTrans">
      <dgm:prSet/>
      <dgm:spPr>
        <a:solidFill>
          <a:srgbClr val="F25949"/>
        </a:solidFill>
        <a:ln>
          <a:solidFill>
            <a:srgbClr val="007DD2"/>
          </a:solidFill>
        </a:ln>
      </dgm:spPr>
      <dgm:t>
        <a:bodyPr/>
        <a:lstStyle/>
        <a:p>
          <a:endParaRPr lang="zh-CN" altLang="en-US"/>
        </a:p>
      </dgm:t>
    </dgm:pt>
    <dgm:pt modelId="{22C0BF57-A1F9-41FA-BAB7-5AD05B21932F}" cxnId="{4C156BDB-FF6B-48FB-90D3-28D6CD9A48FE}" type="sibTrans">
      <dgm:prSet/>
      <dgm:spPr/>
      <dgm:t>
        <a:bodyPr/>
        <a:lstStyle/>
        <a:p>
          <a:endParaRPr lang="zh-CN" altLang="en-US"/>
        </a:p>
      </dgm:t>
    </dgm:pt>
    <dgm:pt modelId="{CF325F8A-0C0A-456A-AD5C-00D72FF542F5}">
      <dgm:prSet custT="1"/>
      <dgm:spPr/>
      <dgm:t>
        <a:bodyPr/>
        <a:lstStyle/>
        <a:p>
          <a:r>
            <a:rPr lang="zh-CN" altLang="en-US" sz="2000" dirty="0">
              <a:ea typeface="思源黑体 CN Normal" panose="020B0400000000000000" pitchFamily="34" charset="-122"/>
            </a:rPr>
            <a:t>自助数据集</a:t>
          </a:r>
        </a:p>
      </dgm:t>
    </dgm:pt>
    <dgm:pt modelId="{6C146541-BE3B-4ADB-B5D6-8866639E3D66}" cxnId="{87D6175C-A9A0-4511-BD82-114D13065465}" type="parTrans">
      <dgm:prSet/>
      <dgm:spPr/>
      <dgm:t>
        <a:bodyPr/>
        <a:lstStyle/>
        <a:p>
          <a:endParaRPr lang="zh-CN" altLang="en-US"/>
        </a:p>
      </dgm:t>
    </dgm:pt>
    <dgm:pt modelId="{10E8433F-D679-489F-A67E-F20318CDD13F}" cxnId="{87D6175C-A9A0-4511-BD82-114D13065465}" type="sibTrans">
      <dgm:prSet/>
      <dgm:spPr/>
      <dgm:t>
        <a:bodyPr/>
        <a:lstStyle/>
        <a:p>
          <a:endParaRPr lang="zh-CN" altLang="en-US"/>
        </a:p>
      </dgm:t>
    </dgm:pt>
    <dgm:pt modelId="{D10CC106-F48B-425B-8D2A-77DF1451F4B3}" type="pres">
      <dgm:prSet presAssocID="{4ED81388-164B-4D5C-9B5D-358E20A20026}" presName="mainComposite" presStyleCnt="0">
        <dgm:presLayoutVars>
          <dgm:chPref val="1"/>
          <dgm:dir/>
          <dgm:animOne val="branch"/>
          <dgm:animLvl val="lvl"/>
          <dgm:resizeHandles val="exact"/>
        </dgm:presLayoutVars>
      </dgm:prSet>
      <dgm:spPr/>
    </dgm:pt>
    <dgm:pt modelId="{CFD6F657-334E-41FB-8070-C4A98C7ABB6C}" type="pres">
      <dgm:prSet presAssocID="{4ED81388-164B-4D5C-9B5D-358E20A20026}" presName="hierFlow" presStyleCnt="0"/>
      <dgm:spPr/>
    </dgm:pt>
    <dgm:pt modelId="{1D6A5E60-0D9C-46A7-A88E-D61C45A6251D}" type="pres">
      <dgm:prSet presAssocID="{4ED81388-164B-4D5C-9B5D-358E20A20026}" presName="hierChild1" presStyleCnt="0">
        <dgm:presLayoutVars>
          <dgm:chPref val="1"/>
          <dgm:animOne val="branch"/>
          <dgm:animLvl val="lvl"/>
        </dgm:presLayoutVars>
      </dgm:prSet>
      <dgm:spPr/>
    </dgm:pt>
    <dgm:pt modelId="{B6E77B3B-0459-4648-A197-39D7C3898029}" type="pres">
      <dgm:prSet presAssocID="{358A0A2A-5854-478B-832B-8F6FABC5DD7B}" presName="Name17" presStyleCnt="0"/>
      <dgm:spPr/>
    </dgm:pt>
    <dgm:pt modelId="{774B383D-1748-4BE8-B9DC-BDDA165DFF44}" type="pres">
      <dgm:prSet presAssocID="{358A0A2A-5854-478B-832B-8F6FABC5DD7B}" presName="level1Shape" presStyleLbl="node0" presStyleIdx="0" presStyleCnt="1" custLinFactNeighborX="-10898" custLinFactNeighborY="5326">
        <dgm:presLayoutVars>
          <dgm:chPref val="3"/>
        </dgm:presLayoutVars>
      </dgm:prSet>
      <dgm:spPr/>
    </dgm:pt>
    <dgm:pt modelId="{62C0A5B7-2B95-413C-9153-F575F4DBD341}" type="pres">
      <dgm:prSet presAssocID="{358A0A2A-5854-478B-832B-8F6FABC5DD7B}" presName="hierChild2" presStyleCnt="0"/>
      <dgm:spPr/>
    </dgm:pt>
    <dgm:pt modelId="{F4066815-F84D-41F1-A2D4-2D755BB35A8B}" type="pres">
      <dgm:prSet presAssocID="{CB1461A7-109E-4A74-AEA1-76D84374DBC3}" presName="Name25" presStyleLbl="parChTrans1D2" presStyleIdx="0" presStyleCnt="2"/>
      <dgm:spPr/>
    </dgm:pt>
    <dgm:pt modelId="{DF9EE9E7-E405-4CAF-8471-5F9917C1761C}" type="pres">
      <dgm:prSet presAssocID="{CB1461A7-109E-4A74-AEA1-76D84374DBC3}" presName="connTx" presStyleLbl="parChTrans1D2" presStyleIdx="0" presStyleCnt="2"/>
      <dgm:spPr/>
    </dgm:pt>
    <dgm:pt modelId="{F1F3056C-0AD6-4325-8D0D-7B8F49C81A58}" type="pres">
      <dgm:prSet presAssocID="{3DBB66CD-E206-440A-883A-0C4F693D535B}" presName="Name30" presStyleCnt="0"/>
      <dgm:spPr/>
    </dgm:pt>
    <dgm:pt modelId="{74EBFC69-5A68-4259-9648-80E0A1B2272B}" type="pres">
      <dgm:prSet presAssocID="{3DBB66CD-E206-440A-883A-0C4F693D535B}" presName="level2Shape" presStyleLbl="node2" presStyleIdx="0" presStyleCnt="2" custLinFactNeighborX="-3198" custLinFactNeighborY="24836"/>
      <dgm:spPr/>
    </dgm:pt>
    <dgm:pt modelId="{01161C65-963C-4B2E-ACDC-1F26BDE99CB5}" type="pres">
      <dgm:prSet presAssocID="{3DBB66CD-E206-440A-883A-0C4F693D535B}" presName="hierChild3" presStyleCnt="0"/>
      <dgm:spPr/>
    </dgm:pt>
    <dgm:pt modelId="{A52AAC60-00B6-4EFB-A13A-5139078D7515}" type="pres">
      <dgm:prSet presAssocID="{BA01C2CC-3082-4E64-B3ED-FE5520032EFA}" presName="Name25" presStyleLbl="parChTrans1D3" presStyleIdx="0" presStyleCnt="3"/>
      <dgm:spPr/>
    </dgm:pt>
    <dgm:pt modelId="{B5080653-970F-46BE-8795-332C54F92175}" type="pres">
      <dgm:prSet presAssocID="{BA01C2CC-3082-4E64-B3ED-FE5520032EFA}" presName="connTx" presStyleLbl="parChTrans1D3" presStyleIdx="0" presStyleCnt="3"/>
      <dgm:spPr/>
    </dgm:pt>
    <dgm:pt modelId="{73A2846A-A893-46D0-9852-FE3EC1F5A445}" type="pres">
      <dgm:prSet presAssocID="{6EA9EE55-FBF7-421E-A438-35DB3DAB6F50}" presName="Name30" presStyleCnt="0"/>
      <dgm:spPr/>
    </dgm:pt>
    <dgm:pt modelId="{A74DD8A5-DAA2-4859-89DE-62FFD52BD5C8}" type="pres">
      <dgm:prSet presAssocID="{6EA9EE55-FBF7-421E-A438-35DB3DAB6F50}" presName="level2Shape" presStyleLbl="node3" presStyleIdx="0" presStyleCnt="3" custLinFactNeighborX="-3198" custLinFactNeighborY="24836"/>
      <dgm:spPr/>
    </dgm:pt>
    <dgm:pt modelId="{1BCC3969-5971-4024-AD24-66F672BA783E}" type="pres">
      <dgm:prSet presAssocID="{6EA9EE55-FBF7-421E-A438-35DB3DAB6F50}" presName="hierChild3" presStyleCnt="0"/>
      <dgm:spPr/>
    </dgm:pt>
    <dgm:pt modelId="{C823EC6F-6050-4CEA-9A4C-5B7B7672E061}" type="pres">
      <dgm:prSet presAssocID="{1D841137-10DD-4CF6-A21B-1F3F831762AA}" presName="Name25" presStyleLbl="parChTrans1D4" presStyleIdx="0" presStyleCnt="2"/>
      <dgm:spPr/>
    </dgm:pt>
    <dgm:pt modelId="{A09F5F19-E28D-4584-AEF3-D5CBD97F31FC}" type="pres">
      <dgm:prSet presAssocID="{1D841137-10DD-4CF6-A21B-1F3F831762AA}" presName="connTx" presStyleLbl="parChTrans1D4" presStyleIdx="0" presStyleCnt="2"/>
      <dgm:spPr/>
    </dgm:pt>
    <dgm:pt modelId="{111B7D8C-8DC2-4C21-9EC4-70EAD87C374C}" type="pres">
      <dgm:prSet presAssocID="{71C65273-0E24-41AE-B3DD-49FC4D9D2AEE}" presName="Name30" presStyleCnt="0"/>
      <dgm:spPr/>
    </dgm:pt>
    <dgm:pt modelId="{F68E50B0-6E0E-4350-9E7E-F68B4DA86FC6}" type="pres">
      <dgm:prSet presAssocID="{71C65273-0E24-41AE-B3DD-49FC4D9D2AEE}" presName="level2Shape" presStyleLbl="node4" presStyleIdx="0" presStyleCnt="2" custLinFactNeighborX="-1230" custLinFactNeighborY="-20727"/>
      <dgm:spPr/>
    </dgm:pt>
    <dgm:pt modelId="{6AB39C4B-4980-48B7-BFF9-681F972947C4}" type="pres">
      <dgm:prSet presAssocID="{71C65273-0E24-41AE-B3DD-49FC4D9D2AEE}" presName="hierChild3" presStyleCnt="0"/>
      <dgm:spPr/>
    </dgm:pt>
    <dgm:pt modelId="{684B2075-3710-4C9A-ADDC-0F51E8FA196C}" type="pres">
      <dgm:prSet presAssocID="{6C146541-BE3B-4ADB-B5D6-8866639E3D66}" presName="Name25" presStyleLbl="parChTrans1D4" presStyleIdx="1" presStyleCnt="2"/>
      <dgm:spPr/>
    </dgm:pt>
    <dgm:pt modelId="{3D216D3B-36AC-4104-9333-D7093D302848}" type="pres">
      <dgm:prSet presAssocID="{6C146541-BE3B-4ADB-B5D6-8866639E3D66}" presName="connTx" presStyleLbl="parChTrans1D4" presStyleIdx="1" presStyleCnt="2"/>
      <dgm:spPr/>
    </dgm:pt>
    <dgm:pt modelId="{A40363E5-432D-45D6-9E04-595F6B774B0D}" type="pres">
      <dgm:prSet presAssocID="{CF325F8A-0C0A-456A-AD5C-00D72FF542F5}" presName="Name30" presStyleCnt="0"/>
      <dgm:spPr/>
    </dgm:pt>
    <dgm:pt modelId="{B6ADFFE6-F11E-428D-AAA9-9E57A6FB5C4E}" type="pres">
      <dgm:prSet presAssocID="{CF325F8A-0C0A-456A-AD5C-00D72FF542F5}" presName="level2Shape" presStyleLbl="node4" presStyleIdx="1" presStyleCnt="2" custLinFactNeighborX="20980" custLinFactNeighborY="45307"/>
      <dgm:spPr/>
    </dgm:pt>
    <dgm:pt modelId="{2D4FB175-9E7F-4E20-A644-873C973DD644}" type="pres">
      <dgm:prSet presAssocID="{CF325F8A-0C0A-456A-AD5C-00D72FF542F5}" presName="hierChild3" presStyleCnt="0"/>
      <dgm:spPr/>
    </dgm:pt>
    <dgm:pt modelId="{9D7AEB82-B04B-4A69-B4A5-DD0CE85C4CCE}" type="pres">
      <dgm:prSet presAssocID="{26BBCE3A-11BA-4197-A059-F13E6FC3B8C8}" presName="Name25" presStyleLbl="parChTrans1D3" presStyleIdx="1" presStyleCnt="3"/>
      <dgm:spPr/>
    </dgm:pt>
    <dgm:pt modelId="{50624194-D1BC-4FE5-A930-75706AFB4A48}" type="pres">
      <dgm:prSet presAssocID="{26BBCE3A-11BA-4197-A059-F13E6FC3B8C8}" presName="connTx" presStyleLbl="parChTrans1D3" presStyleIdx="1" presStyleCnt="3"/>
      <dgm:spPr/>
    </dgm:pt>
    <dgm:pt modelId="{9030A6AA-DEED-4857-81B9-237FCD549147}" type="pres">
      <dgm:prSet presAssocID="{AC71EE51-ED89-40C1-8C83-FFC9B0015EF2}" presName="Name30" presStyleCnt="0"/>
      <dgm:spPr/>
    </dgm:pt>
    <dgm:pt modelId="{DA67C7DA-5351-439D-BDDD-BF2B71543017}" type="pres">
      <dgm:prSet presAssocID="{AC71EE51-ED89-40C1-8C83-FFC9B0015EF2}" presName="level2Shape" presStyleLbl="node3" presStyleIdx="1" presStyleCnt="3" custLinFactNeighborX="-3198" custLinFactNeighborY="24836"/>
      <dgm:spPr/>
    </dgm:pt>
    <dgm:pt modelId="{B4114C74-3A3C-4442-8473-6666EC15576A}" type="pres">
      <dgm:prSet presAssocID="{AC71EE51-ED89-40C1-8C83-FFC9B0015EF2}" presName="hierChild3" presStyleCnt="0"/>
      <dgm:spPr/>
    </dgm:pt>
    <dgm:pt modelId="{D4864845-284B-4234-848D-54ADD86ACCEE}" type="pres">
      <dgm:prSet presAssocID="{3916444E-0E34-49FC-8AB6-3D43769768AD}" presName="Name25" presStyleLbl="parChTrans1D2" presStyleIdx="1" presStyleCnt="2"/>
      <dgm:spPr/>
    </dgm:pt>
    <dgm:pt modelId="{8CFD1328-3EEC-409D-AE23-349A68BE25E3}" type="pres">
      <dgm:prSet presAssocID="{3916444E-0E34-49FC-8AB6-3D43769768AD}" presName="connTx" presStyleLbl="parChTrans1D2" presStyleIdx="1" presStyleCnt="2"/>
      <dgm:spPr/>
    </dgm:pt>
    <dgm:pt modelId="{E3F48E58-719A-4702-9F24-9587995171C1}" type="pres">
      <dgm:prSet presAssocID="{C8687E72-4FA3-4405-965E-5FA0908D4BA3}" presName="Name30" presStyleCnt="0"/>
      <dgm:spPr/>
    </dgm:pt>
    <dgm:pt modelId="{FACCC806-76FB-414E-8206-0BB3F3B872DA}" type="pres">
      <dgm:prSet presAssocID="{C8687E72-4FA3-4405-965E-5FA0908D4BA3}" presName="level2Shape" presStyleLbl="node2" presStyleIdx="1" presStyleCnt="2" custLinFactNeighborX="-3198" custLinFactNeighborY="77712"/>
      <dgm:spPr/>
    </dgm:pt>
    <dgm:pt modelId="{AC63886F-1869-415E-8BA7-ECAF8CFF5E34}" type="pres">
      <dgm:prSet presAssocID="{C8687E72-4FA3-4405-965E-5FA0908D4BA3}" presName="hierChild3" presStyleCnt="0"/>
      <dgm:spPr/>
    </dgm:pt>
    <dgm:pt modelId="{445B41A4-CD6E-4235-82DE-05946C52D603}" type="pres">
      <dgm:prSet presAssocID="{F4997141-B8D3-45ED-AD99-B28B50FE7F2F}" presName="Name25" presStyleLbl="parChTrans1D3" presStyleIdx="2" presStyleCnt="3"/>
      <dgm:spPr/>
    </dgm:pt>
    <dgm:pt modelId="{9832E455-EB92-4C3A-AA93-CD32E69A7460}" type="pres">
      <dgm:prSet presAssocID="{F4997141-B8D3-45ED-AD99-B28B50FE7F2F}" presName="connTx" presStyleLbl="parChTrans1D3" presStyleIdx="2" presStyleCnt="3"/>
      <dgm:spPr/>
    </dgm:pt>
    <dgm:pt modelId="{9B063D19-A4EB-4D65-958D-99D545D60D39}" type="pres">
      <dgm:prSet presAssocID="{09745242-4D14-4A47-B3DF-F60BB694E721}" presName="Name30" presStyleCnt="0"/>
      <dgm:spPr/>
    </dgm:pt>
    <dgm:pt modelId="{1256DB4F-408A-4D68-AA60-EE86CDC95F56}" type="pres">
      <dgm:prSet presAssocID="{09745242-4D14-4A47-B3DF-F60BB694E721}" presName="level2Shape" presStyleLbl="node3" presStyleIdx="2" presStyleCnt="3" custLinFactNeighborX="-3198" custLinFactNeighborY="77712"/>
      <dgm:spPr/>
    </dgm:pt>
    <dgm:pt modelId="{C24C5D2B-4CDD-4D55-BD62-64DD94614A42}" type="pres">
      <dgm:prSet presAssocID="{09745242-4D14-4A47-B3DF-F60BB694E721}" presName="hierChild3" presStyleCnt="0"/>
      <dgm:spPr/>
    </dgm:pt>
    <dgm:pt modelId="{C64846C7-87C9-4037-AA64-27EF55D65CF3}" type="pres">
      <dgm:prSet presAssocID="{4ED81388-164B-4D5C-9B5D-358E20A20026}" presName="bgShapesFlow" presStyleCnt="0"/>
      <dgm:spPr/>
    </dgm:pt>
  </dgm:ptLst>
  <dgm:cxnLst>
    <dgm:cxn modelId="{10CE8A06-E172-4D36-9E80-A0F52E2DB0DD}" type="presOf" srcId="{4ED81388-164B-4D5C-9B5D-358E20A20026}" destId="{D10CC106-F48B-425B-8D2A-77DF1451F4B3}" srcOrd="0" destOrd="0" presId="urn:microsoft.com/office/officeart/2005/8/layout/hierarchy5#1"/>
    <dgm:cxn modelId="{9ED9730A-C9C0-40C4-878A-DEC1744DEC1E}" srcId="{3DBB66CD-E206-440A-883A-0C4F693D535B}" destId="{AC71EE51-ED89-40C1-8C83-FFC9B0015EF2}" srcOrd="1" destOrd="0" parTransId="{26BBCE3A-11BA-4197-A059-F13E6FC3B8C8}" sibTransId="{8E5DE9F2-ED3D-43AC-951B-987B4DE531D2}"/>
    <dgm:cxn modelId="{C959C20B-1A61-42A3-A7ED-F4231B9F76EE}" type="presOf" srcId="{F4997141-B8D3-45ED-AD99-B28B50FE7F2F}" destId="{445B41A4-CD6E-4235-82DE-05946C52D603}" srcOrd="0" destOrd="0" presId="urn:microsoft.com/office/officeart/2005/8/layout/hierarchy5#1"/>
    <dgm:cxn modelId="{8FD5E619-6E47-4EFD-BB62-3D6D0F0E74E6}" type="presOf" srcId="{CF325F8A-0C0A-456A-AD5C-00D72FF542F5}" destId="{B6ADFFE6-F11E-428D-AAA9-9E57A6FB5C4E}" srcOrd="0" destOrd="0" presId="urn:microsoft.com/office/officeart/2005/8/layout/hierarchy5#1"/>
    <dgm:cxn modelId="{1242021D-E6B2-4139-BB4D-9D1AB18F88AB}" srcId="{C8687E72-4FA3-4405-965E-5FA0908D4BA3}" destId="{09745242-4D14-4A47-B3DF-F60BB694E721}" srcOrd="0" destOrd="0" parTransId="{F4997141-B8D3-45ED-AD99-B28B50FE7F2F}" sibTransId="{33E1F482-9F8D-4E37-ACFB-28FCE3F1E1DE}"/>
    <dgm:cxn modelId="{10714B27-A757-4D1F-9AC7-DE962B41C7B4}" type="presOf" srcId="{1D841137-10DD-4CF6-A21B-1F3F831762AA}" destId="{A09F5F19-E28D-4584-AEF3-D5CBD97F31FC}" srcOrd="1" destOrd="0" presId="urn:microsoft.com/office/officeart/2005/8/layout/hierarchy5#1"/>
    <dgm:cxn modelId="{F4B02D30-95ED-4B08-B69D-B4B7F065C38C}" type="presOf" srcId="{C8687E72-4FA3-4405-965E-5FA0908D4BA3}" destId="{FACCC806-76FB-414E-8206-0BB3F3B872DA}" srcOrd="0" destOrd="0" presId="urn:microsoft.com/office/officeart/2005/8/layout/hierarchy5#1"/>
    <dgm:cxn modelId="{DDB35E30-B656-412E-B15B-DC0D988BDB83}" type="presOf" srcId="{26BBCE3A-11BA-4197-A059-F13E6FC3B8C8}" destId="{9D7AEB82-B04B-4A69-B4A5-DD0CE85C4CCE}" srcOrd="0" destOrd="0" presId="urn:microsoft.com/office/officeart/2005/8/layout/hierarchy5#1"/>
    <dgm:cxn modelId="{9E1FAD3C-40ED-4766-A7E2-44017DD3FB3F}" type="presOf" srcId="{6C146541-BE3B-4ADB-B5D6-8866639E3D66}" destId="{3D216D3B-36AC-4104-9333-D7093D302848}" srcOrd="1" destOrd="0" presId="urn:microsoft.com/office/officeart/2005/8/layout/hierarchy5#1"/>
    <dgm:cxn modelId="{87D6175C-A9A0-4511-BD82-114D13065465}" srcId="{6EA9EE55-FBF7-421E-A438-35DB3DAB6F50}" destId="{CF325F8A-0C0A-456A-AD5C-00D72FF542F5}" srcOrd="1" destOrd="0" parTransId="{6C146541-BE3B-4ADB-B5D6-8866639E3D66}" sibTransId="{10E8433F-D679-489F-A67E-F20318CDD13F}"/>
    <dgm:cxn modelId="{0DAF405D-4BAD-468F-87C0-F4D78F592E33}" type="presOf" srcId="{3916444E-0E34-49FC-8AB6-3D43769768AD}" destId="{D4864845-284B-4234-848D-54ADD86ACCEE}" srcOrd="0" destOrd="0" presId="urn:microsoft.com/office/officeart/2005/8/layout/hierarchy5#1"/>
    <dgm:cxn modelId="{54FA7143-87E2-464E-9381-C953EA217BE5}" type="presOf" srcId="{1D841137-10DD-4CF6-A21B-1F3F831762AA}" destId="{C823EC6F-6050-4CEA-9A4C-5B7B7672E061}" srcOrd="0" destOrd="0" presId="urn:microsoft.com/office/officeart/2005/8/layout/hierarchy5#1"/>
    <dgm:cxn modelId="{68CA1B45-881A-4767-92D4-B9A499558638}" type="presOf" srcId="{09745242-4D14-4A47-B3DF-F60BB694E721}" destId="{1256DB4F-408A-4D68-AA60-EE86CDC95F56}" srcOrd="0" destOrd="0" presId="urn:microsoft.com/office/officeart/2005/8/layout/hierarchy5#1"/>
    <dgm:cxn modelId="{B8A7ED69-DB58-4EC8-B6BE-C0B21B35F1A2}" type="presOf" srcId="{CB1461A7-109E-4A74-AEA1-76D84374DBC3}" destId="{F4066815-F84D-41F1-A2D4-2D755BB35A8B}" srcOrd="0" destOrd="0" presId="urn:microsoft.com/office/officeart/2005/8/layout/hierarchy5#1"/>
    <dgm:cxn modelId="{4B52FB69-FB24-439E-8D67-D4A32EC06962}" type="presOf" srcId="{AC71EE51-ED89-40C1-8C83-FFC9B0015EF2}" destId="{DA67C7DA-5351-439D-BDDD-BF2B71543017}" srcOrd="0" destOrd="0" presId="urn:microsoft.com/office/officeart/2005/8/layout/hierarchy5#1"/>
    <dgm:cxn modelId="{47393C6C-F484-40EB-B508-51AE2108C222}" type="presOf" srcId="{3DBB66CD-E206-440A-883A-0C4F693D535B}" destId="{74EBFC69-5A68-4259-9648-80E0A1B2272B}" srcOrd="0" destOrd="0" presId="urn:microsoft.com/office/officeart/2005/8/layout/hierarchy5#1"/>
    <dgm:cxn modelId="{50158673-CB70-4DAF-BDC1-6BF61C2E102D}" srcId="{4ED81388-164B-4D5C-9B5D-358E20A20026}" destId="{358A0A2A-5854-478B-832B-8F6FABC5DD7B}" srcOrd="0" destOrd="0" parTransId="{458A899A-0820-4A81-A740-C869916394FC}" sibTransId="{33A80273-3807-4D9E-967A-9B18BFF8289C}"/>
    <dgm:cxn modelId="{18156956-AD89-4997-9119-53DCD1452EB6}" srcId="{358A0A2A-5854-478B-832B-8F6FABC5DD7B}" destId="{C8687E72-4FA3-4405-965E-5FA0908D4BA3}" srcOrd="1" destOrd="0" parTransId="{3916444E-0E34-49FC-8AB6-3D43769768AD}" sibTransId="{0C5C8302-313B-4DFC-A2A8-535CF089E206}"/>
    <dgm:cxn modelId="{68981C57-A6A0-423C-A2FC-FB44DEA54EA6}" srcId="{6EA9EE55-FBF7-421E-A438-35DB3DAB6F50}" destId="{71C65273-0E24-41AE-B3DD-49FC4D9D2AEE}" srcOrd="0" destOrd="0" parTransId="{1D841137-10DD-4CF6-A21B-1F3F831762AA}" sibTransId="{7904A504-0D05-476B-BB89-E72A12853DEC}"/>
    <dgm:cxn modelId="{C7DF318C-EC47-488C-A16E-131A2AD0A66D}" type="presOf" srcId="{F4997141-B8D3-45ED-AD99-B28B50FE7F2F}" destId="{9832E455-EB92-4C3A-AA93-CD32E69A7460}" srcOrd="1" destOrd="0" presId="urn:microsoft.com/office/officeart/2005/8/layout/hierarchy5#1"/>
    <dgm:cxn modelId="{28087AB4-BA88-4FFC-8D72-5FAAFF2B980E}" type="presOf" srcId="{BA01C2CC-3082-4E64-B3ED-FE5520032EFA}" destId="{A52AAC60-00B6-4EFB-A13A-5139078D7515}" srcOrd="0" destOrd="0" presId="urn:microsoft.com/office/officeart/2005/8/layout/hierarchy5#1"/>
    <dgm:cxn modelId="{C865BBB6-6D14-43AF-8B64-851B63C76864}" type="presOf" srcId="{BA01C2CC-3082-4E64-B3ED-FE5520032EFA}" destId="{B5080653-970F-46BE-8795-332C54F92175}" srcOrd="1" destOrd="0" presId="urn:microsoft.com/office/officeart/2005/8/layout/hierarchy5#1"/>
    <dgm:cxn modelId="{D94FD2BB-BD69-42DC-A07A-0C6F08CBB037}" type="presOf" srcId="{26BBCE3A-11BA-4197-A059-F13E6FC3B8C8}" destId="{50624194-D1BC-4FE5-A930-75706AFB4A48}" srcOrd="1" destOrd="0" presId="urn:microsoft.com/office/officeart/2005/8/layout/hierarchy5#1"/>
    <dgm:cxn modelId="{1927BCBD-D83E-4E8E-8264-E96407877123}" type="presOf" srcId="{6C146541-BE3B-4ADB-B5D6-8866639E3D66}" destId="{684B2075-3710-4C9A-ADDC-0F51E8FA196C}" srcOrd="0" destOrd="0" presId="urn:microsoft.com/office/officeart/2005/8/layout/hierarchy5#1"/>
    <dgm:cxn modelId="{68296FBF-7ADB-4F11-A657-C298094987ED}" type="presOf" srcId="{6EA9EE55-FBF7-421E-A438-35DB3DAB6F50}" destId="{A74DD8A5-DAA2-4859-89DE-62FFD52BD5C8}" srcOrd="0" destOrd="0" presId="urn:microsoft.com/office/officeart/2005/8/layout/hierarchy5#1"/>
    <dgm:cxn modelId="{878FB7C7-15E7-41CD-9512-DAB5DD26211E}" srcId="{358A0A2A-5854-478B-832B-8F6FABC5DD7B}" destId="{3DBB66CD-E206-440A-883A-0C4F693D535B}" srcOrd="0" destOrd="0" parTransId="{CB1461A7-109E-4A74-AEA1-76D84374DBC3}" sibTransId="{AE012F1C-DABB-4323-A490-B5F8041186C9}"/>
    <dgm:cxn modelId="{4C156BDB-FF6B-48FB-90D3-28D6CD9A48FE}" srcId="{3DBB66CD-E206-440A-883A-0C4F693D535B}" destId="{6EA9EE55-FBF7-421E-A438-35DB3DAB6F50}" srcOrd="0" destOrd="0" parTransId="{BA01C2CC-3082-4E64-B3ED-FE5520032EFA}" sibTransId="{22C0BF57-A1F9-41FA-BAB7-5AD05B21932F}"/>
    <dgm:cxn modelId="{035126E2-76F6-439C-9A52-0A2BF4DE5A8B}" type="presOf" srcId="{CB1461A7-109E-4A74-AEA1-76D84374DBC3}" destId="{DF9EE9E7-E405-4CAF-8471-5F9917C1761C}" srcOrd="1" destOrd="0" presId="urn:microsoft.com/office/officeart/2005/8/layout/hierarchy5#1"/>
    <dgm:cxn modelId="{130449EA-46AF-46C0-8656-10DE3C2742DD}" type="presOf" srcId="{358A0A2A-5854-478B-832B-8F6FABC5DD7B}" destId="{774B383D-1748-4BE8-B9DC-BDDA165DFF44}" srcOrd="0" destOrd="0" presId="urn:microsoft.com/office/officeart/2005/8/layout/hierarchy5#1"/>
    <dgm:cxn modelId="{8CEB12EB-05BA-4784-8F54-39E6B8E0CB47}" type="presOf" srcId="{3916444E-0E34-49FC-8AB6-3D43769768AD}" destId="{8CFD1328-3EEC-409D-AE23-349A68BE25E3}" srcOrd="1" destOrd="0" presId="urn:microsoft.com/office/officeart/2005/8/layout/hierarchy5#1"/>
    <dgm:cxn modelId="{DA432AFB-07D3-44A3-AB42-EBBC053F76D2}" type="presOf" srcId="{71C65273-0E24-41AE-B3DD-49FC4D9D2AEE}" destId="{F68E50B0-6E0E-4350-9E7E-F68B4DA86FC6}" srcOrd="0" destOrd="0" presId="urn:microsoft.com/office/officeart/2005/8/layout/hierarchy5#1"/>
    <dgm:cxn modelId="{18DAF042-2F72-41F2-B08B-28660966F27F}" type="presParOf" srcId="{D10CC106-F48B-425B-8D2A-77DF1451F4B3}" destId="{CFD6F657-334E-41FB-8070-C4A98C7ABB6C}" srcOrd="0" destOrd="0" presId="urn:microsoft.com/office/officeart/2005/8/layout/hierarchy5#1"/>
    <dgm:cxn modelId="{3A9C8AEC-BF85-430E-858F-4191BC1FF1B2}" type="presParOf" srcId="{CFD6F657-334E-41FB-8070-C4A98C7ABB6C}" destId="{1D6A5E60-0D9C-46A7-A88E-D61C45A6251D}" srcOrd="0" destOrd="0" presId="urn:microsoft.com/office/officeart/2005/8/layout/hierarchy5#1"/>
    <dgm:cxn modelId="{2CED0806-6F81-421C-A77E-AF58DB9BCFEE}" type="presParOf" srcId="{1D6A5E60-0D9C-46A7-A88E-D61C45A6251D}" destId="{B6E77B3B-0459-4648-A197-39D7C3898029}" srcOrd="0" destOrd="0" presId="urn:microsoft.com/office/officeart/2005/8/layout/hierarchy5#1"/>
    <dgm:cxn modelId="{B0725C5C-5268-4CBD-A1A1-44AADBB247F7}" type="presParOf" srcId="{B6E77B3B-0459-4648-A197-39D7C3898029}" destId="{774B383D-1748-4BE8-B9DC-BDDA165DFF44}" srcOrd="0" destOrd="0" presId="urn:microsoft.com/office/officeart/2005/8/layout/hierarchy5#1"/>
    <dgm:cxn modelId="{A3343000-B9EC-4938-927D-DF768B90C355}" type="presParOf" srcId="{B6E77B3B-0459-4648-A197-39D7C3898029}" destId="{62C0A5B7-2B95-413C-9153-F575F4DBD341}" srcOrd="1" destOrd="0" presId="urn:microsoft.com/office/officeart/2005/8/layout/hierarchy5#1"/>
    <dgm:cxn modelId="{7E313668-E828-4740-8DA6-F02A504252B4}" type="presParOf" srcId="{62C0A5B7-2B95-413C-9153-F575F4DBD341}" destId="{F4066815-F84D-41F1-A2D4-2D755BB35A8B}" srcOrd="0" destOrd="0" presId="urn:microsoft.com/office/officeart/2005/8/layout/hierarchy5#1"/>
    <dgm:cxn modelId="{FB77CEF0-4D0E-4659-A79D-6E67AD1434F4}" type="presParOf" srcId="{F4066815-F84D-41F1-A2D4-2D755BB35A8B}" destId="{DF9EE9E7-E405-4CAF-8471-5F9917C1761C}" srcOrd="0" destOrd="0" presId="urn:microsoft.com/office/officeart/2005/8/layout/hierarchy5#1"/>
    <dgm:cxn modelId="{12BC7F8C-C9FE-4D53-BFDA-8A3458C55EC5}" type="presParOf" srcId="{62C0A5B7-2B95-413C-9153-F575F4DBD341}" destId="{F1F3056C-0AD6-4325-8D0D-7B8F49C81A58}" srcOrd="1" destOrd="0" presId="urn:microsoft.com/office/officeart/2005/8/layout/hierarchy5#1"/>
    <dgm:cxn modelId="{C9A06653-D030-4DFD-9D50-1D01B9F04863}" type="presParOf" srcId="{F1F3056C-0AD6-4325-8D0D-7B8F49C81A58}" destId="{74EBFC69-5A68-4259-9648-80E0A1B2272B}" srcOrd="0" destOrd="0" presId="urn:microsoft.com/office/officeart/2005/8/layout/hierarchy5#1"/>
    <dgm:cxn modelId="{005A7B9D-CED9-48DA-B757-F4B56743F898}" type="presParOf" srcId="{F1F3056C-0AD6-4325-8D0D-7B8F49C81A58}" destId="{01161C65-963C-4B2E-ACDC-1F26BDE99CB5}" srcOrd="1" destOrd="0" presId="urn:microsoft.com/office/officeart/2005/8/layout/hierarchy5#1"/>
    <dgm:cxn modelId="{ED65BD56-D3E6-4F5F-BD84-0A75A52B3619}" type="presParOf" srcId="{01161C65-963C-4B2E-ACDC-1F26BDE99CB5}" destId="{A52AAC60-00B6-4EFB-A13A-5139078D7515}" srcOrd="0" destOrd="0" presId="urn:microsoft.com/office/officeart/2005/8/layout/hierarchy5#1"/>
    <dgm:cxn modelId="{FA28BE63-26CB-4E43-BB17-B9D578C97C2A}" type="presParOf" srcId="{A52AAC60-00B6-4EFB-A13A-5139078D7515}" destId="{B5080653-970F-46BE-8795-332C54F92175}" srcOrd="0" destOrd="0" presId="urn:microsoft.com/office/officeart/2005/8/layout/hierarchy5#1"/>
    <dgm:cxn modelId="{C51F2C32-F544-4509-B60B-69AA44D48294}" type="presParOf" srcId="{01161C65-963C-4B2E-ACDC-1F26BDE99CB5}" destId="{73A2846A-A893-46D0-9852-FE3EC1F5A445}" srcOrd="1" destOrd="0" presId="urn:microsoft.com/office/officeart/2005/8/layout/hierarchy5#1"/>
    <dgm:cxn modelId="{0BB9E258-F10F-45C5-A7B4-7613E3B18F7A}" type="presParOf" srcId="{73A2846A-A893-46D0-9852-FE3EC1F5A445}" destId="{A74DD8A5-DAA2-4859-89DE-62FFD52BD5C8}" srcOrd="0" destOrd="0" presId="urn:microsoft.com/office/officeart/2005/8/layout/hierarchy5#1"/>
    <dgm:cxn modelId="{22E1609A-5DBF-438D-81D5-092B9C07DB45}" type="presParOf" srcId="{73A2846A-A893-46D0-9852-FE3EC1F5A445}" destId="{1BCC3969-5971-4024-AD24-66F672BA783E}" srcOrd="1" destOrd="0" presId="urn:microsoft.com/office/officeart/2005/8/layout/hierarchy5#1"/>
    <dgm:cxn modelId="{018A2BCE-46E1-4FA2-A5A1-2FD5037A5DAA}" type="presParOf" srcId="{1BCC3969-5971-4024-AD24-66F672BA783E}" destId="{C823EC6F-6050-4CEA-9A4C-5B7B7672E061}" srcOrd="0" destOrd="0" presId="urn:microsoft.com/office/officeart/2005/8/layout/hierarchy5#1"/>
    <dgm:cxn modelId="{8D657745-1B16-45AB-8313-BBEA2A736B5A}" type="presParOf" srcId="{C823EC6F-6050-4CEA-9A4C-5B7B7672E061}" destId="{A09F5F19-E28D-4584-AEF3-D5CBD97F31FC}" srcOrd="0" destOrd="0" presId="urn:microsoft.com/office/officeart/2005/8/layout/hierarchy5#1"/>
    <dgm:cxn modelId="{25DDB654-997A-403B-9525-2A06C16F7022}" type="presParOf" srcId="{1BCC3969-5971-4024-AD24-66F672BA783E}" destId="{111B7D8C-8DC2-4C21-9EC4-70EAD87C374C}" srcOrd="1" destOrd="0" presId="urn:microsoft.com/office/officeart/2005/8/layout/hierarchy5#1"/>
    <dgm:cxn modelId="{8E0B6395-8A8F-4325-B1D9-66850D293D5C}" type="presParOf" srcId="{111B7D8C-8DC2-4C21-9EC4-70EAD87C374C}" destId="{F68E50B0-6E0E-4350-9E7E-F68B4DA86FC6}" srcOrd="0" destOrd="0" presId="urn:microsoft.com/office/officeart/2005/8/layout/hierarchy5#1"/>
    <dgm:cxn modelId="{53A43A86-35FA-4EB2-912C-0A33AF6BF5F5}" type="presParOf" srcId="{111B7D8C-8DC2-4C21-9EC4-70EAD87C374C}" destId="{6AB39C4B-4980-48B7-BFF9-681F972947C4}" srcOrd="1" destOrd="0" presId="urn:microsoft.com/office/officeart/2005/8/layout/hierarchy5#1"/>
    <dgm:cxn modelId="{16A221AD-C723-4A79-BE70-F60F8F256E61}" type="presParOf" srcId="{1BCC3969-5971-4024-AD24-66F672BA783E}" destId="{684B2075-3710-4C9A-ADDC-0F51E8FA196C}" srcOrd="2" destOrd="0" presId="urn:microsoft.com/office/officeart/2005/8/layout/hierarchy5#1"/>
    <dgm:cxn modelId="{BB2A4603-E75E-4BA3-98AA-A152A9E30AA6}" type="presParOf" srcId="{684B2075-3710-4C9A-ADDC-0F51E8FA196C}" destId="{3D216D3B-36AC-4104-9333-D7093D302848}" srcOrd="0" destOrd="0" presId="urn:microsoft.com/office/officeart/2005/8/layout/hierarchy5#1"/>
    <dgm:cxn modelId="{8D509F1E-7F77-4635-8805-F8E6ACB6E7E4}" type="presParOf" srcId="{1BCC3969-5971-4024-AD24-66F672BA783E}" destId="{A40363E5-432D-45D6-9E04-595F6B774B0D}" srcOrd="3" destOrd="0" presId="urn:microsoft.com/office/officeart/2005/8/layout/hierarchy5#1"/>
    <dgm:cxn modelId="{B748B1E2-1701-4FEA-94EC-849599769DF1}" type="presParOf" srcId="{A40363E5-432D-45D6-9E04-595F6B774B0D}" destId="{B6ADFFE6-F11E-428D-AAA9-9E57A6FB5C4E}" srcOrd="0" destOrd="0" presId="urn:microsoft.com/office/officeart/2005/8/layout/hierarchy5#1"/>
    <dgm:cxn modelId="{F460C1B3-37B7-4B41-8D09-2D6DBFC66EE5}" type="presParOf" srcId="{A40363E5-432D-45D6-9E04-595F6B774B0D}" destId="{2D4FB175-9E7F-4E20-A644-873C973DD644}" srcOrd="1" destOrd="0" presId="urn:microsoft.com/office/officeart/2005/8/layout/hierarchy5#1"/>
    <dgm:cxn modelId="{E6F5FE9A-20DB-4ADB-95C7-B0D6822509AC}" type="presParOf" srcId="{01161C65-963C-4B2E-ACDC-1F26BDE99CB5}" destId="{9D7AEB82-B04B-4A69-B4A5-DD0CE85C4CCE}" srcOrd="2" destOrd="0" presId="urn:microsoft.com/office/officeart/2005/8/layout/hierarchy5#1"/>
    <dgm:cxn modelId="{E3CE8024-128C-4C44-980B-D5A543E289E1}" type="presParOf" srcId="{9D7AEB82-B04B-4A69-B4A5-DD0CE85C4CCE}" destId="{50624194-D1BC-4FE5-A930-75706AFB4A48}" srcOrd="0" destOrd="0" presId="urn:microsoft.com/office/officeart/2005/8/layout/hierarchy5#1"/>
    <dgm:cxn modelId="{016F9C5B-6D10-4C8C-97A4-9660725D0954}" type="presParOf" srcId="{01161C65-963C-4B2E-ACDC-1F26BDE99CB5}" destId="{9030A6AA-DEED-4857-81B9-237FCD549147}" srcOrd="3" destOrd="0" presId="urn:microsoft.com/office/officeart/2005/8/layout/hierarchy5#1"/>
    <dgm:cxn modelId="{C255DEDB-E271-4119-AC06-1CB5522358D8}" type="presParOf" srcId="{9030A6AA-DEED-4857-81B9-237FCD549147}" destId="{DA67C7DA-5351-439D-BDDD-BF2B71543017}" srcOrd="0" destOrd="0" presId="urn:microsoft.com/office/officeart/2005/8/layout/hierarchy5#1"/>
    <dgm:cxn modelId="{1DA186EE-DFDA-460D-8084-2BCFF566688C}" type="presParOf" srcId="{9030A6AA-DEED-4857-81B9-237FCD549147}" destId="{B4114C74-3A3C-4442-8473-6666EC15576A}" srcOrd="1" destOrd="0" presId="urn:microsoft.com/office/officeart/2005/8/layout/hierarchy5#1"/>
    <dgm:cxn modelId="{2209F15E-19D8-4787-B7B0-B457AEDC485C}" type="presParOf" srcId="{62C0A5B7-2B95-413C-9153-F575F4DBD341}" destId="{D4864845-284B-4234-848D-54ADD86ACCEE}" srcOrd="2" destOrd="0" presId="urn:microsoft.com/office/officeart/2005/8/layout/hierarchy5#1"/>
    <dgm:cxn modelId="{4377BA13-5887-4E1E-8ED1-44BA12F8AE10}" type="presParOf" srcId="{D4864845-284B-4234-848D-54ADD86ACCEE}" destId="{8CFD1328-3EEC-409D-AE23-349A68BE25E3}" srcOrd="0" destOrd="0" presId="urn:microsoft.com/office/officeart/2005/8/layout/hierarchy5#1"/>
    <dgm:cxn modelId="{E2ED1107-3BAB-4CA5-92C4-48057BBC93E4}" type="presParOf" srcId="{62C0A5B7-2B95-413C-9153-F575F4DBD341}" destId="{E3F48E58-719A-4702-9F24-9587995171C1}" srcOrd="3" destOrd="0" presId="urn:microsoft.com/office/officeart/2005/8/layout/hierarchy5#1"/>
    <dgm:cxn modelId="{6015A61B-DA66-4759-8EB3-5CCD2E952D97}" type="presParOf" srcId="{E3F48E58-719A-4702-9F24-9587995171C1}" destId="{FACCC806-76FB-414E-8206-0BB3F3B872DA}" srcOrd="0" destOrd="0" presId="urn:microsoft.com/office/officeart/2005/8/layout/hierarchy5#1"/>
    <dgm:cxn modelId="{30643EA8-0CF5-4E90-8D11-197D44B57CFA}" type="presParOf" srcId="{E3F48E58-719A-4702-9F24-9587995171C1}" destId="{AC63886F-1869-415E-8BA7-ECAF8CFF5E34}" srcOrd="1" destOrd="0" presId="urn:microsoft.com/office/officeart/2005/8/layout/hierarchy5#1"/>
    <dgm:cxn modelId="{C64243AB-5EED-4BB8-9FC7-3386FC704146}" type="presParOf" srcId="{AC63886F-1869-415E-8BA7-ECAF8CFF5E34}" destId="{445B41A4-CD6E-4235-82DE-05946C52D603}" srcOrd="0" destOrd="0" presId="urn:microsoft.com/office/officeart/2005/8/layout/hierarchy5#1"/>
    <dgm:cxn modelId="{45058E61-DAEA-4135-B9E9-0AD48C91A1C0}" type="presParOf" srcId="{445B41A4-CD6E-4235-82DE-05946C52D603}" destId="{9832E455-EB92-4C3A-AA93-CD32E69A7460}" srcOrd="0" destOrd="0" presId="urn:microsoft.com/office/officeart/2005/8/layout/hierarchy5#1"/>
    <dgm:cxn modelId="{5EAC4110-2A7E-41E4-A0F0-532451C80363}" type="presParOf" srcId="{AC63886F-1869-415E-8BA7-ECAF8CFF5E34}" destId="{9B063D19-A4EB-4D65-958D-99D545D60D39}" srcOrd="1" destOrd="0" presId="urn:microsoft.com/office/officeart/2005/8/layout/hierarchy5#1"/>
    <dgm:cxn modelId="{A9B2AB93-B5B3-40EE-9AA0-75338A6CFB51}" type="presParOf" srcId="{9B063D19-A4EB-4D65-958D-99D545D60D39}" destId="{1256DB4F-408A-4D68-AA60-EE86CDC95F56}" srcOrd="0" destOrd="0" presId="urn:microsoft.com/office/officeart/2005/8/layout/hierarchy5#1"/>
    <dgm:cxn modelId="{F65A131A-5F00-49DC-966E-CF403BBE190A}" type="presParOf" srcId="{9B063D19-A4EB-4D65-958D-99D545D60D39}" destId="{C24C5D2B-4CDD-4D55-BD62-64DD94614A42}" srcOrd="1" destOrd="0" presId="urn:microsoft.com/office/officeart/2005/8/layout/hierarchy5#1"/>
    <dgm:cxn modelId="{F463E96F-8D7E-43D4-A905-4970649281EC}" type="presParOf" srcId="{D10CC106-F48B-425B-8D2A-77DF1451F4B3}" destId="{C64846C7-87C9-4037-AA64-27EF55D65CF3}" srcOrd="1" destOrd="0" presId="urn:microsoft.com/office/officeart/2005/8/layout/hierarchy5#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54A88F-9FFB-4022-94C8-4221662DEE01}" type="doc">
      <dgm:prSet loTypeId="urn:microsoft.com/office/officeart/2005/8/layout/hierarchy4" loCatId="list" qsTypeId="urn:microsoft.com/office/officeart/2005/8/quickstyle/simple1#2" qsCatId="simple" csTypeId="urn:microsoft.com/office/officeart/2005/8/colors/colorful4#2" csCatId="colorful" phldr="1"/>
      <dgm:spPr/>
      <dgm:t>
        <a:bodyPr/>
        <a:lstStyle/>
        <a:p>
          <a:endParaRPr lang="zh-CN" altLang="en-US"/>
        </a:p>
      </dgm:t>
    </dgm:pt>
    <dgm:pt modelId="{85124836-3C37-404E-A4AB-AA711D77D0EE}">
      <dgm:prSet phldrT="[文本]" custT="1"/>
      <dgm:spPr/>
      <dgm:t>
        <a:bodyPr/>
        <a:lstStyle/>
        <a:p>
          <a:r>
            <a:rPr lang="zh-CN" altLang="en-US" sz="2000" dirty="0">
              <a:ea typeface="思源黑体 CN Normal" panose="020B0400000000000000" pitchFamily="34" charset="-122"/>
            </a:rPr>
            <a:t>组件</a:t>
          </a:r>
        </a:p>
      </dgm:t>
    </dgm:pt>
    <dgm:pt modelId="{5DA30F1F-1746-415F-AABE-40A7DFAD99F0}" cxnId="{13606E67-D508-4EEC-8D57-744C6BBC7242}" type="parTrans">
      <dgm:prSet/>
      <dgm:spPr/>
      <dgm:t>
        <a:bodyPr/>
        <a:lstStyle/>
        <a:p>
          <a:endParaRPr lang="zh-CN" altLang="en-US"/>
        </a:p>
      </dgm:t>
    </dgm:pt>
    <dgm:pt modelId="{C91DAA86-173E-4B78-B911-421E04A41272}" cxnId="{13606E67-D508-4EEC-8D57-744C6BBC7242}" type="sibTrans">
      <dgm:prSet/>
      <dgm:spPr/>
      <dgm:t>
        <a:bodyPr/>
        <a:lstStyle/>
        <a:p>
          <a:endParaRPr lang="zh-CN" altLang="en-US"/>
        </a:p>
      </dgm:t>
    </dgm:pt>
    <dgm:pt modelId="{AFB08ED8-E10D-4F0D-BD45-BAEAA576BD32}">
      <dgm:prSet phldrT="[文本]" custT="1"/>
      <dgm:spPr/>
      <dgm:t>
        <a:bodyPr/>
        <a:lstStyle/>
        <a:p>
          <a:r>
            <a:rPr lang="zh-CN" altLang="en-US" sz="2000" dirty="0">
              <a:ea typeface="思源黑体 CN Normal" panose="020B0400000000000000" pitchFamily="34" charset="-122"/>
            </a:rPr>
            <a:t>组件</a:t>
          </a:r>
        </a:p>
      </dgm:t>
    </dgm:pt>
    <dgm:pt modelId="{8D0CCAC9-B5C9-459B-BD1D-68A89D4A9E17}" cxnId="{FE19CB97-1904-458D-8D54-FB7D8129E0E9}" type="parTrans">
      <dgm:prSet/>
      <dgm:spPr/>
      <dgm:t>
        <a:bodyPr/>
        <a:lstStyle/>
        <a:p>
          <a:endParaRPr lang="zh-CN" altLang="en-US"/>
        </a:p>
      </dgm:t>
    </dgm:pt>
    <dgm:pt modelId="{467FF418-9797-4526-A330-2D9A6002C350}" cxnId="{FE19CB97-1904-458D-8D54-FB7D8129E0E9}" type="sibTrans">
      <dgm:prSet/>
      <dgm:spPr/>
      <dgm:t>
        <a:bodyPr/>
        <a:lstStyle/>
        <a:p>
          <a:endParaRPr lang="zh-CN" altLang="en-US"/>
        </a:p>
      </dgm:t>
    </dgm:pt>
    <dgm:pt modelId="{1EF73341-F15B-4442-90B6-0E4282FD780D}">
      <dgm:prSet phldrT="[文本]" custT="1"/>
      <dgm:spPr/>
      <dgm:t>
        <a:bodyPr/>
        <a:lstStyle/>
        <a:p>
          <a:r>
            <a:rPr lang="zh-CN" altLang="en-US" sz="2000" dirty="0">
              <a:ea typeface="思源黑体 CN Normal" panose="020B0400000000000000" pitchFamily="34" charset="-122"/>
            </a:rPr>
            <a:t>组件</a:t>
          </a:r>
        </a:p>
      </dgm:t>
    </dgm:pt>
    <dgm:pt modelId="{F7B89A2D-3B62-4EAB-809A-F2D5F9FCAD70}" cxnId="{5031B371-9504-48B1-8786-13CF8A4A973E}" type="parTrans">
      <dgm:prSet/>
      <dgm:spPr/>
      <dgm:t>
        <a:bodyPr/>
        <a:lstStyle/>
        <a:p>
          <a:endParaRPr lang="zh-CN" altLang="en-US"/>
        </a:p>
      </dgm:t>
    </dgm:pt>
    <dgm:pt modelId="{D5C02009-762A-448B-9C68-604C4013868D}" cxnId="{5031B371-9504-48B1-8786-13CF8A4A973E}" type="sibTrans">
      <dgm:prSet/>
      <dgm:spPr/>
      <dgm:t>
        <a:bodyPr/>
        <a:lstStyle/>
        <a:p>
          <a:endParaRPr lang="zh-CN" altLang="en-US"/>
        </a:p>
      </dgm:t>
    </dgm:pt>
    <dgm:pt modelId="{76560C37-5433-4012-B154-374CC5862490}">
      <dgm:prSet phldrT="[文本]" custT="1"/>
      <dgm:spPr/>
      <dgm:t>
        <a:bodyPr/>
        <a:lstStyle/>
        <a:p>
          <a:r>
            <a:rPr lang="zh-CN" altLang="en-US" sz="2000" dirty="0">
              <a:ea typeface="思源黑体 CN Normal" panose="020B0400000000000000" pitchFamily="34" charset="-122"/>
            </a:rPr>
            <a:t>组件</a:t>
          </a:r>
        </a:p>
      </dgm:t>
    </dgm:pt>
    <dgm:pt modelId="{C5C06C75-D803-4708-B652-283BCAC35344}" cxnId="{B37AAF98-C1F0-41E8-B20B-E5D04D802E60}" type="parTrans">
      <dgm:prSet/>
      <dgm:spPr/>
      <dgm:t>
        <a:bodyPr/>
        <a:lstStyle/>
        <a:p>
          <a:endParaRPr lang="zh-CN" altLang="en-US"/>
        </a:p>
      </dgm:t>
    </dgm:pt>
    <dgm:pt modelId="{FF3000CC-1C68-4662-B770-0942DAFFC136}" cxnId="{B37AAF98-C1F0-41E8-B20B-E5D04D802E60}" type="sibTrans">
      <dgm:prSet/>
      <dgm:spPr/>
      <dgm:t>
        <a:bodyPr/>
        <a:lstStyle/>
        <a:p>
          <a:endParaRPr lang="zh-CN" altLang="en-US"/>
        </a:p>
      </dgm:t>
    </dgm:pt>
    <dgm:pt modelId="{AC0BCFC5-9F2D-46F3-9762-3D97518F41C2}">
      <dgm:prSet phldrT="[文本]" custT="1"/>
      <dgm:spPr/>
      <dgm:t>
        <a:bodyPr/>
        <a:lstStyle/>
        <a:p>
          <a:r>
            <a:rPr lang="zh-CN" altLang="en-US" sz="2000" dirty="0">
              <a:ea typeface="思源黑体 CN Normal" panose="020B0400000000000000" pitchFamily="34" charset="-122"/>
            </a:rPr>
            <a:t>组件</a:t>
          </a:r>
        </a:p>
      </dgm:t>
    </dgm:pt>
    <dgm:pt modelId="{280F2D3D-69AC-4BA0-9E68-B16AB5FB583C}" cxnId="{349542C2-9945-4750-8474-98F9A9BA47C1}" type="parTrans">
      <dgm:prSet/>
      <dgm:spPr/>
      <dgm:t>
        <a:bodyPr/>
        <a:lstStyle/>
        <a:p>
          <a:endParaRPr lang="zh-CN" altLang="en-US"/>
        </a:p>
      </dgm:t>
    </dgm:pt>
    <dgm:pt modelId="{3FFB2E9D-435A-4F35-A8CF-45624C392BED}" cxnId="{349542C2-9945-4750-8474-98F9A9BA47C1}" type="sibTrans">
      <dgm:prSet/>
      <dgm:spPr/>
      <dgm:t>
        <a:bodyPr/>
        <a:lstStyle/>
        <a:p>
          <a:endParaRPr lang="zh-CN" altLang="en-US"/>
        </a:p>
      </dgm:t>
    </dgm:pt>
    <dgm:pt modelId="{87F76606-9BA9-48E5-A208-2A4A894A2C2C}">
      <dgm:prSet phldrT="[文本]" custT="1"/>
      <dgm:spPr/>
      <dgm:t>
        <a:bodyPr/>
        <a:lstStyle/>
        <a:p>
          <a:r>
            <a:rPr lang="zh-CN" altLang="en-US" sz="2000" dirty="0">
              <a:ea typeface="思源黑体 CN Normal" panose="020B0400000000000000" pitchFamily="34" charset="-122"/>
            </a:rPr>
            <a:t>组件</a:t>
          </a:r>
        </a:p>
      </dgm:t>
    </dgm:pt>
    <dgm:pt modelId="{D084F3C1-194D-42EC-85DD-B12A93D718F5}" cxnId="{BDDFCDFE-13DB-470D-B375-A02025EA070A}" type="parTrans">
      <dgm:prSet/>
      <dgm:spPr/>
      <dgm:t>
        <a:bodyPr/>
        <a:lstStyle/>
        <a:p>
          <a:endParaRPr lang="zh-CN" altLang="en-US"/>
        </a:p>
      </dgm:t>
    </dgm:pt>
    <dgm:pt modelId="{51982966-52B1-4182-A792-EDD99386CD3D}" cxnId="{BDDFCDFE-13DB-470D-B375-A02025EA070A}" type="sibTrans">
      <dgm:prSet/>
      <dgm:spPr/>
      <dgm:t>
        <a:bodyPr/>
        <a:lstStyle/>
        <a:p>
          <a:endParaRPr lang="zh-CN" altLang="en-US"/>
        </a:p>
      </dgm:t>
    </dgm:pt>
    <dgm:pt modelId="{8A0308F6-B369-4A79-888B-8A2691BEA27C}" type="pres">
      <dgm:prSet presAssocID="{0D54A88F-9FFB-4022-94C8-4221662DEE01}" presName="Name0" presStyleCnt="0">
        <dgm:presLayoutVars>
          <dgm:chPref val="1"/>
          <dgm:dir/>
          <dgm:animOne val="branch"/>
          <dgm:animLvl val="lvl"/>
          <dgm:resizeHandles/>
        </dgm:presLayoutVars>
      </dgm:prSet>
      <dgm:spPr/>
    </dgm:pt>
    <dgm:pt modelId="{15D5E252-E11A-499B-B9B2-A7BAD91BE3DF}" type="pres">
      <dgm:prSet presAssocID="{85124836-3C37-404E-A4AB-AA711D77D0EE}" presName="vertOne" presStyleCnt="0"/>
      <dgm:spPr/>
    </dgm:pt>
    <dgm:pt modelId="{096E6CB1-88A1-4713-8D9A-84ED14C606E5}" type="pres">
      <dgm:prSet presAssocID="{85124836-3C37-404E-A4AB-AA711D77D0EE}" presName="txOne" presStyleLbl="node0" presStyleIdx="0" presStyleCnt="1" custScaleY="108322" custLinFactNeighborX="-4" custLinFactNeighborY="85102">
        <dgm:presLayoutVars>
          <dgm:chPref val="3"/>
        </dgm:presLayoutVars>
      </dgm:prSet>
      <dgm:spPr/>
    </dgm:pt>
    <dgm:pt modelId="{44D4C80A-D947-4B70-968D-DD56CE0A6B39}" type="pres">
      <dgm:prSet presAssocID="{85124836-3C37-404E-A4AB-AA711D77D0EE}" presName="parTransOne" presStyleCnt="0"/>
      <dgm:spPr/>
    </dgm:pt>
    <dgm:pt modelId="{F5975407-DDD0-4392-A2E8-26637A4C1AA9}" type="pres">
      <dgm:prSet presAssocID="{85124836-3C37-404E-A4AB-AA711D77D0EE}" presName="horzOne" presStyleCnt="0"/>
      <dgm:spPr/>
    </dgm:pt>
    <dgm:pt modelId="{376C5867-1916-411A-8B97-094FE8019CBC}" type="pres">
      <dgm:prSet presAssocID="{AFB08ED8-E10D-4F0D-BD45-BAEAA576BD32}" presName="vertTwo" presStyleCnt="0"/>
      <dgm:spPr/>
    </dgm:pt>
    <dgm:pt modelId="{7595C743-11D9-42D4-A717-FBBE7946B812}" type="pres">
      <dgm:prSet presAssocID="{AFB08ED8-E10D-4F0D-BD45-BAEAA576BD32}" presName="txTwo" presStyleLbl="node2" presStyleIdx="0" presStyleCnt="2" custScaleX="101515" custLinFactNeighborX="-140" custLinFactNeighborY="42576">
        <dgm:presLayoutVars>
          <dgm:chPref val="3"/>
        </dgm:presLayoutVars>
      </dgm:prSet>
      <dgm:spPr/>
    </dgm:pt>
    <dgm:pt modelId="{E2D2F12E-0E87-4A43-A15F-03E34A2BAE2E}" type="pres">
      <dgm:prSet presAssocID="{AFB08ED8-E10D-4F0D-BD45-BAEAA576BD32}" presName="parTransTwo" presStyleCnt="0"/>
      <dgm:spPr/>
    </dgm:pt>
    <dgm:pt modelId="{0C315659-6C6C-4E3F-9A1E-656F5F9EA3B3}" type="pres">
      <dgm:prSet presAssocID="{AFB08ED8-E10D-4F0D-BD45-BAEAA576BD32}" presName="horzTwo" presStyleCnt="0"/>
      <dgm:spPr/>
    </dgm:pt>
    <dgm:pt modelId="{D565B336-0315-45A5-8E52-81E384F8C34E}" type="pres">
      <dgm:prSet presAssocID="{1EF73341-F15B-4442-90B6-0E4282FD780D}" presName="vertThree" presStyleCnt="0"/>
      <dgm:spPr/>
    </dgm:pt>
    <dgm:pt modelId="{A4374D68-9700-46FE-8669-5977A95035F5}" type="pres">
      <dgm:prSet presAssocID="{1EF73341-F15B-4442-90B6-0E4282FD780D}" presName="txThree" presStyleLbl="node3" presStyleIdx="0" presStyleCnt="3" custScaleX="149418" custLinFactNeighborX="-10474">
        <dgm:presLayoutVars>
          <dgm:chPref val="3"/>
        </dgm:presLayoutVars>
      </dgm:prSet>
      <dgm:spPr/>
    </dgm:pt>
    <dgm:pt modelId="{FC6C8311-3BE3-4359-A2CB-84C3FFFED1D1}" type="pres">
      <dgm:prSet presAssocID="{1EF73341-F15B-4442-90B6-0E4282FD780D}" presName="horzThree" presStyleCnt="0"/>
      <dgm:spPr/>
    </dgm:pt>
    <dgm:pt modelId="{CD394F90-1E0A-457B-B009-FBC4E31BCEE2}" type="pres">
      <dgm:prSet presAssocID="{D5C02009-762A-448B-9C68-604C4013868D}" presName="sibSpaceThree" presStyleCnt="0"/>
      <dgm:spPr/>
    </dgm:pt>
    <dgm:pt modelId="{AD9F2012-63D8-4FAF-AA3F-8A30653DE999}" type="pres">
      <dgm:prSet presAssocID="{76560C37-5433-4012-B154-374CC5862490}" presName="vertThree" presStyleCnt="0"/>
      <dgm:spPr/>
    </dgm:pt>
    <dgm:pt modelId="{FF78B187-D2A1-4A29-B5F8-A4DEAEC2DA45}" type="pres">
      <dgm:prSet presAssocID="{76560C37-5433-4012-B154-374CC5862490}" presName="txThree" presStyleLbl="node3" presStyleIdx="1" presStyleCnt="3" custScaleX="151288" custLinFactNeighborX="-914">
        <dgm:presLayoutVars>
          <dgm:chPref val="3"/>
        </dgm:presLayoutVars>
      </dgm:prSet>
      <dgm:spPr/>
    </dgm:pt>
    <dgm:pt modelId="{65C41685-C658-410D-9CFE-1242623E3530}" type="pres">
      <dgm:prSet presAssocID="{76560C37-5433-4012-B154-374CC5862490}" presName="horzThree" presStyleCnt="0"/>
      <dgm:spPr/>
    </dgm:pt>
    <dgm:pt modelId="{23E8FD98-61BF-48AB-8E56-0F2B1013A916}" type="pres">
      <dgm:prSet presAssocID="{467FF418-9797-4526-A330-2D9A6002C350}" presName="sibSpaceTwo" presStyleCnt="0"/>
      <dgm:spPr/>
    </dgm:pt>
    <dgm:pt modelId="{C388994D-1089-4569-9B04-D3F9E2BCE345}" type="pres">
      <dgm:prSet presAssocID="{AC0BCFC5-9F2D-46F3-9762-3D97518F41C2}" presName="vertTwo" presStyleCnt="0"/>
      <dgm:spPr/>
    </dgm:pt>
    <dgm:pt modelId="{942521A7-C583-4C3E-9956-B70A0D37FF29}" type="pres">
      <dgm:prSet presAssocID="{AC0BCFC5-9F2D-46F3-9762-3D97518F41C2}" presName="txTwo" presStyleLbl="node2" presStyleIdx="1" presStyleCnt="2" custLinFactNeighborX="426" custLinFactNeighborY="42576">
        <dgm:presLayoutVars>
          <dgm:chPref val="3"/>
        </dgm:presLayoutVars>
      </dgm:prSet>
      <dgm:spPr/>
    </dgm:pt>
    <dgm:pt modelId="{C68A7CC3-7455-4D50-9DE1-54B1F1210AD0}" type="pres">
      <dgm:prSet presAssocID="{AC0BCFC5-9F2D-46F3-9762-3D97518F41C2}" presName="parTransTwo" presStyleCnt="0"/>
      <dgm:spPr/>
    </dgm:pt>
    <dgm:pt modelId="{0F92F598-6D52-484E-BB71-EA6E0F35D240}" type="pres">
      <dgm:prSet presAssocID="{AC0BCFC5-9F2D-46F3-9762-3D97518F41C2}" presName="horzTwo" presStyleCnt="0"/>
      <dgm:spPr/>
    </dgm:pt>
    <dgm:pt modelId="{84E5406A-6FFA-4287-B00C-F75E016054D4}" type="pres">
      <dgm:prSet presAssocID="{87F76606-9BA9-48E5-A208-2A4A894A2C2C}" presName="vertThree" presStyleCnt="0"/>
      <dgm:spPr/>
    </dgm:pt>
    <dgm:pt modelId="{C6A702C7-77DD-4225-A946-D1171CC80429}" type="pres">
      <dgm:prSet presAssocID="{87F76606-9BA9-48E5-A208-2A4A894A2C2C}" presName="txThree" presStyleLbl="node3" presStyleIdx="2" presStyleCnt="3">
        <dgm:presLayoutVars>
          <dgm:chPref val="3"/>
        </dgm:presLayoutVars>
      </dgm:prSet>
      <dgm:spPr/>
    </dgm:pt>
    <dgm:pt modelId="{A5C43F59-40BC-4739-9628-C76F656E0DCA}" type="pres">
      <dgm:prSet presAssocID="{87F76606-9BA9-48E5-A208-2A4A894A2C2C}" presName="horzThree" presStyleCnt="0"/>
      <dgm:spPr/>
    </dgm:pt>
  </dgm:ptLst>
  <dgm:cxnLst>
    <dgm:cxn modelId="{13606E67-D508-4EEC-8D57-744C6BBC7242}" srcId="{0D54A88F-9FFB-4022-94C8-4221662DEE01}" destId="{85124836-3C37-404E-A4AB-AA711D77D0EE}" srcOrd="0" destOrd="0" parTransId="{5DA30F1F-1746-415F-AABE-40A7DFAD99F0}" sibTransId="{C91DAA86-173E-4B78-B911-421E04A41272}"/>
    <dgm:cxn modelId="{3343254B-500A-4932-9A2E-D24CDBAD05DA}" type="presOf" srcId="{87F76606-9BA9-48E5-A208-2A4A894A2C2C}" destId="{C6A702C7-77DD-4225-A946-D1171CC80429}" srcOrd="0" destOrd="0" presId="urn:microsoft.com/office/officeart/2005/8/layout/hierarchy4"/>
    <dgm:cxn modelId="{9C47704E-88EC-4E00-93CA-3295BFCC00F8}" type="presOf" srcId="{AC0BCFC5-9F2D-46F3-9762-3D97518F41C2}" destId="{942521A7-C583-4C3E-9956-B70A0D37FF29}" srcOrd="0" destOrd="0" presId="urn:microsoft.com/office/officeart/2005/8/layout/hierarchy4"/>
    <dgm:cxn modelId="{5031B371-9504-48B1-8786-13CF8A4A973E}" srcId="{AFB08ED8-E10D-4F0D-BD45-BAEAA576BD32}" destId="{1EF73341-F15B-4442-90B6-0E4282FD780D}" srcOrd="0" destOrd="0" parTransId="{F7B89A2D-3B62-4EAB-809A-F2D5F9FCAD70}" sibTransId="{D5C02009-762A-448B-9C68-604C4013868D}"/>
    <dgm:cxn modelId="{DDEF6E78-956B-4E66-B433-355B0E036BBC}" type="presOf" srcId="{85124836-3C37-404E-A4AB-AA711D77D0EE}" destId="{096E6CB1-88A1-4713-8D9A-84ED14C606E5}" srcOrd="0" destOrd="0" presId="urn:microsoft.com/office/officeart/2005/8/layout/hierarchy4"/>
    <dgm:cxn modelId="{6DE6107F-A350-4BD9-938C-797ED8D5DE64}" type="presOf" srcId="{1EF73341-F15B-4442-90B6-0E4282FD780D}" destId="{A4374D68-9700-46FE-8669-5977A95035F5}" srcOrd="0" destOrd="0" presId="urn:microsoft.com/office/officeart/2005/8/layout/hierarchy4"/>
    <dgm:cxn modelId="{FE19CB97-1904-458D-8D54-FB7D8129E0E9}" srcId="{85124836-3C37-404E-A4AB-AA711D77D0EE}" destId="{AFB08ED8-E10D-4F0D-BD45-BAEAA576BD32}" srcOrd="0" destOrd="0" parTransId="{8D0CCAC9-B5C9-459B-BD1D-68A89D4A9E17}" sibTransId="{467FF418-9797-4526-A330-2D9A6002C350}"/>
    <dgm:cxn modelId="{B37AAF98-C1F0-41E8-B20B-E5D04D802E60}" srcId="{AFB08ED8-E10D-4F0D-BD45-BAEAA576BD32}" destId="{76560C37-5433-4012-B154-374CC5862490}" srcOrd="1" destOrd="0" parTransId="{C5C06C75-D803-4708-B652-283BCAC35344}" sibTransId="{FF3000CC-1C68-4662-B770-0942DAFFC136}"/>
    <dgm:cxn modelId="{403EE8C0-0594-49BA-83DD-73F3EED95500}" type="presOf" srcId="{0D54A88F-9FFB-4022-94C8-4221662DEE01}" destId="{8A0308F6-B369-4A79-888B-8A2691BEA27C}" srcOrd="0" destOrd="0" presId="urn:microsoft.com/office/officeart/2005/8/layout/hierarchy4"/>
    <dgm:cxn modelId="{349542C2-9945-4750-8474-98F9A9BA47C1}" srcId="{85124836-3C37-404E-A4AB-AA711D77D0EE}" destId="{AC0BCFC5-9F2D-46F3-9762-3D97518F41C2}" srcOrd="1" destOrd="0" parTransId="{280F2D3D-69AC-4BA0-9E68-B16AB5FB583C}" sibTransId="{3FFB2E9D-435A-4F35-A8CF-45624C392BED}"/>
    <dgm:cxn modelId="{957251C4-FFC7-4E4D-9986-44DA12593BD2}" type="presOf" srcId="{AFB08ED8-E10D-4F0D-BD45-BAEAA576BD32}" destId="{7595C743-11D9-42D4-A717-FBBE7946B812}" srcOrd="0" destOrd="0" presId="urn:microsoft.com/office/officeart/2005/8/layout/hierarchy4"/>
    <dgm:cxn modelId="{04370ECD-921C-4374-A2F2-8BB5E4EF87F8}" type="presOf" srcId="{76560C37-5433-4012-B154-374CC5862490}" destId="{FF78B187-D2A1-4A29-B5F8-A4DEAEC2DA45}" srcOrd="0" destOrd="0" presId="urn:microsoft.com/office/officeart/2005/8/layout/hierarchy4"/>
    <dgm:cxn modelId="{BDDFCDFE-13DB-470D-B375-A02025EA070A}" srcId="{AC0BCFC5-9F2D-46F3-9762-3D97518F41C2}" destId="{87F76606-9BA9-48E5-A208-2A4A894A2C2C}" srcOrd="0" destOrd="0" parTransId="{D084F3C1-194D-42EC-85DD-B12A93D718F5}" sibTransId="{51982966-52B1-4182-A792-EDD99386CD3D}"/>
    <dgm:cxn modelId="{4D4BB0CD-9C8B-4A64-B801-374AFD5FF12E}" type="presParOf" srcId="{8A0308F6-B369-4A79-888B-8A2691BEA27C}" destId="{15D5E252-E11A-499B-B9B2-A7BAD91BE3DF}" srcOrd="0" destOrd="0" presId="urn:microsoft.com/office/officeart/2005/8/layout/hierarchy4"/>
    <dgm:cxn modelId="{B609FB6E-CA7A-4E29-953A-D1F6C8E22FA8}" type="presParOf" srcId="{15D5E252-E11A-499B-B9B2-A7BAD91BE3DF}" destId="{096E6CB1-88A1-4713-8D9A-84ED14C606E5}" srcOrd="0" destOrd="0" presId="urn:microsoft.com/office/officeart/2005/8/layout/hierarchy4"/>
    <dgm:cxn modelId="{DC243893-71D6-4E2A-8025-3C3781DE1A39}" type="presParOf" srcId="{15D5E252-E11A-499B-B9B2-A7BAD91BE3DF}" destId="{44D4C80A-D947-4B70-968D-DD56CE0A6B39}" srcOrd="1" destOrd="0" presId="urn:microsoft.com/office/officeart/2005/8/layout/hierarchy4"/>
    <dgm:cxn modelId="{4A612138-A50E-4D41-8851-C579C17B9105}" type="presParOf" srcId="{15D5E252-E11A-499B-B9B2-A7BAD91BE3DF}" destId="{F5975407-DDD0-4392-A2E8-26637A4C1AA9}" srcOrd="2" destOrd="0" presId="urn:microsoft.com/office/officeart/2005/8/layout/hierarchy4"/>
    <dgm:cxn modelId="{80F284AF-89B7-476D-9A6C-E533CCB665B4}" type="presParOf" srcId="{F5975407-DDD0-4392-A2E8-26637A4C1AA9}" destId="{376C5867-1916-411A-8B97-094FE8019CBC}" srcOrd="0" destOrd="0" presId="urn:microsoft.com/office/officeart/2005/8/layout/hierarchy4"/>
    <dgm:cxn modelId="{AFFBBD5A-421E-46B9-963D-C0E8AE77465E}" type="presParOf" srcId="{376C5867-1916-411A-8B97-094FE8019CBC}" destId="{7595C743-11D9-42D4-A717-FBBE7946B812}" srcOrd="0" destOrd="0" presId="urn:microsoft.com/office/officeart/2005/8/layout/hierarchy4"/>
    <dgm:cxn modelId="{2E4C3F9E-3ABB-4385-BDBC-D222F997FC9C}" type="presParOf" srcId="{376C5867-1916-411A-8B97-094FE8019CBC}" destId="{E2D2F12E-0E87-4A43-A15F-03E34A2BAE2E}" srcOrd="1" destOrd="0" presId="urn:microsoft.com/office/officeart/2005/8/layout/hierarchy4"/>
    <dgm:cxn modelId="{D4EFBA34-3B95-4A55-9ADD-229A51863F49}" type="presParOf" srcId="{376C5867-1916-411A-8B97-094FE8019CBC}" destId="{0C315659-6C6C-4E3F-9A1E-656F5F9EA3B3}" srcOrd="2" destOrd="0" presId="urn:microsoft.com/office/officeart/2005/8/layout/hierarchy4"/>
    <dgm:cxn modelId="{2E311546-77EF-42A2-A6F9-663C82B1D2A9}" type="presParOf" srcId="{0C315659-6C6C-4E3F-9A1E-656F5F9EA3B3}" destId="{D565B336-0315-45A5-8E52-81E384F8C34E}" srcOrd="0" destOrd="0" presId="urn:microsoft.com/office/officeart/2005/8/layout/hierarchy4"/>
    <dgm:cxn modelId="{2135F797-9859-447A-AF69-84218FC67FA5}" type="presParOf" srcId="{D565B336-0315-45A5-8E52-81E384F8C34E}" destId="{A4374D68-9700-46FE-8669-5977A95035F5}" srcOrd="0" destOrd="0" presId="urn:microsoft.com/office/officeart/2005/8/layout/hierarchy4"/>
    <dgm:cxn modelId="{245FC68F-056E-4E9E-9DAF-9CECB6DBB383}" type="presParOf" srcId="{D565B336-0315-45A5-8E52-81E384F8C34E}" destId="{FC6C8311-3BE3-4359-A2CB-84C3FFFED1D1}" srcOrd="1" destOrd="0" presId="urn:microsoft.com/office/officeart/2005/8/layout/hierarchy4"/>
    <dgm:cxn modelId="{4C6759FB-104A-4BBA-99A9-007513D176A9}" type="presParOf" srcId="{0C315659-6C6C-4E3F-9A1E-656F5F9EA3B3}" destId="{CD394F90-1E0A-457B-B009-FBC4E31BCEE2}" srcOrd="1" destOrd="0" presId="urn:microsoft.com/office/officeart/2005/8/layout/hierarchy4"/>
    <dgm:cxn modelId="{BA1A894F-B4F6-4176-B156-1FB37C1696CF}" type="presParOf" srcId="{0C315659-6C6C-4E3F-9A1E-656F5F9EA3B3}" destId="{AD9F2012-63D8-4FAF-AA3F-8A30653DE999}" srcOrd="2" destOrd="0" presId="urn:microsoft.com/office/officeart/2005/8/layout/hierarchy4"/>
    <dgm:cxn modelId="{64423259-4ABD-486F-AF1F-64365819672D}" type="presParOf" srcId="{AD9F2012-63D8-4FAF-AA3F-8A30653DE999}" destId="{FF78B187-D2A1-4A29-B5F8-A4DEAEC2DA45}" srcOrd="0" destOrd="0" presId="urn:microsoft.com/office/officeart/2005/8/layout/hierarchy4"/>
    <dgm:cxn modelId="{66153230-86B2-42C2-9A84-A49A8624779C}" type="presParOf" srcId="{AD9F2012-63D8-4FAF-AA3F-8A30653DE999}" destId="{65C41685-C658-410D-9CFE-1242623E3530}" srcOrd="1" destOrd="0" presId="urn:microsoft.com/office/officeart/2005/8/layout/hierarchy4"/>
    <dgm:cxn modelId="{B751602F-D585-4610-B09F-EE1A3F39E109}" type="presParOf" srcId="{F5975407-DDD0-4392-A2E8-26637A4C1AA9}" destId="{23E8FD98-61BF-48AB-8E56-0F2B1013A916}" srcOrd="1" destOrd="0" presId="urn:microsoft.com/office/officeart/2005/8/layout/hierarchy4"/>
    <dgm:cxn modelId="{DAB92A69-751A-4497-8C48-E9E657D1CA59}" type="presParOf" srcId="{F5975407-DDD0-4392-A2E8-26637A4C1AA9}" destId="{C388994D-1089-4569-9B04-D3F9E2BCE345}" srcOrd="2" destOrd="0" presId="urn:microsoft.com/office/officeart/2005/8/layout/hierarchy4"/>
    <dgm:cxn modelId="{06F04546-9EA9-4439-8B2A-F52F42DC0E14}" type="presParOf" srcId="{C388994D-1089-4569-9B04-D3F9E2BCE345}" destId="{942521A7-C583-4C3E-9956-B70A0D37FF29}" srcOrd="0" destOrd="0" presId="urn:microsoft.com/office/officeart/2005/8/layout/hierarchy4"/>
    <dgm:cxn modelId="{5367DF67-2312-4D09-B9A9-783C982AD3B6}" type="presParOf" srcId="{C388994D-1089-4569-9B04-D3F9E2BCE345}" destId="{C68A7CC3-7455-4D50-9DE1-54B1F1210AD0}" srcOrd="1" destOrd="0" presId="urn:microsoft.com/office/officeart/2005/8/layout/hierarchy4"/>
    <dgm:cxn modelId="{12D985A8-09DB-42C6-B9A3-1C8F0749D5FD}" type="presParOf" srcId="{C388994D-1089-4569-9B04-D3F9E2BCE345}" destId="{0F92F598-6D52-484E-BB71-EA6E0F35D240}" srcOrd="2" destOrd="0" presId="urn:microsoft.com/office/officeart/2005/8/layout/hierarchy4"/>
    <dgm:cxn modelId="{6B3E4652-AEE2-4575-BCD5-2C16E06CC1AA}" type="presParOf" srcId="{0F92F598-6D52-484E-BB71-EA6E0F35D240}" destId="{84E5406A-6FFA-4287-B00C-F75E016054D4}" srcOrd="0" destOrd="0" presId="urn:microsoft.com/office/officeart/2005/8/layout/hierarchy4"/>
    <dgm:cxn modelId="{D8CAA43B-0134-46BD-923D-E10CB8C0A2E4}" type="presParOf" srcId="{84E5406A-6FFA-4287-B00C-F75E016054D4}" destId="{C6A702C7-77DD-4225-A946-D1171CC80429}" srcOrd="0" destOrd="0" presId="urn:microsoft.com/office/officeart/2005/8/layout/hierarchy4"/>
    <dgm:cxn modelId="{84F15331-916F-401E-A913-4CC3A00ACCD8}" type="presParOf" srcId="{84E5406A-6FFA-4287-B00C-F75E016054D4}" destId="{A5C43F59-40BC-4739-9628-C76F656E0DCA}" srcOrd="1" destOrd="0" presId="urn:microsoft.com/office/officeart/2005/8/layout/hierarchy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FCDBD88-C404-4343-9207-11A7576C01D4}" type="doc">
      <dgm:prSet loTypeId="urn:microsoft.com/office/officeart/2005/8/layout/process1" loCatId="process" qsTypeId="urn:microsoft.com/office/officeart/2005/8/quickstyle/simple1#3" qsCatId="simple" csTypeId="urn:microsoft.com/office/officeart/2005/8/colors/accent1_2#2" csCatId="accent1" phldr="1"/>
      <dgm:spPr/>
      <dgm:t>
        <a:bodyPr/>
        <a:lstStyle/>
        <a:p>
          <a:endParaRPr lang="zh-CN" altLang="en-US"/>
        </a:p>
      </dgm:t>
    </dgm:pt>
    <dgm:pt modelId="{4BC1E490-19A5-4268-AD04-DF2387BD55D3}" type="pres">
      <dgm:prSet presAssocID="{8FCDBD88-C404-4343-9207-11A7576C01D4}" presName="Name0" presStyleCnt="0">
        <dgm:presLayoutVars>
          <dgm:dir/>
          <dgm:resizeHandles val="exact"/>
        </dgm:presLayoutVars>
      </dgm:prSet>
      <dgm:spPr/>
    </dgm:pt>
  </dgm:ptLst>
  <dgm:cxnLst>
    <dgm:cxn modelId="{E9181482-34C3-4534-A190-4153F637DE81}" type="presOf" srcId="{8FCDBD88-C404-4343-9207-11A7576C01D4}" destId="{4BC1E490-19A5-4268-AD04-DF2387BD55D3}" srcOrd="0" destOrd="0" presId="urn:microsoft.com/office/officeart/2005/8/layout/process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CDBD88-C404-4343-9207-11A7576C01D4}" type="doc">
      <dgm:prSet loTypeId="urn:microsoft.com/office/officeart/2005/8/layout/process1" loCatId="process" qsTypeId="urn:microsoft.com/office/officeart/2005/8/quickstyle/simple1#3" qsCatId="simple" csTypeId="urn:microsoft.com/office/officeart/2005/8/colors/accent1_2#2" csCatId="accent1" phldr="1"/>
      <dgm:spPr/>
      <dgm:t>
        <a:bodyPr/>
        <a:lstStyle/>
        <a:p>
          <a:endParaRPr lang="zh-CN" altLang="en-US"/>
        </a:p>
      </dgm:t>
    </dgm:pt>
    <dgm:pt modelId="{A027F64B-847B-4E3E-8574-3C6DA4FAFF82}">
      <dgm:prSet phldrT="[文本]" phldr="0" custT="0"/>
      <dgm:spPr/>
      <dgm:t>
        <a:bodyPr vert="horz" wrap="square"/>
        <a:lstStyle/>
        <a:p>
          <a:pPr>
            <a:lnSpc>
              <a:spcPct val="100000"/>
            </a:lnSpc>
            <a:spcBef>
              <a:spcPct val="0"/>
            </a:spcBef>
            <a:spcAft>
              <a:spcPct val="35000"/>
            </a:spcAft>
          </a:pPr>
          <a:r>
            <a:rPr lang="zh-CN" altLang="en-US" dirty="0"/>
            <a:t>添加字段</a:t>
          </a:r>
          <a:endParaRPr/>
        </a:p>
      </dgm:t>
    </dgm:pt>
    <dgm:pt modelId="{86DB8A9E-1CC7-46DE-992F-4B4237D90186}" cxnId="{268D940A-554E-41FE-B84E-6E69A86AE5D6}" type="parTrans">
      <dgm:prSet/>
      <dgm:spPr/>
      <dgm:t>
        <a:bodyPr/>
        <a:lstStyle/>
        <a:p>
          <a:endParaRPr lang="zh-CN" altLang="en-US"/>
        </a:p>
      </dgm:t>
    </dgm:pt>
    <dgm:pt modelId="{42A80B68-0D0C-4B41-B176-4AFCD6E6B051}" cxnId="{268D940A-554E-41FE-B84E-6E69A86AE5D6}" type="sibTrans">
      <dgm:prSet/>
      <dgm:spPr/>
      <dgm:t>
        <a:bodyPr/>
        <a:lstStyle/>
        <a:p>
          <a:endParaRPr lang="zh-CN" altLang="en-US"/>
        </a:p>
      </dgm:t>
    </dgm:pt>
    <dgm:pt modelId="{EE7F8E6F-8E95-4F00-AF1D-F28FAC7DF69B}">
      <dgm:prSet phldrT="[文本]" phldr="0" custT="0"/>
      <dgm:spPr/>
      <dgm:t>
        <a:bodyPr vert="horz" wrap="square"/>
        <a:lstStyle/>
        <a:p>
          <a:pPr>
            <a:lnSpc>
              <a:spcPct val="100000"/>
            </a:lnSpc>
            <a:spcBef>
              <a:spcPct val="0"/>
            </a:spcBef>
            <a:spcAft>
              <a:spcPct val="35000"/>
            </a:spcAft>
          </a:pPr>
          <a:r>
            <a:rPr lang="zh-CN"/>
            <a:t>快速计算</a:t>
          </a:r>
        </a:p>
      </dgm:t>
    </dgm:pt>
    <dgm:pt modelId="{422635AD-1582-4D96-9AC7-66491D8F4E6C}" cxnId="{CE157347-9808-46E4-99F8-1FDDFA045F7C}" type="parTrans">
      <dgm:prSet/>
      <dgm:spPr/>
      <dgm:t>
        <a:bodyPr/>
        <a:lstStyle/>
        <a:p>
          <a:endParaRPr lang="zh-CN" altLang="en-US"/>
        </a:p>
      </dgm:t>
    </dgm:pt>
    <dgm:pt modelId="{3B37D5B6-F48C-4CA3-B67D-ECFCEDB2592E}" cxnId="{CE157347-9808-46E4-99F8-1FDDFA045F7C}" type="sibTrans">
      <dgm:prSet/>
      <dgm:spPr/>
      <dgm:t>
        <a:bodyPr/>
        <a:lstStyle/>
        <a:p>
          <a:endParaRPr lang="zh-CN" altLang="en-US"/>
        </a:p>
      </dgm:t>
    </dgm:pt>
    <dgm:pt modelId="{9A82118B-0A58-44DF-96DA-5849C1F65893}">
      <dgm:prSet phldrT="[文本]" phldr="0" custT="0"/>
      <dgm:spPr/>
      <dgm:t>
        <a:bodyPr vert="horz" wrap="square"/>
        <a:lstStyle/>
        <a:p>
          <a:pPr>
            <a:lnSpc>
              <a:spcPct val="100000"/>
            </a:lnSpc>
            <a:spcBef>
              <a:spcPct val="0"/>
            </a:spcBef>
            <a:spcAft>
              <a:spcPct val="35000"/>
            </a:spcAft>
          </a:pPr>
          <a:r>
            <a:rPr lang="zh-CN" altLang="en-US" dirty="0">
              <a:sym typeface="+mn-ea"/>
            </a:rPr>
            <a:t>选择图表</a:t>
          </a:r>
          <a:endParaRPr/>
        </a:p>
      </dgm:t>
    </dgm:pt>
    <dgm:pt modelId="{797CDAF4-BF23-4F6E-80D5-7980F9EC06A6}" cxnId="{367AA8BF-6E93-453E-9749-9E94A0FC8A78}" type="parTrans">
      <dgm:prSet/>
      <dgm:spPr/>
      <dgm:t>
        <a:bodyPr/>
        <a:lstStyle/>
        <a:p>
          <a:endParaRPr lang="zh-CN" altLang="en-US"/>
        </a:p>
      </dgm:t>
    </dgm:pt>
    <dgm:pt modelId="{987DA57C-02B9-49B7-8F1A-B6A4B5D5684B}" cxnId="{367AA8BF-6E93-453E-9749-9E94A0FC8A78}" type="sibTrans">
      <dgm:prSet/>
      <dgm:spPr/>
      <dgm:t>
        <a:bodyPr/>
        <a:lstStyle/>
        <a:p>
          <a:endParaRPr lang="zh-CN" altLang="en-US"/>
        </a:p>
      </dgm:t>
    </dgm:pt>
    <dgm:pt modelId="{8C90CC6D-722C-43BE-8C18-63B826516E41}">
      <dgm:prSet phldr="0" custT="0"/>
      <dgm:spPr/>
      <dgm:t>
        <a:bodyPr vert="horz" wrap="square"/>
        <a:lstStyle/>
        <a:p>
          <a:pPr>
            <a:lnSpc>
              <a:spcPct val="100000"/>
            </a:lnSpc>
            <a:spcBef>
              <a:spcPct val="0"/>
            </a:spcBef>
            <a:spcAft>
              <a:spcPct val="35000"/>
            </a:spcAft>
          </a:pPr>
          <a:r>
            <a:rPr>
              <a:sym typeface="+mn-ea"/>
            </a:rPr>
            <a:t>属</a:t>
          </a:r>
          <a:r>
            <a:rPr lang="zh-CN" altLang="en-US" dirty="0">
              <a:sym typeface="+mn-ea"/>
            </a:rPr>
            <a:t>性设置</a:t>
          </a:r>
          <a:endParaRPr lang="zh-CN" altLang="en-US" dirty="0"/>
        </a:p>
      </dgm:t>
    </dgm:pt>
    <dgm:pt modelId="{D86FE790-D828-4559-9506-FFC680775F77}" cxnId="{52278C6C-5EAA-4311-AB98-126285E7C2F0}" type="parTrans">
      <dgm:prSet/>
      <dgm:spPr/>
    </dgm:pt>
    <dgm:pt modelId="{A5FE790C-0DF2-483D-8163-FDF3E450810E}" cxnId="{52278C6C-5EAA-4311-AB98-126285E7C2F0}" type="sibTrans">
      <dgm:prSet/>
      <dgm:spPr/>
    </dgm:pt>
    <dgm:pt modelId="{4BC1E490-19A5-4268-AD04-DF2387BD55D3}" type="pres">
      <dgm:prSet presAssocID="{8FCDBD88-C404-4343-9207-11A7576C01D4}" presName="Name0" presStyleCnt="0">
        <dgm:presLayoutVars>
          <dgm:dir/>
          <dgm:resizeHandles val="exact"/>
        </dgm:presLayoutVars>
      </dgm:prSet>
      <dgm:spPr/>
    </dgm:pt>
    <dgm:pt modelId="{3373CDFB-95F4-4141-BD0D-78360BFAACD3}" type="pres">
      <dgm:prSet presAssocID="{A027F64B-847B-4E3E-8574-3C6DA4FAFF82}" presName="node" presStyleLbl="node1" presStyleIdx="0" presStyleCnt="4">
        <dgm:presLayoutVars>
          <dgm:bulletEnabled val="1"/>
        </dgm:presLayoutVars>
      </dgm:prSet>
      <dgm:spPr/>
    </dgm:pt>
    <dgm:pt modelId="{ABC3E750-AA3B-4094-BB0E-E0DD34020487}" type="pres">
      <dgm:prSet presAssocID="{42A80B68-0D0C-4B41-B176-4AFCD6E6B051}" presName="sibTrans" presStyleLbl="sibTrans2D1" presStyleIdx="0" presStyleCnt="3"/>
      <dgm:spPr/>
    </dgm:pt>
    <dgm:pt modelId="{C2095154-DD23-4950-A2D9-B93FF9BDEA58}" type="pres">
      <dgm:prSet presAssocID="{42A80B68-0D0C-4B41-B176-4AFCD6E6B051}" presName="connectorText" presStyleLbl="sibTrans2D1" presStyleIdx="0" presStyleCnt="3"/>
      <dgm:spPr/>
    </dgm:pt>
    <dgm:pt modelId="{36CB52E7-0543-456E-9DF5-AAC340688BD6}" type="pres">
      <dgm:prSet presAssocID="{EE7F8E6F-8E95-4F00-AF1D-F28FAC7DF69B}" presName="node" presStyleLbl="node1" presStyleIdx="1" presStyleCnt="4">
        <dgm:presLayoutVars>
          <dgm:bulletEnabled val="1"/>
        </dgm:presLayoutVars>
      </dgm:prSet>
      <dgm:spPr/>
    </dgm:pt>
    <dgm:pt modelId="{71BE27A1-57C0-4CBE-80A3-3AE70001B296}" type="pres">
      <dgm:prSet presAssocID="{3B37D5B6-F48C-4CA3-B67D-ECFCEDB2592E}" presName="sibTrans" presStyleLbl="sibTrans2D1" presStyleIdx="1" presStyleCnt="3"/>
      <dgm:spPr/>
    </dgm:pt>
    <dgm:pt modelId="{96D636C7-5B12-4784-B95A-5E246EBA8933}" type="pres">
      <dgm:prSet presAssocID="{3B37D5B6-F48C-4CA3-B67D-ECFCEDB2592E}" presName="connectorText" presStyleLbl="sibTrans2D1" presStyleIdx="1" presStyleCnt="3"/>
      <dgm:spPr/>
    </dgm:pt>
    <dgm:pt modelId="{2B843AC5-2436-4688-957B-F3859DB4E4CD}" type="pres">
      <dgm:prSet presAssocID="{9A82118B-0A58-44DF-96DA-5849C1F65893}" presName="node" presStyleLbl="node1" presStyleIdx="2" presStyleCnt="4">
        <dgm:presLayoutVars>
          <dgm:bulletEnabled val="1"/>
        </dgm:presLayoutVars>
      </dgm:prSet>
      <dgm:spPr/>
    </dgm:pt>
    <dgm:pt modelId="{A1968093-090F-4533-AEAD-9B386CA910FC}" type="pres">
      <dgm:prSet presAssocID="{987DA57C-02B9-49B7-8F1A-B6A4B5D5684B}" presName="sibTrans" presStyleLbl="sibTrans2D1" presStyleIdx="2" presStyleCnt="3"/>
      <dgm:spPr/>
    </dgm:pt>
    <dgm:pt modelId="{5CB85289-099C-42AD-8944-0A029D829327}" type="pres">
      <dgm:prSet presAssocID="{987DA57C-02B9-49B7-8F1A-B6A4B5D5684B}" presName="connectorText" presStyleLbl="sibTrans2D1" presStyleIdx="2" presStyleCnt="3"/>
      <dgm:spPr/>
    </dgm:pt>
    <dgm:pt modelId="{E29B1E06-E6BC-421E-BB75-6284B88F459D}" type="pres">
      <dgm:prSet presAssocID="{8C90CC6D-722C-43BE-8C18-63B826516E41}" presName="node" presStyleLbl="node1" presStyleIdx="3" presStyleCnt="4">
        <dgm:presLayoutVars>
          <dgm:bulletEnabled val="1"/>
        </dgm:presLayoutVars>
      </dgm:prSet>
      <dgm:spPr/>
    </dgm:pt>
  </dgm:ptLst>
  <dgm:cxnLst>
    <dgm:cxn modelId="{268D940A-554E-41FE-B84E-6E69A86AE5D6}" srcId="{8FCDBD88-C404-4343-9207-11A7576C01D4}" destId="{A027F64B-847B-4E3E-8574-3C6DA4FAFF82}" srcOrd="0" destOrd="0" parTransId="{86DB8A9E-1CC7-46DE-992F-4B4237D90186}" sibTransId="{42A80B68-0D0C-4B41-B176-4AFCD6E6B051}"/>
    <dgm:cxn modelId="{73686F15-39D9-44C8-B485-3763F0585372}" type="presOf" srcId="{3B37D5B6-F48C-4CA3-B67D-ECFCEDB2592E}" destId="{71BE27A1-57C0-4CBE-80A3-3AE70001B296}" srcOrd="0" destOrd="0" presId="urn:microsoft.com/office/officeart/2005/8/layout/process1"/>
    <dgm:cxn modelId="{16F1E52A-6E7A-493E-9687-693EA987D464}" type="presOf" srcId="{A027F64B-847B-4E3E-8574-3C6DA4FAFF82}" destId="{3373CDFB-95F4-4141-BD0D-78360BFAACD3}" srcOrd="0" destOrd="0" presId="urn:microsoft.com/office/officeart/2005/8/layout/process1"/>
    <dgm:cxn modelId="{BE2F9B2E-8A56-4FE3-A85E-6655C2B01A9C}" type="presOf" srcId="{EE7F8E6F-8E95-4F00-AF1D-F28FAC7DF69B}" destId="{36CB52E7-0543-456E-9DF5-AAC340688BD6}" srcOrd="0" destOrd="0" presId="urn:microsoft.com/office/officeart/2005/8/layout/process1"/>
    <dgm:cxn modelId="{31B5283A-87AD-461E-9F61-A1E91492834D}" type="presOf" srcId="{42A80B68-0D0C-4B41-B176-4AFCD6E6B051}" destId="{ABC3E750-AA3B-4094-BB0E-E0DD34020487}" srcOrd="0" destOrd="0" presId="urn:microsoft.com/office/officeart/2005/8/layout/process1"/>
    <dgm:cxn modelId="{5DAA923D-98F3-447D-9AA0-A8C2678550F6}" type="presOf" srcId="{8FCDBD88-C404-4343-9207-11A7576C01D4}" destId="{4BC1E490-19A5-4268-AD04-DF2387BD55D3}" srcOrd="0" destOrd="0" presId="urn:microsoft.com/office/officeart/2005/8/layout/process1"/>
    <dgm:cxn modelId="{2DD66B60-5847-4B34-9EDF-93ED2208C0FD}" type="presOf" srcId="{3B37D5B6-F48C-4CA3-B67D-ECFCEDB2592E}" destId="{96D636C7-5B12-4784-B95A-5E246EBA8933}" srcOrd="1" destOrd="0" presId="urn:microsoft.com/office/officeart/2005/8/layout/process1"/>
    <dgm:cxn modelId="{CE157347-9808-46E4-99F8-1FDDFA045F7C}" srcId="{8FCDBD88-C404-4343-9207-11A7576C01D4}" destId="{EE7F8E6F-8E95-4F00-AF1D-F28FAC7DF69B}" srcOrd="1" destOrd="0" parTransId="{422635AD-1582-4D96-9AC7-66491D8F4E6C}" sibTransId="{3B37D5B6-F48C-4CA3-B67D-ECFCEDB2592E}"/>
    <dgm:cxn modelId="{28A5DD4B-13BC-4678-879F-14375B144279}" type="presOf" srcId="{987DA57C-02B9-49B7-8F1A-B6A4B5D5684B}" destId="{5CB85289-099C-42AD-8944-0A029D829327}" srcOrd="1" destOrd="0" presId="urn:microsoft.com/office/officeart/2005/8/layout/process1"/>
    <dgm:cxn modelId="{52278C6C-5EAA-4311-AB98-126285E7C2F0}" srcId="{8FCDBD88-C404-4343-9207-11A7576C01D4}" destId="{8C90CC6D-722C-43BE-8C18-63B826516E41}" srcOrd="3" destOrd="0" parTransId="{D86FE790-D828-4559-9506-FFC680775F77}" sibTransId="{A5FE790C-0DF2-483D-8163-FDF3E450810E}"/>
    <dgm:cxn modelId="{28C38081-B5C0-4E68-A206-4183A2717531}" type="presOf" srcId="{42A80B68-0D0C-4B41-B176-4AFCD6E6B051}" destId="{C2095154-DD23-4950-A2D9-B93FF9BDEA58}" srcOrd="1" destOrd="0" presId="urn:microsoft.com/office/officeart/2005/8/layout/process1"/>
    <dgm:cxn modelId="{367AA8BF-6E93-453E-9749-9E94A0FC8A78}" srcId="{8FCDBD88-C404-4343-9207-11A7576C01D4}" destId="{9A82118B-0A58-44DF-96DA-5849C1F65893}" srcOrd="2" destOrd="0" parTransId="{797CDAF4-BF23-4F6E-80D5-7980F9EC06A6}" sibTransId="{987DA57C-02B9-49B7-8F1A-B6A4B5D5684B}"/>
    <dgm:cxn modelId="{6A5A45C9-E5B6-45A2-BE2A-FC3EA192A0B1}" type="presOf" srcId="{9A82118B-0A58-44DF-96DA-5849C1F65893}" destId="{2B843AC5-2436-4688-957B-F3859DB4E4CD}" srcOrd="0" destOrd="0" presId="urn:microsoft.com/office/officeart/2005/8/layout/process1"/>
    <dgm:cxn modelId="{9DB13ACD-97CA-4252-8BAD-1470BA0768BD}" type="presOf" srcId="{987DA57C-02B9-49B7-8F1A-B6A4B5D5684B}" destId="{A1968093-090F-4533-AEAD-9B386CA910FC}" srcOrd="0" destOrd="0" presId="urn:microsoft.com/office/officeart/2005/8/layout/process1"/>
    <dgm:cxn modelId="{2EE9DDD4-5169-420E-A337-7A8927273CEB}" type="presOf" srcId="{8C90CC6D-722C-43BE-8C18-63B826516E41}" destId="{E29B1E06-E6BC-421E-BB75-6284B88F459D}" srcOrd="0" destOrd="0" presId="urn:microsoft.com/office/officeart/2005/8/layout/process1"/>
    <dgm:cxn modelId="{1C30E0E7-5B42-46F4-B5BF-D96C3FDDA0FE}" type="presParOf" srcId="{4BC1E490-19A5-4268-AD04-DF2387BD55D3}" destId="{3373CDFB-95F4-4141-BD0D-78360BFAACD3}" srcOrd="0" destOrd="0" presId="urn:microsoft.com/office/officeart/2005/8/layout/process1"/>
    <dgm:cxn modelId="{9A496F2E-EA65-4371-94C7-2D56A04922CA}" type="presParOf" srcId="{4BC1E490-19A5-4268-AD04-DF2387BD55D3}" destId="{ABC3E750-AA3B-4094-BB0E-E0DD34020487}" srcOrd="1" destOrd="0" presId="urn:microsoft.com/office/officeart/2005/8/layout/process1"/>
    <dgm:cxn modelId="{EA003716-921F-4932-98CE-1F7712A95607}" type="presParOf" srcId="{ABC3E750-AA3B-4094-BB0E-E0DD34020487}" destId="{C2095154-DD23-4950-A2D9-B93FF9BDEA58}" srcOrd="0" destOrd="0" presId="urn:microsoft.com/office/officeart/2005/8/layout/process1"/>
    <dgm:cxn modelId="{6DB5C290-0C61-46BE-B98E-EE938D495DCA}" type="presParOf" srcId="{4BC1E490-19A5-4268-AD04-DF2387BD55D3}" destId="{36CB52E7-0543-456E-9DF5-AAC340688BD6}" srcOrd="2" destOrd="0" presId="urn:microsoft.com/office/officeart/2005/8/layout/process1"/>
    <dgm:cxn modelId="{78C2E623-604B-40FE-91B9-ACBA3F5B2F31}" type="presParOf" srcId="{4BC1E490-19A5-4268-AD04-DF2387BD55D3}" destId="{71BE27A1-57C0-4CBE-80A3-3AE70001B296}" srcOrd="3" destOrd="0" presId="urn:microsoft.com/office/officeart/2005/8/layout/process1"/>
    <dgm:cxn modelId="{97839C95-2F28-4AA8-B159-030A17281772}" type="presParOf" srcId="{71BE27A1-57C0-4CBE-80A3-3AE70001B296}" destId="{96D636C7-5B12-4784-B95A-5E246EBA8933}" srcOrd="0" destOrd="0" presId="urn:microsoft.com/office/officeart/2005/8/layout/process1"/>
    <dgm:cxn modelId="{85E05672-659C-4D60-908D-4E34918349E6}" type="presParOf" srcId="{4BC1E490-19A5-4268-AD04-DF2387BD55D3}" destId="{2B843AC5-2436-4688-957B-F3859DB4E4CD}" srcOrd="4" destOrd="0" presId="urn:microsoft.com/office/officeart/2005/8/layout/process1"/>
    <dgm:cxn modelId="{F51B5B05-C2B6-4FF1-AC51-BBC096F8D58F}" type="presParOf" srcId="{4BC1E490-19A5-4268-AD04-DF2387BD55D3}" destId="{A1968093-090F-4533-AEAD-9B386CA910FC}" srcOrd="5" destOrd="0" presId="urn:microsoft.com/office/officeart/2005/8/layout/process1"/>
    <dgm:cxn modelId="{5FA51D84-3F67-4D73-BC88-1D12CF718A55}" type="presParOf" srcId="{A1968093-090F-4533-AEAD-9B386CA910FC}" destId="{5CB85289-099C-42AD-8944-0A029D829327}" srcOrd="0" destOrd="0" presId="urn:microsoft.com/office/officeart/2005/8/layout/process1"/>
    <dgm:cxn modelId="{084AB0BB-50EB-4A05-9B95-875B3C0AF43B}" type="presParOf" srcId="{4BC1E490-19A5-4268-AD04-DF2387BD55D3}" destId="{E29B1E06-E6BC-421E-BB75-6284B88F459D}" srcOrd="6"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4B383D-1748-4BE8-B9DC-BDDA165DFF44}">
      <dsp:nvSpPr>
        <dsp:cNvPr id="0" name=""/>
        <dsp:cNvSpPr/>
      </dsp:nvSpPr>
      <dsp:spPr>
        <a:xfrm>
          <a:off x="0" y="1954054"/>
          <a:ext cx="1598407" cy="799203"/>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分组</a:t>
          </a:r>
        </a:p>
      </dsp:txBody>
      <dsp:txXfrm>
        <a:off x="23408" y="1977462"/>
        <a:ext cx="1551591" cy="752387"/>
      </dsp:txXfrm>
    </dsp:sp>
    <dsp:sp modelId="{F4066815-F84D-41F1-A2D4-2D755BB35A8B}">
      <dsp:nvSpPr>
        <dsp:cNvPr id="0" name=""/>
        <dsp:cNvSpPr/>
      </dsp:nvSpPr>
      <dsp:spPr>
        <a:xfrm rot="19073394">
          <a:off x="1495739" y="2067538"/>
          <a:ext cx="795440" cy="38847"/>
        </a:xfrm>
        <a:custGeom>
          <a:avLst/>
          <a:gdLst/>
          <a:ahLst/>
          <a:cxnLst/>
          <a:rect l="0" t="0" r="0" b="0"/>
          <a:pathLst>
            <a:path>
              <a:moveTo>
                <a:pt x="0" y="19423"/>
              </a:moveTo>
              <a:lnTo>
                <a:pt x="795440" y="1942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73573" y="2067076"/>
        <a:ext cx="39772" cy="39772"/>
      </dsp:txXfrm>
    </dsp:sp>
    <dsp:sp modelId="{74EBFC69-5A68-4259-9648-80E0A1B2272B}">
      <dsp:nvSpPr>
        <dsp:cNvPr id="0" name=""/>
        <dsp:cNvSpPr/>
      </dsp:nvSpPr>
      <dsp:spPr>
        <a:xfrm>
          <a:off x="2188511" y="1420666"/>
          <a:ext cx="1598407" cy="799203"/>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业务包</a:t>
          </a:r>
        </a:p>
      </dsp:txBody>
      <dsp:txXfrm>
        <a:off x="2211919" y="1444074"/>
        <a:ext cx="1551591" cy="752387"/>
      </dsp:txXfrm>
    </dsp:sp>
    <dsp:sp modelId="{A52AAC60-00B6-4EFB-A13A-5139078D7515}">
      <dsp:nvSpPr>
        <dsp:cNvPr id="0" name=""/>
        <dsp:cNvSpPr/>
      </dsp:nvSpPr>
      <dsp:spPr>
        <a:xfrm rot="19457599">
          <a:off x="3712911" y="1571073"/>
          <a:ext cx="787377" cy="38847"/>
        </a:xfrm>
        <a:custGeom>
          <a:avLst/>
          <a:gdLst/>
          <a:ahLst/>
          <a:cxnLst/>
          <a:rect l="0" t="0" r="0" b="0"/>
          <a:pathLst>
            <a:path>
              <a:moveTo>
                <a:pt x="0" y="19423"/>
              </a:moveTo>
              <a:lnTo>
                <a:pt x="787377" y="19423"/>
              </a:lnTo>
            </a:path>
          </a:pathLst>
        </a:custGeom>
        <a:noFill/>
        <a:ln w="12700" cap="flat" cmpd="sng" algn="ctr">
          <a:solidFill>
            <a:srgbClr val="007DD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086915" y="1570812"/>
        <a:ext cx="39368" cy="39368"/>
      </dsp:txXfrm>
    </dsp:sp>
    <dsp:sp modelId="{A74DD8A5-DAA2-4859-89DE-62FFD52BD5C8}">
      <dsp:nvSpPr>
        <dsp:cNvPr id="0" name=""/>
        <dsp:cNvSpPr/>
      </dsp:nvSpPr>
      <dsp:spPr>
        <a:xfrm>
          <a:off x="4426281" y="961124"/>
          <a:ext cx="1598407" cy="799203"/>
        </a:xfrm>
        <a:prstGeom prst="roundRect">
          <a:avLst>
            <a:gd name="adj" fmla="val 10000"/>
          </a:avLst>
        </a:prstGeom>
        <a:solidFill>
          <a:srgbClr val="F2594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等线" panose="02010600030101010101" charset="-122"/>
              <a:ea typeface="思源黑体 CN Normal" panose="020B0400000000000000"/>
              <a:cs typeface="+mn-cs"/>
            </a:rPr>
            <a:t>数据表</a:t>
          </a:r>
        </a:p>
      </dsp:txBody>
      <dsp:txXfrm>
        <a:off x="4449689" y="984532"/>
        <a:ext cx="1551591" cy="752387"/>
      </dsp:txXfrm>
    </dsp:sp>
    <dsp:sp modelId="{C823EC6F-6050-4CEA-9A4C-5B7B7672E061}">
      <dsp:nvSpPr>
        <dsp:cNvPr id="0" name=""/>
        <dsp:cNvSpPr/>
      </dsp:nvSpPr>
      <dsp:spPr>
        <a:xfrm rot="18549592">
          <a:off x="5828955" y="929460"/>
          <a:ext cx="1062286" cy="38847"/>
        </a:xfrm>
        <a:custGeom>
          <a:avLst/>
          <a:gdLst/>
          <a:ahLst/>
          <a:cxnLst/>
          <a:rect l="0" t="0" r="0" b="0"/>
          <a:pathLst>
            <a:path>
              <a:moveTo>
                <a:pt x="0" y="19423"/>
              </a:moveTo>
              <a:lnTo>
                <a:pt x="1062286" y="19423"/>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333542" y="922327"/>
        <a:ext cx="53114" cy="53114"/>
      </dsp:txXfrm>
    </dsp:sp>
    <dsp:sp modelId="{F68E50B0-6E0E-4350-9E7E-F68B4DA86FC6}">
      <dsp:nvSpPr>
        <dsp:cNvPr id="0" name=""/>
        <dsp:cNvSpPr/>
      </dsp:nvSpPr>
      <dsp:spPr>
        <a:xfrm>
          <a:off x="6695509" y="137440"/>
          <a:ext cx="1598407" cy="79920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数据源表</a:t>
          </a:r>
        </a:p>
      </dsp:txBody>
      <dsp:txXfrm>
        <a:off x="6718917" y="160848"/>
        <a:ext cx="1551591" cy="752387"/>
      </dsp:txXfrm>
    </dsp:sp>
    <dsp:sp modelId="{684B2075-3710-4C9A-ADDC-0F51E8FA196C}">
      <dsp:nvSpPr>
        <dsp:cNvPr id="0" name=""/>
        <dsp:cNvSpPr/>
      </dsp:nvSpPr>
      <dsp:spPr>
        <a:xfrm rot="2519351">
          <a:off x="5905121" y="1652875"/>
          <a:ext cx="931474" cy="38847"/>
        </a:xfrm>
        <a:custGeom>
          <a:avLst/>
          <a:gdLst/>
          <a:ahLst/>
          <a:cxnLst/>
          <a:rect l="0" t="0" r="0" b="0"/>
          <a:pathLst>
            <a:path>
              <a:moveTo>
                <a:pt x="0" y="19423"/>
              </a:moveTo>
              <a:lnTo>
                <a:pt x="931474" y="19423"/>
              </a:lnTo>
            </a:path>
          </a:pathLst>
        </a:custGeom>
        <a:noFill/>
        <a:ln w="12700" cap="flat" cmpd="sng" algn="ctr">
          <a:solidFill>
            <a:schemeClr val="accent1">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6347571" y="1649012"/>
        <a:ext cx="46573" cy="46573"/>
      </dsp:txXfrm>
    </dsp:sp>
    <dsp:sp modelId="{B6ADFFE6-F11E-428D-AAA9-9E57A6FB5C4E}">
      <dsp:nvSpPr>
        <dsp:cNvPr id="0" name=""/>
        <dsp:cNvSpPr/>
      </dsp:nvSpPr>
      <dsp:spPr>
        <a:xfrm>
          <a:off x="6717027" y="1584271"/>
          <a:ext cx="1598407" cy="79920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自助数据集</a:t>
          </a:r>
        </a:p>
      </dsp:txBody>
      <dsp:txXfrm>
        <a:off x="6740435" y="1607679"/>
        <a:ext cx="1551591" cy="752387"/>
      </dsp:txXfrm>
    </dsp:sp>
    <dsp:sp modelId="{9D7AEB82-B04B-4A69-B4A5-DD0CE85C4CCE}">
      <dsp:nvSpPr>
        <dsp:cNvPr id="0" name=""/>
        <dsp:cNvSpPr/>
      </dsp:nvSpPr>
      <dsp:spPr>
        <a:xfrm rot="2142401">
          <a:off x="3712911" y="2030615"/>
          <a:ext cx="787377" cy="38847"/>
        </a:xfrm>
        <a:custGeom>
          <a:avLst/>
          <a:gdLst/>
          <a:ahLst/>
          <a:cxnLst/>
          <a:rect l="0" t="0" r="0" b="0"/>
          <a:pathLst>
            <a:path>
              <a:moveTo>
                <a:pt x="0" y="19423"/>
              </a:moveTo>
              <a:lnTo>
                <a:pt x="787377" y="19423"/>
              </a:lnTo>
            </a:path>
          </a:pathLst>
        </a:custGeom>
        <a:noFill/>
        <a:ln w="12700" cap="flat" cmpd="sng" algn="ctr">
          <a:solidFill>
            <a:srgbClr val="007DD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086915" y="2030354"/>
        <a:ext cx="39368" cy="39368"/>
      </dsp:txXfrm>
    </dsp:sp>
    <dsp:sp modelId="{DA67C7DA-5351-439D-BDDD-BF2B71543017}">
      <dsp:nvSpPr>
        <dsp:cNvPr id="0" name=""/>
        <dsp:cNvSpPr/>
      </dsp:nvSpPr>
      <dsp:spPr>
        <a:xfrm>
          <a:off x="4426281" y="1880208"/>
          <a:ext cx="1598407" cy="799203"/>
        </a:xfrm>
        <a:prstGeom prst="roundRect">
          <a:avLst>
            <a:gd name="adj" fmla="val 10000"/>
          </a:avLst>
        </a:prstGeom>
        <a:solidFill>
          <a:srgbClr val="F2594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数据表</a:t>
          </a:r>
        </a:p>
      </dsp:txBody>
      <dsp:txXfrm>
        <a:off x="4449689" y="1903616"/>
        <a:ext cx="1551591" cy="752387"/>
      </dsp:txXfrm>
    </dsp:sp>
    <dsp:sp modelId="{D4864845-284B-4234-848D-54ADD86ACCEE}">
      <dsp:nvSpPr>
        <dsp:cNvPr id="0" name=""/>
        <dsp:cNvSpPr/>
      </dsp:nvSpPr>
      <dsp:spPr>
        <a:xfrm rot="3488921">
          <a:off x="1334349" y="2809152"/>
          <a:ext cx="1118220" cy="38847"/>
        </a:xfrm>
        <a:custGeom>
          <a:avLst/>
          <a:gdLst/>
          <a:ahLst/>
          <a:cxnLst/>
          <a:rect l="0" t="0" r="0" b="0"/>
          <a:pathLst>
            <a:path>
              <a:moveTo>
                <a:pt x="0" y="19423"/>
              </a:moveTo>
              <a:lnTo>
                <a:pt x="1118220" y="1942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865503" y="2800620"/>
        <a:ext cx="55911" cy="55911"/>
      </dsp:txXfrm>
    </dsp:sp>
    <dsp:sp modelId="{FACCC806-76FB-414E-8206-0BB3F3B872DA}">
      <dsp:nvSpPr>
        <dsp:cNvPr id="0" name=""/>
        <dsp:cNvSpPr/>
      </dsp:nvSpPr>
      <dsp:spPr>
        <a:xfrm>
          <a:off x="2188511" y="2903894"/>
          <a:ext cx="1598407" cy="799203"/>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a:rPr>
            <a:t>业务包</a:t>
          </a:r>
        </a:p>
      </dsp:txBody>
      <dsp:txXfrm>
        <a:off x="2211919" y="2927302"/>
        <a:ext cx="1551591" cy="752387"/>
      </dsp:txXfrm>
    </dsp:sp>
    <dsp:sp modelId="{445B41A4-CD6E-4235-82DE-05946C52D603}">
      <dsp:nvSpPr>
        <dsp:cNvPr id="0" name=""/>
        <dsp:cNvSpPr/>
      </dsp:nvSpPr>
      <dsp:spPr>
        <a:xfrm>
          <a:off x="3786918" y="3284072"/>
          <a:ext cx="639363" cy="38847"/>
        </a:xfrm>
        <a:custGeom>
          <a:avLst/>
          <a:gdLst/>
          <a:ahLst/>
          <a:cxnLst/>
          <a:rect l="0" t="0" r="0" b="0"/>
          <a:pathLst>
            <a:path>
              <a:moveTo>
                <a:pt x="0" y="19423"/>
              </a:moveTo>
              <a:lnTo>
                <a:pt x="639363" y="19423"/>
              </a:lnTo>
            </a:path>
          </a:pathLst>
        </a:custGeom>
        <a:noFill/>
        <a:ln w="12700" cap="flat" cmpd="sng" algn="ctr">
          <a:solidFill>
            <a:srgbClr val="007DD2"/>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4090616" y="3287512"/>
        <a:ext cx="31968" cy="31968"/>
      </dsp:txXfrm>
    </dsp:sp>
    <dsp:sp modelId="{1256DB4F-408A-4D68-AA60-EE86CDC95F56}">
      <dsp:nvSpPr>
        <dsp:cNvPr id="0" name=""/>
        <dsp:cNvSpPr/>
      </dsp:nvSpPr>
      <dsp:spPr>
        <a:xfrm>
          <a:off x="4426281" y="2903894"/>
          <a:ext cx="1598407" cy="799203"/>
        </a:xfrm>
        <a:prstGeom prst="roundRect">
          <a:avLst>
            <a:gd name="adj" fmla="val 10000"/>
          </a:avLst>
        </a:prstGeom>
        <a:solidFill>
          <a:srgbClr val="F25949"/>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等线" panose="02010600030101010101" charset="-122"/>
              <a:ea typeface="思源黑体 CN Normal" panose="020B0400000000000000"/>
              <a:cs typeface="+mn-cs"/>
            </a:rPr>
            <a:t>数据表</a:t>
          </a:r>
        </a:p>
      </dsp:txBody>
      <dsp:txXfrm>
        <a:off x="4449689" y="2927302"/>
        <a:ext cx="1551591" cy="7523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6E6CB1-88A1-4713-8D9A-84ED14C606E5}">
      <dsp:nvSpPr>
        <dsp:cNvPr id="0" name=""/>
        <dsp:cNvSpPr/>
      </dsp:nvSpPr>
      <dsp:spPr>
        <a:xfrm>
          <a:off x="3" y="91816"/>
          <a:ext cx="6278662" cy="965194"/>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28273" y="120086"/>
        <a:ext cx="6222122" cy="908654"/>
      </dsp:txXfrm>
    </dsp:sp>
    <dsp:sp modelId="{7595C743-11D9-42D4-A717-FBBE7946B812}">
      <dsp:nvSpPr>
        <dsp:cNvPr id="0" name=""/>
        <dsp:cNvSpPr/>
      </dsp:nvSpPr>
      <dsp:spPr>
        <a:xfrm>
          <a:off x="0" y="1117797"/>
          <a:ext cx="4641047" cy="89104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26098" y="1143895"/>
        <a:ext cx="4588851" cy="838845"/>
      </dsp:txXfrm>
    </dsp:sp>
    <dsp:sp modelId="{A4374D68-9700-46FE-8669-5977A95035F5}">
      <dsp:nvSpPr>
        <dsp:cNvPr id="0" name=""/>
        <dsp:cNvSpPr/>
      </dsp:nvSpPr>
      <dsp:spPr>
        <a:xfrm>
          <a:off x="0" y="2069573"/>
          <a:ext cx="2240385" cy="891041"/>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26098" y="2095671"/>
        <a:ext cx="2188189" cy="838845"/>
      </dsp:txXfrm>
    </dsp:sp>
    <dsp:sp modelId="{FF78B187-D2A1-4A29-B5F8-A4DEAEC2DA45}">
      <dsp:nvSpPr>
        <dsp:cNvPr id="0" name=""/>
        <dsp:cNvSpPr/>
      </dsp:nvSpPr>
      <dsp:spPr>
        <a:xfrm>
          <a:off x="2330669" y="2069573"/>
          <a:ext cx="2268424" cy="891041"/>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2356767" y="2095671"/>
        <a:ext cx="2216228" cy="838845"/>
      </dsp:txXfrm>
    </dsp:sp>
    <dsp:sp modelId="{942521A7-C583-4C3E-9956-B70A0D37FF29}">
      <dsp:nvSpPr>
        <dsp:cNvPr id="0" name=""/>
        <dsp:cNvSpPr/>
      </dsp:nvSpPr>
      <dsp:spPr>
        <a:xfrm>
          <a:off x="4779763" y="1117797"/>
          <a:ext cx="1499407" cy="89104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4805861" y="1143895"/>
        <a:ext cx="1447211" cy="838845"/>
      </dsp:txXfrm>
    </dsp:sp>
    <dsp:sp modelId="{C6A702C7-77DD-4225-A946-D1171CC80429}">
      <dsp:nvSpPr>
        <dsp:cNvPr id="0" name=""/>
        <dsp:cNvSpPr/>
      </dsp:nvSpPr>
      <dsp:spPr>
        <a:xfrm>
          <a:off x="4773380" y="2069573"/>
          <a:ext cx="1499407" cy="891041"/>
        </a:xfrm>
        <a:prstGeom prst="roundRect">
          <a:avLst>
            <a:gd name="adj" fmla="val 1000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ea typeface="思源黑体 CN Normal" panose="020B0400000000000000" pitchFamily="34" charset="-122"/>
            </a:rPr>
            <a:t>组件</a:t>
          </a:r>
        </a:p>
      </dsp:txBody>
      <dsp:txXfrm>
        <a:off x="4799478" y="2095671"/>
        <a:ext cx="1447211" cy="8388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73CDFB-95F4-4141-BD0D-78360BFAACD3}">
      <dsp:nvSpPr>
        <dsp:cNvPr id="0" name=""/>
        <dsp:cNvSpPr/>
      </dsp:nvSpPr>
      <dsp:spPr>
        <a:xfrm>
          <a:off x="2606" y="0"/>
          <a:ext cx="1139433" cy="6477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t>添加字段</a:t>
          </a:r>
          <a:endParaRPr sz="1800" kern="1200"/>
        </a:p>
      </dsp:txBody>
      <dsp:txXfrm>
        <a:off x="21576" y="18970"/>
        <a:ext cx="1101493" cy="609760"/>
      </dsp:txXfrm>
    </dsp:sp>
    <dsp:sp modelId="{ABC3E750-AA3B-4094-BB0E-E0DD34020487}">
      <dsp:nvSpPr>
        <dsp:cNvPr id="0" name=""/>
        <dsp:cNvSpPr/>
      </dsp:nvSpPr>
      <dsp:spPr>
        <a:xfrm>
          <a:off x="1255982" y="182560"/>
          <a:ext cx="241559" cy="2825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1255982" y="239076"/>
        <a:ext cx="169091" cy="169547"/>
      </dsp:txXfrm>
    </dsp:sp>
    <dsp:sp modelId="{36CB52E7-0543-456E-9DF5-AAC340688BD6}">
      <dsp:nvSpPr>
        <dsp:cNvPr id="0" name=""/>
        <dsp:cNvSpPr/>
      </dsp:nvSpPr>
      <dsp:spPr>
        <a:xfrm>
          <a:off x="1597812" y="0"/>
          <a:ext cx="1139433" cy="6477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sz="1800" kern="1200"/>
            <a:t>快速计算</a:t>
          </a:r>
        </a:p>
      </dsp:txBody>
      <dsp:txXfrm>
        <a:off x="1616782" y="18970"/>
        <a:ext cx="1101493" cy="609760"/>
      </dsp:txXfrm>
    </dsp:sp>
    <dsp:sp modelId="{71BE27A1-57C0-4CBE-80A3-3AE70001B296}">
      <dsp:nvSpPr>
        <dsp:cNvPr id="0" name=""/>
        <dsp:cNvSpPr/>
      </dsp:nvSpPr>
      <dsp:spPr>
        <a:xfrm>
          <a:off x="2851189" y="182560"/>
          <a:ext cx="241559" cy="2825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2851189" y="239076"/>
        <a:ext cx="169091" cy="169547"/>
      </dsp:txXfrm>
    </dsp:sp>
    <dsp:sp modelId="{2B843AC5-2436-4688-957B-F3859DB4E4CD}">
      <dsp:nvSpPr>
        <dsp:cNvPr id="0" name=""/>
        <dsp:cNvSpPr/>
      </dsp:nvSpPr>
      <dsp:spPr>
        <a:xfrm>
          <a:off x="3193019" y="0"/>
          <a:ext cx="1139433" cy="6477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lang="zh-CN" altLang="en-US" sz="1800" kern="1200" dirty="0">
              <a:sym typeface="+mn-ea"/>
            </a:rPr>
            <a:t>选择图表</a:t>
          </a:r>
          <a:endParaRPr sz="1800" kern="1200"/>
        </a:p>
      </dsp:txBody>
      <dsp:txXfrm>
        <a:off x="3211989" y="18970"/>
        <a:ext cx="1101493" cy="609760"/>
      </dsp:txXfrm>
    </dsp:sp>
    <dsp:sp modelId="{A1968093-090F-4533-AEAD-9B386CA910FC}">
      <dsp:nvSpPr>
        <dsp:cNvPr id="0" name=""/>
        <dsp:cNvSpPr/>
      </dsp:nvSpPr>
      <dsp:spPr>
        <a:xfrm>
          <a:off x="4446395" y="182560"/>
          <a:ext cx="241559" cy="2825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zh-CN" altLang="en-US" sz="1200" kern="1200"/>
        </a:p>
      </dsp:txBody>
      <dsp:txXfrm>
        <a:off x="4446395" y="239076"/>
        <a:ext cx="169091" cy="169547"/>
      </dsp:txXfrm>
    </dsp:sp>
    <dsp:sp modelId="{E29B1E06-E6BC-421E-BB75-6284B88F459D}">
      <dsp:nvSpPr>
        <dsp:cNvPr id="0" name=""/>
        <dsp:cNvSpPr/>
      </dsp:nvSpPr>
      <dsp:spPr>
        <a:xfrm>
          <a:off x="4788225" y="0"/>
          <a:ext cx="1139433" cy="64770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100000"/>
            </a:lnSpc>
            <a:spcBef>
              <a:spcPct val="0"/>
            </a:spcBef>
            <a:spcAft>
              <a:spcPct val="35000"/>
            </a:spcAft>
            <a:buNone/>
          </a:pPr>
          <a:r>
            <a:rPr sz="1800" kern="1200">
              <a:sym typeface="+mn-ea"/>
            </a:rPr>
            <a:t>属</a:t>
          </a:r>
          <a:r>
            <a:rPr lang="zh-CN" altLang="en-US" sz="1800" kern="1200" dirty="0">
              <a:sym typeface="+mn-ea"/>
            </a:rPr>
            <a:t>性设置</a:t>
          </a:r>
          <a:endParaRPr lang="zh-CN" altLang="en-US" sz="1800" kern="1200" dirty="0"/>
        </a:p>
      </dsp:txBody>
      <dsp:txXfrm>
        <a:off x="4807195" y="18970"/>
        <a:ext cx="1101493" cy="6097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1">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endSty" val="noArr"/>
                            <dgm:param type="begPts" val="midR"/>
                            <dgm:param type="endPts" val="midL"/>
                          </dgm:alg>
                        </dgm:if>
                        <dgm:else name="Name28">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units="cm"/>
          <inkml:channel name="Y" type="integer" units="cm"/>
        </inkml:traceFormat>
        <inkml:channelProperties>
          <inkml:channelProperty channel="X" name="resolution" value="28.3464566929134" units="1/cm"/>
          <inkml:channelProperty channel="Y" name="resolution" value="28.3464566929134" units="1/cm"/>
        </inkml:channelProperties>
      </inkml:inkSource>
      <inkml:timestamp xml:id="ts0" timeString="2021-11-17T15:04:50"/>
    </inkml:context>
    <inkml:brush xml:id="br0">
      <inkml:brushProperty name="width" value="0.05292" units="cm"/>
      <inkml:brushProperty name="height" value="0.05292" units="cm"/>
      <inkml:brushProperty name="color" value="#ff0000"/>
      <inkml:brushProperty name="ignorePressure" value="0"/>
    </inkml:brush>
  </inkml:definitions>
  <inkml:trace contextRef="#ctx0" brushRef="#br0">587 594,'3'-1,"0"0,0 1,4 0,-1 0,-1 0,1 0,-1 0,-1 0,-1 0,1 0,-1 0,1 0,-1 0,0 1,0-1,0 3,-2 0,2-2,0 2,-3 0,0 3,-4-3,0-1,0-1,1-1,-1 0,0 0,-2 1,3-1,-2 2,1-2,0 0,1 0,0 0,0 0,0 0,0 0,-1 0,0 0,1-3,0 1,0-1,1 0,2 0,0 0,0 0,0 0,0 0,1 0,2 1,0 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D6C1F7-F467-4826-9921-EA720E325D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9425EA-C14A-472F-B8EB-6A7279821A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solidFill>
                  <a:srgbClr val="222222"/>
                </a:solidFill>
                <a:effectLst/>
                <a:latin typeface="font-size:16px;background-color:#FFFFFF;"/>
              </a:rPr>
              <a:t>基于不同的分析目的，所关注的数据之间的相互关系也截然不同，这一步实质上是在进行数据指标的维度选择。 </a:t>
            </a:r>
            <a:endParaRPr lang="zh-CN" altLang="en-US" dirty="0">
              <a:solidFill>
                <a:srgbClr val="222222"/>
              </a:solidFill>
              <a:effectLst/>
              <a:latin typeface="font-size:16px;background-color:#FFFFFF;"/>
            </a:endParaRPr>
          </a:p>
          <a:p>
            <a:r>
              <a:rPr lang="zh-CN" altLang="en-US" dirty="0">
                <a:solidFill>
                  <a:srgbClr val="222222"/>
                </a:solidFill>
                <a:effectLst/>
                <a:latin typeface="font-size:16px;background-color:#FFFFFF;"/>
              </a:rPr>
              <a:t>例如，都要统计寄件量，有人希望知道各个快递公司的寄件量是多少，有人想了解一天内的寄件量高峰位于哪个时段，还有人想知道寄件量</a:t>
            </a:r>
            <a:r>
              <a:rPr lang="en-US" altLang="zh-CN" dirty="0">
                <a:solidFill>
                  <a:srgbClr val="222222"/>
                </a:solidFill>
                <a:effectLst/>
                <a:latin typeface="font-size:16px;background-color:#FFFFFF;"/>
              </a:rPr>
              <a:t>TOP10</a:t>
            </a:r>
            <a:r>
              <a:rPr lang="zh-CN" altLang="en-US" dirty="0">
                <a:solidFill>
                  <a:srgbClr val="222222"/>
                </a:solidFill>
                <a:effectLst/>
                <a:latin typeface="font-size:16px;background-color:#FFFFFF;"/>
              </a:rPr>
              <a:t>的城市排名。这里的快递公司、时段、城市，都是观察寄件量这个指标的不同维度。 </a:t>
            </a:r>
            <a:endParaRPr lang="zh-CN" altLang="en-US" dirty="0">
              <a:solidFill>
                <a:srgbClr val="222222"/>
              </a:solidFill>
              <a:effectLst/>
              <a:latin typeface="font-size:16px;background-color:#FFFFFF;"/>
            </a:endParaRPr>
          </a:p>
          <a:p>
            <a:endParaRPr lang="zh-CN" altLang="en-US" dirty="0"/>
          </a:p>
        </p:txBody>
      </p:sp>
      <p:sp>
        <p:nvSpPr>
          <p:cNvPr id="4" name="灯片编号占位符 3"/>
          <p:cNvSpPr>
            <a:spLocks noGrp="1"/>
          </p:cNvSpPr>
          <p:nvPr>
            <p:ph type="sldNum" sz="quarter" idx="5"/>
          </p:nvPr>
        </p:nvSpPr>
        <p:spPr/>
        <p:txBody>
          <a:bodyPr/>
          <a:lstStyle/>
          <a:p>
            <a:fld id="{752B95EF-81A9-4768-8701-DA382B0922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49425EA-C14A-472F-B8EB-6A7279821A7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651" y="0"/>
            <a:ext cx="12184602" cy="6858000"/>
          </a:xfrm>
          <a:prstGeom prst="rect">
            <a:avLst/>
          </a:prstGeom>
        </p:spPr>
      </p:pic>
      <p:sp>
        <p:nvSpPr>
          <p:cNvPr id="7" name="矩形 6"/>
          <p:cNvSpPr/>
          <p:nvPr userDrawn="1"/>
        </p:nvSpPr>
        <p:spPr>
          <a:xfrm>
            <a:off x="355600" y="855980"/>
            <a:ext cx="11468100" cy="36000"/>
          </a:xfrm>
          <a:prstGeom prst="rect">
            <a:avLst/>
          </a:prstGeom>
          <a:gradFill flip="none" rotWithShape="1">
            <a:gsLst>
              <a:gs pos="0">
                <a:srgbClr val="007DD2"/>
              </a:gs>
              <a:gs pos="100000">
                <a:srgbClr val="1EAAE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355600" y="6235700"/>
            <a:ext cx="114681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3"/>
          <a:stretch>
            <a:fillRect/>
          </a:stretch>
        </p:blipFill>
        <p:spPr>
          <a:xfrm>
            <a:off x="10705347" y="222250"/>
            <a:ext cx="1109056" cy="554528"/>
          </a:xfrm>
          <a:prstGeom prst="rect">
            <a:avLst/>
          </a:prstGeom>
        </p:spPr>
      </p:pic>
      <p:sp>
        <p:nvSpPr>
          <p:cNvPr id="15" name="文本框 14"/>
          <p:cNvSpPr txBox="1"/>
          <p:nvPr userDrawn="1"/>
        </p:nvSpPr>
        <p:spPr>
          <a:xfrm>
            <a:off x="9975438" y="6318251"/>
            <a:ext cx="1838965" cy="298736"/>
          </a:xfrm>
          <a:prstGeom prst="rect">
            <a:avLst/>
          </a:prstGeom>
          <a:noFill/>
        </p:spPr>
        <p:txBody>
          <a:bodyPr wrap="none" rtlCol="0">
            <a:spAutoFit/>
          </a:bodyPr>
          <a:lstStyle/>
          <a:p>
            <a:pPr algn="dist">
              <a:lnSpc>
                <a:spcPct val="150000"/>
              </a:lnSpc>
            </a:pP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r>
              <a:rPr lang="en-US" altLang="zh-CN" sz="1000" dirty="0" err="1">
                <a:solidFill>
                  <a:schemeClr val="tx1">
                    <a:lumMod val="50000"/>
                    <a:lumOff val="50000"/>
                  </a:schemeClr>
                </a:solidFill>
                <a:latin typeface="思源黑体 CN Light" panose="020B0300000000000000" pitchFamily="34" charset="-122"/>
                <a:ea typeface="思源黑体 CN Light" panose="020B0300000000000000" pitchFamily="34" charset="-122"/>
              </a:rPr>
              <a:t>FanRuan</a:t>
            </a: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 Software </a:t>
            </a:r>
            <a:r>
              <a:rPr lang="en-US" altLang="zh-CN" sz="1000" dirty="0" err="1">
                <a:solidFill>
                  <a:schemeClr val="tx1">
                    <a:lumMod val="50000"/>
                    <a:lumOff val="50000"/>
                  </a:schemeClr>
                </a:solidFill>
                <a:latin typeface="思源黑体 CN Light" panose="020B0300000000000000" pitchFamily="34" charset="-122"/>
                <a:ea typeface="思源黑体 CN Light" panose="020B0300000000000000" pitchFamily="34" charset="-122"/>
              </a:rPr>
              <a:t>CO.,Ltd</a:t>
            </a: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endPar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6" name="文本框 15"/>
          <p:cNvSpPr txBox="1"/>
          <p:nvPr userDrawn="1"/>
        </p:nvSpPr>
        <p:spPr>
          <a:xfrm>
            <a:off x="368300" y="6318251"/>
            <a:ext cx="1723549" cy="298736"/>
          </a:xfrm>
          <a:prstGeom prst="rect">
            <a:avLst/>
          </a:prstGeom>
          <a:noFill/>
        </p:spPr>
        <p:txBody>
          <a:bodyPr wrap="none" rtlCol="0">
            <a:spAutoFit/>
          </a:bodyPr>
          <a:lstStyle/>
          <a:p>
            <a:pPr algn="dist">
              <a:lnSpc>
                <a:spcPct val="150000"/>
              </a:lnSpc>
            </a:pPr>
            <a:r>
              <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帆软，让数据成为生产力！</a:t>
            </a:r>
            <a:endPar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标题 17"/>
          <p:cNvSpPr>
            <a:spLocks noGrp="1"/>
          </p:cNvSpPr>
          <p:nvPr>
            <p:ph type="title"/>
          </p:nvPr>
        </p:nvSpPr>
        <p:spPr>
          <a:xfrm>
            <a:off x="388617" y="412585"/>
            <a:ext cx="9949183" cy="430531"/>
          </a:xfrm>
        </p:spPr>
        <p:txBody>
          <a:bodyPr>
            <a:normAutofit/>
          </a:bodyPr>
          <a:lstStyle>
            <a:lvl1pPr>
              <a:defRPr sz="2400" b="1">
                <a:solidFill>
                  <a:srgbClr val="007DD2"/>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07345" y="850900"/>
            <a:ext cx="8488527" cy="7078806"/>
          </a:xfrm>
          <a:prstGeom prst="rect">
            <a:avLst/>
          </a:prstGeom>
        </p:spPr>
      </p:pic>
      <p:sp>
        <p:nvSpPr>
          <p:cNvPr id="2" name="标题 1"/>
          <p:cNvSpPr>
            <a:spLocks noGrp="1"/>
          </p:cNvSpPr>
          <p:nvPr>
            <p:ph type="title" hasCustomPrompt="1"/>
          </p:nvPr>
        </p:nvSpPr>
        <p:spPr>
          <a:xfrm>
            <a:off x="248920" y="4791075"/>
            <a:ext cx="10515600" cy="624840"/>
          </a:xfrm>
        </p:spPr>
        <p:txBody>
          <a:bodyPr>
            <a:noAutofit/>
          </a:bodyPr>
          <a:lstStyle>
            <a:lvl1pPr>
              <a:defRPr sz="2800">
                <a:solidFill>
                  <a:srgbClr val="007DD2"/>
                </a:solidFill>
                <a:latin typeface="微软雅黑" panose="020B0503020204020204" pitchFamily="34" charset="-122"/>
                <a:ea typeface="微软雅黑" panose="020B0503020204020204" pitchFamily="34" charset="-122"/>
              </a:defRPr>
            </a:lvl1pPr>
          </a:lstStyle>
          <a:p>
            <a:endParaRPr lang="en-US" altLang="zh-CN" dirty="0"/>
          </a:p>
        </p:txBody>
      </p:sp>
      <p:sp>
        <p:nvSpPr>
          <p:cNvPr id="4" name="日期占位符 3"/>
          <p:cNvSpPr>
            <a:spLocks noGrp="1"/>
          </p:cNvSpPr>
          <p:nvPr>
            <p:ph type="dt" sz="half" idx="10"/>
          </p:nvPr>
        </p:nvSpPr>
        <p:spPr/>
        <p:txBody>
          <a:bodyPr/>
          <a:lstStyle/>
          <a:p>
            <a:fld id="{BDB90904-EF7A-4A64-ABC7-704499CB12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39B484-942F-4E05-999B-4AA2CD1A3F86}" type="slidenum">
              <a:rPr lang="zh-CN" altLang="en-US" smtClean="0"/>
            </a:fld>
            <a:endParaRPr lang="zh-CN" altLang="en-US"/>
          </a:p>
        </p:txBody>
      </p:sp>
      <p:sp>
        <p:nvSpPr>
          <p:cNvPr id="3" name="Shape 166"/>
          <p:cNvSpPr/>
          <p:nvPr userDrawn="1"/>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8" name="副标题 7"/>
          <p:cNvSpPr>
            <a:spLocks noGrp="1"/>
          </p:cNvSpPr>
          <p:nvPr>
            <p:ph type="subTitle" idx="1" hasCustomPrompt="1"/>
          </p:nvPr>
        </p:nvSpPr>
        <p:spPr>
          <a:xfrm>
            <a:off x="248920" y="3723640"/>
            <a:ext cx="6883400" cy="866775"/>
          </a:xfrm>
          <a:prstGeom prst="rect">
            <a:avLst/>
          </a:prstGeom>
        </p:spPr>
        <p:txBody>
          <a:bodyPr anchor="ctr">
            <a:noAutofit/>
          </a:bodyPr>
          <a:lstStyle>
            <a:lvl1pPr marL="0" indent="0" algn="l">
              <a:buNone/>
              <a:defRPr sz="5400" b="1">
                <a:solidFill>
                  <a:srgbClr val="007DD2"/>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副标题</a:t>
            </a:r>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20438"/>
          <a:stretch>
            <a:fillRect/>
          </a:stretch>
        </p:blipFill>
        <p:spPr>
          <a:xfrm>
            <a:off x="-38100" y="1"/>
            <a:ext cx="12293600" cy="6858000"/>
          </a:xfrm>
          <a:prstGeom prst="rect">
            <a:avLst/>
          </a:prstGeom>
        </p:spPr>
      </p:pic>
      <p:sp>
        <p:nvSpPr>
          <p:cNvPr id="2" name="标题 1"/>
          <p:cNvSpPr>
            <a:spLocks noGrp="1"/>
          </p:cNvSpPr>
          <p:nvPr>
            <p:ph type="ctrTitle" hasCustomPrompt="1"/>
          </p:nvPr>
        </p:nvSpPr>
        <p:spPr>
          <a:xfrm>
            <a:off x="989573" y="2660059"/>
            <a:ext cx="9753600" cy="979003"/>
          </a:xfrm>
        </p:spPr>
        <p:txBody>
          <a:bodyPr anchor="ctr">
            <a:normAutofit/>
          </a:bodyPr>
          <a:lstStyle>
            <a:lvl1pPr algn="l">
              <a:defRPr sz="4000">
                <a:solidFill>
                  <a:schemeClr val="bg1"/>
                </a:solidFill>
                <a:latin typeface="思源黑体 CN Medium" panose="020B0600000000000000" pitchFamily="34" charset="-122"/>
                <a:ea typeface="思源黑体 CN Medium" panose="020B0600000000000000" pitchFamily="34" charset="-122"/>
              </a:defRPr>
            </a:lvl1pPr>
          </a:lstStyle>
          <a:p>
            <a:r>
              <a:rPr lang="zh-CN" altLang="en-US" dirty="0"/>
              <a:t>这里是你的主标题思源黑体</a:t>
            </a:r>
            <a:r>
              <a:rPr lang="en-US" altLang="zh-CN" dirty="0"/>
              <a:t>40</a:t>
            </a:r>
            <a:endParaRPr lang="zh-CN" altLang="en-US" dirty="0"/>
          </a:p>
        </p:txBody>
      </p:sp>
      <p:sp>
        <p:nvSpPr>
          <p:cNvPr id="3" name="副标题 2"/>
          <p:cNvSpPr>
            <a:spLocks noGrp="1"/>
          </p:cNvSpPr>
          <p:nvPr>
            <p:ph type="subTitle" idx="1" hasCustomPrompt="1"/>
          </p:nvPr>
        </p:nvSpPr>
        <p:spPr>
          <a:xfrm>
            <a:off x="989573" y="3891900"/>
            <a:ext cx="6883400" cy="459526"/>
          </a:xfrm>
          <a:prstGeom prst="rect">
            <a:avLst/>
          </a:prstGeom>
        </p:spPr>
        <p:txBody>
          <a:bodyPr anchor="ctr"/>
          <a:lstStyle>
            <a:lvl1pPr marL="0" indent="0" algn="l">
              <a:buNone/>
              <a:defRPr sz="240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这里是副标题思源黑体</a:t>
            </a:r>
            <a:r>
              <a:rPr lang="en-US" altLang="zh-CN" dirty="0"/>
              <a:t>24</a:t>
            </a:r>
            <a:endParaRPr lang="zh-CN" altLang="en-US" dirty="0"/>
          </a:p>
        </p:txBody>
      </p:sp>
      <p:sp>
        <p:nvSpPr>
          <p:cNvPr id="4" name="日期占位符 3"/>
          <p:cNvSpPr>
            <a:spLocks noGrp="1"/>
          </p:cNvSpPr>
          <p:nvPr>
            <p:ph type="dt" sz="half" idx="10"/>
          </p:nvPr>
        </p:nvSpPr>
        <p:spPr/>
        <p:txBody>
          <a:bodyPr/>
          <a:lstStyle/>
          <a:p>
            <a:fld id="{BDB90904-EF7A-4A64-ABC7-704499CB12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39B484-942F-4E05-999B-4AA2CD1A3F86}" type="slidenum">
              <a:rPr lang="zh-CN" altLang="en-US" smtClean="0"/>
            </a:fld>
            <a:endParaRPr lang="zh-CN" altLang="en-US"/>
          </a:p>
        </p:txBody>
      </p:sp>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74573" y="1275697"/>
            <a:ext cx="4509527" cy="5729005"/>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89573" y="1125705"/>
            <a:ext cx="1283727" cy="64186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结束页">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20438"/>
          <a:stretch>
            <a:fillRect/>
          </a:stretch>
        </p:blipFill>
        <p:spPr>
          <a:xfrm>
            <a:off x="-38100" y="1"/>
            <a:ext cx="12293600" cy="6858000"/>
          </a:xfrm>
          <a:prstGeom prst="rect">
            <a:avLst/>
          </a:prstGeom>
        </p:spPr>
      </p:pic>
      <p:sp>
        <p:nvSpPr>
          <p:cNvPr id="2" name="标题 1"/>
          <p:cNvSpPr>
            <a:spLocks noGrp="1"/>
          </p:cNvSpPr>
          <p:nvPr>
            <p:ph type="ctrTitle" hasCustomPrompt="1"/>
          </p:nvPr>
        </p:nvSpPr>
        <p:spPr>
          <a:xfrm>
            <a:off x="989573" y="2660059"/>
            <a:ext cx="9753600" cy="979003"/>
          </a:xfrm>
        </p:spPr>
        <p:txBody>
          <a:bodyPr anchor="ctr">
            <a:normAutofit/>
          </a:bodyPr>
          <a:lstStyle>
            <a:lvl1pPr algn="l">
              <a:defRPr sz="4000">
                <a:solidFill>
                  <a:schemeClr val="bg1"/>
                </a:solidFill>
                <a:latin typeface="思源黑体 CN Medium" panose="020B0600000000000000" pitchFamily="34" charset="-122"/>
                <a:ea typeface="思源黑体 CN Medium" panose="020B0600000000000000" pitchFamily="34" charset="-122"/>
              </a:defRPr>
            </a:lvl1pPr>
          </a:lstStyle>
          <a:p>
            <a:r>
              <a:rPr lang="zh-CN" altLang="en-US" dirty="0"/>
              <a:t>感谢您的聆听！</a:t>
            </a:r>
            <a:endParaRPr lang="zh-CN" altLang="en-US" dirty="0"/>
          </a:p>
        </p:txBody>
      </p:sp>
      <p:sp>
        <p:nvSpPr>
          <p:cNvPr id="3" name="副标题 2"/>
          <p:cNvSpPr>
            <a:spLocks noGrp="1"/>
          </p:cNvSpPr>
          <p:nvPr>
            <p:ph type="subTitle" idx="1" hasCustomPrompt="1"/>
          </p:nvPr>
        </p:nvSpPr>
        <p:spPr>
          <a:xfrm>
            <a:off x="989573" y="3891900"/>
            <a:ext cx="6883400" cy="459526"/>
          </a:xfrm>
          <a:prstGeom prst="rect">
            <a:avLst/>
          </a:prstGeom>
        </p:spPr>
        <p:txBody>
          <a:bodyPr anchor="ctr"/>
          <a:lstStyle>
            <a:lvl1pPr marL="0" indent="0" algn="l">
              <a:buNone/>
              <a:defRPr sz="2400" baseline="0">
                <a:solidFill>
                  <a:schemeClr val="bg1"/>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dirty="0"/>
              <a:t>THANK YOU</a:t>
            </a:r>
            <a:endParaRPr lang="zh-CN" altLang="en-US" dirty="0"/>
          </a:p>
        </p:txBody>
      </p:sp>
      <p:sp>
        <p:nvSpPr>
          <p:cNvPr id="4" name="日期占位符 3"/>
          <p:cNvSpPr>
            <a:spLocks noGrp="1"/>
          </p:cNvSpPr>
          <p:nvPr>
            <p:ph type="dt" sz="half" idx="10"/>
          </p:nvPr>
        </p:nvSpPr>
        <p:spPr/>
        <p:txBody>
          <a:bodyPr/>
          <a:lstStyle/>
          <a:p>
            <a:fld id="{BDB90904-EF7A-4A64-ABC7-704499CB12B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39B484-942F-4E05-999B-4AA2CD1A3F86}" type="slidenum">
              <a:rPr lang="zh-CN" altLang="en-US" smtClean="0"/>
            </a:fld>
            <a:endParaRPr lang="zh-CN" altLang="en-US"/>
          </a:p>
        </p:txBody>
      </p:sp>
      <p:pic>
        <p:nvPicPr>
          <p:cNvPr id="12" name="图片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74573" y="1275697"/>
            <a:ext cx="4509527" cy="5729005"/>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89573" y="1125705"/>
            <a:ext cx="1283727" cy="64186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8C7E99-B30C-41BB-B200-271C870BE8A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82F6C4-8100-4BFE-846B-507D4B797B4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目录页">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07345" y="850900"/>
            <a:ext cx="8488527" cy="7078806"/>
          </a:xfrm>
          <a:prstGeom prst="rect">
            <a:avLst/>
          </a:prstGeom>
        </p:spPr>
      </p:pic>
      <p:sp>
        <p:nvSpPr>
          <p:cNvPr id="11" name="标题 1"/>
          <p:cNvSpPr>
            <a:spLocks noGrp="1"/>
          </p:cNvSpPr>
          <p:nvPr>
            <p:ph type="title" hasCustomPrompt="1"/>
          </p:nvPr>
        </p:nvSpPr>
        <p:spPr>
          <a:xfrm>
            <a:off x="838200" y="889000"/>
            <a:ext cx="10515600" cy="801688"/>
          </a:xfrm>
        </p:spPr>
        <p:txBody>
          <a:bodyPr/>
          <a:lstStyle>
            <a:lvl1pPr>
              <a:defRPr b="0" i="0">
                <a:solidFill>
                  <a:srgbClr val="007DD2"/>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dirty="0"/>
              <a:t>目录 </a:t>
            </a:r>
            <a:r>
              <a:rPr lang="en-US" altLang="zh-CN" dirty="0"/>
              <a:t>CONTENT</a:t>
            </a:r>
            <a:endParaRPr lang="zh-CN" altLang="en-US" dirty="0"/>
          </a:p>
        </p:txBody>
      </p:sp>
      <p:sp>
        <p:nvSpPr>
          <p:cNvPr id="12" name="日期占位符 3"/>
          <p:cNvSpPr>
            <a:spLocks noGrp="1"/>
          </p:cNvSpPr>
          <p:nvPr>
            <p:ph type="dt" sz="half" idx="10"/>
          </p:nvPr>
        </p:nvSpPr>
        <p:spPr>
          <a:xfrm>
            <a:off x="838200" y="6356350"/>
            <a:ext cx="2743200" cy="365125"/>
          </a:xfrm>
        </p:spPr>
        <p:txBody>
          <a:bodyPr/>
          <a:lstStyle/>
          <a:p>
            <a:fld id="{BDB90904-EF7A-4A64-ABC7-704499CB12B3}" type="datetimeFigureOut">
              <a:rPr lang="zh-CN" altLang="en-US" smtClean="0"/>
            </a:fld>
            <a:endParaRPr lang="zh-CN" altLang="en-US"/>
          </a:p>
        </p:txBody>
      </p:sp>
      <p:sp>
        <p:nvSpPr>
          <p:cNvPr id="13" name="页脚占位符 4"/>
          <p:cNvSpPr>
            <a:spLocks noGrp="1"/>
          </p:cNvSpPr>
          <p:nvPr>
            <p:ph type="ftr" sz="quarter" idx="11"/>
          </p:nvPr>
        </p:nvSpPr>
        <p:spPr>
          <a:xfrm>
            <a:off x="4038600" y="6356350"/>
            <a:ext cx="4114800" cy="365125"/>
          </a:xfrm>
        </p:spPr>
        <p:txBody>
          <a:bodyPr/>
          <a:lstStyle/>
          <a:p>
            <a:endParaRPr lang="zh-CN" altLang="en-US"/>
          </a:p>
        </p:txBody>
      </p:sp>
      <p:sp>
        <p:nvSpPr>
          <p:cNvPr id="14" name="灯片编号占位符 5"/>
          <p:cNvSpPr>
            <a:spLocks noGrp="1"/>
          </p:cNvSpPr>
          <p:nvPr>
            <p:ph type="sldNum" sz="quarter" idx="12"/>
          </p:nvPr>
        </p:nvSpPr>
        <p:spPr>
          <a:xfrm>
            <a:off x="8610600" y="6356350"/>
            <a:ext cx="2743200" cy="365125"/>
          </a:xfrm>
        </p:spPr>
        <p:txBody>
          <a:bodyPr/>
          <a:lstStyle/>
          <a:p>
            <a:fld id="{7339B484-942F-4E05-999B-4AA2CD1A3F8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内容页">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0"/>
            <a:ext cx="12184602" cy="6858000"/>
          </a:xfrm>
          <a:prstGeom prst="rect">
            <a:avLst/>
          </a:prstGeom>
        </p:spPr>
      </p:pic>
      <p:sp>
        <p:nvSpPr>
          <p:cNvPr id="7" name="矩形 6"/>
          <p:cNvSpPr/>
          <p:nvPr userDrawn="1"/>
        </p:nvSpPr>
        <p:spPr>
          <a:xfrm>
            <a:off x="355600" y="855980"/>
            <a:ext cx="11468100" cy="36000"/>
          </a:xfrm>
          <a:prstGeom prst="rect">
            <a:avLst/>
          </a:prstGeom>
          <a:gradFill flip="none" rotWithShape="1">
            <a:gsLst>
              <a:gs pos="0">
                <a:srgbClr val="007DD2"/>
              </a:gs>
              <a:gs pos="100000">
                <a:srgbClr val="1EAAE6"/>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355600" y="6235700"/>
            <a:ext cx="1146810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a:blip r:embed="rId3"/>
          <a:stretch>
            <a:fillRect/>
          </a:stretch>
        </p:blipFill>
        <p:spPr>
          <a:xfrm>
            <a:off x="10705347" y="344174"/>
            <a:ext cx="1109056" cy="554528"/>
          </a:xfrm>
          <a:prstGeom prst="rect">
            <a:avLst/>
          </a:prstGeom>
        </p:spPr>
      </p:pic>
      <p:sp>
        <p:nvSpPr>
          <p:cNvPr id="15" name="文本框 14"/>
          <p:cNvSpPr txBox="1"/>
          <p:nvPr userDrawn="1"/>
        </p:nvSpPr>
        <p:spPr>
          <a:xfrm>
            <a:off x="9975438" y="6318251"/>
            <a:ext cx="1838965" cy="298736"/>
          </a:xfrm>
          <a:prstGeom prst="rect">
            <a:avLst/>
          </a:prstGeom>
          <a:noFill/>
        </p:spPr>
        <p:txBody>
          <a:bodyPr wrap="none" rtlCol="0">
            <a:spAutoFit/>
          </a:bodyPr>
          <a:lstStyle/>
          <a:p>
            <a:pPr algn="dist">
              <a:lnSpc>
                <a:spcPct val="150000"/>
              </a:lnSpc>
            </a:pP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r>
              <a:rPr lang="en-US" altLang="zh-CN" sz="1000" dirty="0" err="1">
                <a:solidFill>
                  <a:schemeClr val="tx1">
                    <a:lumMod val="50000"/>
                    <a:lumOff val="50000"/>
                  </a:schemeClr>
                </a:solidFill>
                <a:latin typeface="思源黑体 CN Light" panose="020B0300000000000000" pitchFamily="34" charset="-122"/>
                <a:ea typeface="思源黑体 CN Light" panose="020B0300000000000000" pitchFamily="34" charset="-122"/>
              </a:rPr>
              <a:t>FanRuan</a:t>
            </a: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 Software </a:t>
            </a:r>
            <a:r>
              <a:rPr lang="en-US" altLang="zh-CN" sz="1000" dirty="0" err="1">
                <a:solidFill>
                  <a:schemeClr val="tx1">
                    <a:lumMod val="50000"/>
                    <a:lumOff val="50000"/>
                  </a:schemeClr>
                </a:solidFill>
                <a:latin typeface="思源黑体 CN Light" panose="020B0300000000000000" pitchFamily="34" charset="-122"/>
                <a:ea typeface="思源黑体 CN Light" panose="020B0300000000000000" pitchFamily="34" charset="-122"/>
              </a:rPr>
              <a:t>CO.,Ltd</a:t>
            </a:r>
            <a:r>
              <a:rPr lang="en-US" altLang="zh-CN"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a:t>
            </a:r>
            <a:endPar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16" name="文本框 15"/>
          <p:cNvSpPr txBox="1"/>
          <p:nvPr userDrawn="1"/>
        </p:nvSpPr>
        <p:spPr>
          <a:xfrm>
            <a:off x="368300" y="6318251"/>
            <a:ext cx="1723549" cy="298736"/>
          </a:xfrm>
          <a:prstGeom prst="rect">
            <a:avLst/>
          </a:prstGeom>
          <a:noFill/>
        </p:spPr>
        <p:txBody>
          <a:bodyPr wrap="none" rtlCol="0">
            <a:spAutoFit/>
          </a:bodyPr>
          <a:lstStyle/>
          <a:p>
            <a:pPr algn="dist">
              <a:lnSpc>
                <a:spcPct val="150000"/>
              </a:lnSpc>
            </a:pPr>
            <a:r>
              <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rPr>
              <a:t>帆软，让数据成为生产力！</a:t>
            </a:r>
            <a:endParaRPr lang="zh-CN" altLang="en-US" sz="1000" dirty="0">
              <a:solidFill>
                <a:schemeClr val="tx1">
                  <a:lumMod val="50000"/>
                  <a:lumOff val="50000"/>
                </a:schemeClr>
              </a:solidFill>
              <a:latin typeface="思源黑体 CN Light" panose="020B0300000000000000" pitchFamily="34" charset="-122"/>
              <a:ea typeface="思源黑体 CN Light" panose="020B0300000000000000" pitchFamily="34" charset="-122"/>
            </a:endParaRPr>
          </a:p>
        </p:txBody>
      </p:sp>
      <p:sp>
        <p:nvSpPr>
          <p:cNvPr id="20" name="标题 17"/>
          <p:cNvSpPr>
            <a:spLocks noGrp="1"/>
          </p:cNvSpPr>
          <p:nvPr>
            <p:ph type="title"/>
          </p:nvPr>
        </p:nvSpPr>
        <p:spPr>
          <a:xfrm>
            <a:off x="355601" y="412585"/>
            <a:ext cx="9982200" cy="430531"/>
          </a:xfrm>
        </p:spPr>
        <p:txBody>
          <a:bodyPr>
            <a:normAutofit/>
          </a:bodyPr>
          <a:lstStyle>
            <a:lvl1pPr>
              <a:defRPr sz="2400" b="0" i="0">
                <a:solidFill>
                  <a:srgbClr val="007DD2"/>
                </a:solidFill>
                <a:latin typeface="思源黑体 CN Medium" panose="020B0600000000000000" pitchFamily="34" charset="-122"/>
                <a:ea typeface="思源黑体 CN Medium" panose="020B0600000000000000" pitchFamily="34" charset="-122"/>
                <a:cs typeface="思源黑体 CN Medium" panose="020B0600000000000000" pitchFamily="34" charset="-122"/>
              </a:defRPr>
            </a:lvl1pPr>
          </a:lstStyle>
          <a:p>
            <a:r>
              <a:rPr lang="zh-CN" altLang="en-US" dirty="0"/>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8C7E99-B30C-41BB-B200-271C870BE8A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2F6C4-8100-4BFE-846B-507D4B797B4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1.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27.png"/><Relationship Id="rId1" Type="http://schemas.openxmlformats.org/officeDocument/2006/relationships/hyperlink" Target="https://help.fanruan.com/finebi/doc-view-825.html"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bmp"/></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10.emf"/><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9" Type="http://schemas.openxmlformats.org/officeDocument/2006/relationships/diagramLayout" Target="../diagrams/layout4.xml"/><Relationship Id="rId8" Type="http://schemas.openxmlformats.org/officeDocument/2006/relationships/diagramData" Target="../diagrams/data4.xml"/><Relationship Id="rId7" Type="http://schemas.openxmlformats.org/officeDocument/2006/relationships/image" Target="../media/image39.png"/><Relationship Id="rId6" Type="http://schemas.openxmlformats.org/officeDocument/2006/relationships/image" Target="../media/image38.png"/><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5" Type="http://schemas.openxmlformats.org/officeDocument/2006/relationships/notesSlide" Target="../notesSlides/notesSlide19.xml"/><Relationship Id="rId14" Type="http://schemas.openxmlformats.org/officeDocument/2006/relationships/slideLayout" Target="../slideLayouts/slideLayout1.xml"/><Relationship Id="rId13" Type="http://schemas.openxmlformats.org/officeDocument/2006/relationships/hyperlink" Target="https://help.fanruan.com/finebi/doc-view-1000.html" TargetMode="External"/><Relationship Id="rId12" Type="http://schemas.microsoft.com/office/2007/relationships/diagramDrawing" Target="../diagrams/drawing4.xml"/><Relationship Id="rId11" Type="http://schemas.openxmlformats.org/officeDocument/2006/relationships/diagramColors" Target="../diagrams/colors4.xml"/><Relationship Id="rId10" Type="http://schemas.openxmlformats.org/officeDocument/2006/relationships/diagramQuickStyle" Target="../diagrams/quickStyle4.xml"/><Relationship Id="rId1" Type="http://schemas.openxmlformats.org/officeDocument/2006/relationships/diagramData" Target="../diagrams/data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1.png"/><Relationship Id="rId2" Type="http://schemas.openxmlformats.org/officeDocument/2006/relationships/customXml" Target="../ink/ink1.xml"/><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4.png"/><Relationship Id="rId1"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7.bmp"/><Relationship Id="rId1" Type="http://schemas.openxmlformats.org/officeDocument/2006/relationships/image" Target="../media/image4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png"/><Relationship Id="rId1" Type="http://schemas.openxmlformats.org/officeDocument/2006/relationships/image" Target="../media/image49.pn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hyperlink" Target="https://help.fanruan.com/finebi/doc-view-1067.htm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4.png"/><Relationship Id="rId1" Type="http://schemas.openxmlformats.org/officeDocument/2006/relationships/image" Target="../media/image53.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55.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xml"/><Relationship Id="rId2" Type="http://schemas.openxmlformats.org/officeDocument/2006/relationships/image" Target="../media/image56.png"/><Relationship Id="rId1" Type="http://schemas.openxmlformats.org/officeDocument/2006/relationships/image" Target="../media/image57.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56.png"/><Relationship Id="rId1" Type="http://schemas.openxmlformats.org/officeDocument/2006/relationships/image" Target="../media/image58.png"/></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image" Target="../media/image5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1.pn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5.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2.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4.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5.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77.png"/><Relationship Id="rId1" Type="http://schemas.openxmlformats.org/officeDocument/2006/relationships/image" Target="../media/image76.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9.bmp"/><Relationship Id="rId1" Type="http://schemas.openxmlformats.org/officeDocument/2006/relationships/image" Target="../media/image7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1.xml"/><Relationship Id="rId5" Type="http://schemas.openxmlformats.org/officeDocument/2006/relationships/hyperlink" Target="https://help.fanruan.com/finebi/doc-view-838.html" TargetMode="External"/><Relationship Id="rId4" Type="http://schemas.openxmlformats.org/officeDocument/2006/relationships/image" Target="../media/image56.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86.png"/><Relationship Id="rId2" Type="http://schemas.openxmlformats.org/officeDocument/2006/relationships/tags" Target="../tags/tag5.xml"/><Relationship Id="rId1" Type="http://schemas.openxmlformats.org/officeDocument/2006/relationships/image" Target="../media/image56.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8.png"/><Relationship Id="rId1" Type="http://schemas.openxmlformats.org/officeDocument/2006/relationships/image" Target="../media/image8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s://help.fanruan.com/dvg/" TargetMode="Externa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9.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0.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2.png"/><Relationship Id="rId1" Type="http://schemas.openxmlformats.org/officeDocument/2006/relationships/image" Target="../media/image91.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4.png"/><Relationship Id="rId1" Type="http://schemas.openxmlformats.org/officeDocument/2006/relationships/image" Target="../media/image9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95.png"/></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hyperlink" Target="http://demo.finebi.com" TargetMode="External"/><Relationship Id="rId4" Type="http://schemas.openxmlformats.org/officeDocument/2006/relationships/image" Target="../media/image98.png"/><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tags" Target="../tags/tag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s://bbs.fanruan.com/ueditor/php/upload/file/20211011/1633914728229679.zip" TargetMode="External"/></Relationships>
</file>

<file path=ppt/slides/_rels/slide73.xml.rels><?xml version="1.0" encoding="UTF-8" standalone="yes"?>
<Relationships xmlns="http://schemas.openxmlformats.org/package/2006/relationships"><Relationship Id="rId9" Type="http://schemas.openxmlformats.org/officeDocument/2006/relationships/notesSlide" Target="../notesSlides/notesSlide29.xml"/><Relationship Id="rId8" Type="http://schemas.openxmlformats.org/officeDocument/2006/relationships/slideLayout" Target="../slideLayouts/slideLayout1.xml"/><Relationship Id="rId7" Type="http://schemas.openxmlformats.org/officeDocument/2006/relationships/image" Target="../media/image102.png"/><Relationship Id="rId6" Type="http://schemas.openxmlformats.org/officeDocument/2006/relationships/hyperlink" Target="https://bbs.fanruan.com/thread-134795-1-1.html" TargetMode="External"/><Relationship Id="rId5" Type="http://schemas.openxmlformats.org/officeDocument/2006/relationships/hyperlink" Target="http://bbs.fanruan.com/verify" TargetMode="External"/><Relationship Id="rId4" Type="http://schemas.openxmlformats.org/officeDocument/2006/relationships/image" Target="../media/image101.png"/><Relationship Id="rId3" Type="http://schemas.openxmlformats.org/officeDocument/2006/relationships/image" Target="../media/image100.png"/><Relationship Id="rId2" Type="http://schemas.openxmlformats.org/officeDocument/2006/relationships/hyperlink" Target="https://bbs.fanruan.com/FCBA" TargetMode="External"/><Relationship Id="rId1" Type="http://schemas.openxmlformats.org/officeDocument/2006/relationships/image" Target="../media/image9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标题 3"/>
          <p:cNvSpPr>
            <a:spLocks noGrp="1"/>
          </p:cNvSpPr>
          <p:nvPr>
            <p:ph type="ctrTitle"/>
            <p:custDataLst>
              <p:tags r:id="rId1"/>
            </p:custDataLst>
          </p:nvPr>
        </p:nvSpPr>
        <p:spPr/>
        <p:txBody>
          <a:bodyPr>
            <a:normAutofit fontScale="90000"/>
          </a:bodyPr>
          <a:lstStyle/>
          <a:p>
            <a:pPr>
              <a:lnSpc>
                <a:spcPct val="150000"/>
              </a:lnSpc>
            </a:pPr>
            <a:r>
              <a:rPr lang="en-US" altLang="zh-CN" sz="5335" dirty="0" err="1"/>
              <a:t>FineBI</a:t>
            </a:r>
            <a:r>
              <a:rPr lang="zh-CN" altLang="en-US" sz="5335" dirty="0"/>
              <a:t>基础培训</a:t>
            </a:r>
            <a:r>
              <a:rPr lang="zh-CN" altLang="en-US" sz="5335" dirty="0"/>
              <a:t>第一课</a:t>
            </a:r>
            <a:endParaRPr lang="zh-CN" altLang="en-US" sz="5335" dirty="0"/>
          </a:p>
        </p:txBody>
      </p:sp>
      <p:sp>
        <p:nvSpPr>
          <p:cNvPr id="5" name="PA-副标题 4"/>
          <p:cNvSpPr>
            <a:spLocks noGrp="1"/>
          </p:cNvSpPr>
          <p:nvPr>
            <p:ph type="subTitle" idx="1"/>
            <p:custDataLst>
              <p:tags r:id="rId2"/>
            </p:custDataLst>
          </p:nvPr>
        </p:nvSpPr>
        <p:spPr>
          <a:xfrm>
            <a:off x="989330" y="4157980"/>
            <a:ext cx="6883400" cy="1303655"/>
          </a:xfrm>
        </p:spPr>
        <p:txBody>
          <a:bodyPr/>
          <a:lstStyle/>
          <a:p>
            <a:r>
              <a:rPr lang="zh-CN" altLang="en-US" sz="2000" dirty="0"/>
              <a:t>帆软</a:t>
            </a:r>
            <a:r>
              <a:rPr lang="en-US" altLang="zh-CN" sz="2000" dirty="0"/>
              <a:t>C</a:t>
            </a:r>
            <a:r>
              <a:rPr lang="en-US" altLang="zh-CN" sz="2000" dirty="0"/>
              <a:t>laire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defTabSz="914400" rtl="0" eaLnBrk="1" latinLnBrk="0" hangingPunct="1">
              <a:lnSpc>
                <a:spcPct val="90000"/>
              </a:lnSpc>
              <a:spcBef>
                <a:spcPct val="0"/>
              </a:spcBef>
              <a:buNone/>
            </a:pPr>
            <a:r>
              <a:rPr lang="en-US" altLang="zh-CN" sz="2665" b="0" u="none" kern="1200" dirty="0">
                <a:solidFill>
                  <a:srgbClr val="007DD2"/>
                </a:solidFill>
                <a:cs typeface="+mj-cs"/>
              </a:rPr>
              <a:t>02</a:t>
            </a:r>
            <a:r>
              <a:rPr lang="zh-CN" altLang="en-US" sz="2665" b="0" u="none" kern="1200" dirty="0">
                <a:solidFill>
                  <a:srgbClr val="007DD2"/>
                </a:solidFill>
                <a:cs typeface="+mj-cs"/>
              </a:rPr>
              <a:t>数据准备</a:t>
            </a:r>
            <a:endParaRPr lang="zh-CN" altLang="en-US" sz="2665" b="0" u="none" kern="1200" dirty="0">
              <a:solidFill>
                <a:srgbClr val="007DD2"/>
              </a:solidFill>
              <a:cs typeface="+mj-cs"/>
            </a:endParaRPr>
          </a:p>
        </p:txBody>
      </p:sp>
      <p:sp>
        <p:nvSpPr>
          <p:cNvPr id="6" name="矩形 5"/>
          <p:cNvSpPr/>
          <p:nvPr/>
        </p:nvSpPr>
        <p:spPr>
          <a:xfrm>
            <a:off x="359771" y="971866"/>
            <a:ext cx="11472457" cy="460375"/>
          </a:xfrm>
          <a:prstGeom prst="rect">
            <a:avLst/>
          </a:prstGeom>
        </p:spPr>
        <p:txBody>
          <a:bodyPr wrap="square">
            <a:spAutoFit/>
          </a:bodyPr>
          <a:lstStyle/>
          <a:p>
            <a:pPr algn="l">
              <a:lnSpc>
                <a:spcPct val="150000"/>
              </a:lnSpc>
              <a:buClrTx/>
              <a:buSzTx/>
              <a:buNone/>
            </a:pPr>
            <a:r>
              <a:rPr lang="zh-CN" altLang="en-US" sz="1600" spc="100" dirty="0">
                <a:solidFill>
                  <a:srgbClr val="424243"/>
                </a:solidFill>
                <a:ea typeface="微软雅黑" panose="020B0503020204020204" pitchFamily="34" charset="-122"/>
              </a:rPr>
              <a:t>业务员进行数据再加工处理的地方。可进行业务包、数据表、关联、多路径、数据更新、自助数据集等操作。</a:t>
            </a:r>
            <a:endParaRPr lang="zh-CN" altLang="en-US" sz="1600" spc="100" dirty="0">
              <a:solidFill>
                <a:srgbClr val="424243"/>
              </a:solidFill>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33095" y="1508760"/>
            <a:ext cx="8049260" cy="4624070"/>
          </a:xfrm>
          <a:prstGeom prst="rect">
            <a:avLst/>
          </a:prstGeom>
        </p:spPr>
      </p:pic>
      <p:pic>
        <p:nvPicPr>
          <p:cNvPr id="4" name="图片 3"/>
          <p:cNvPicPr>
            <a:picLocks noChangeAspect="1"/>
          </p:cNvPicPr>
          <p:nvPr/>
        </p:nvPicPr>
        <p:blipFill>
          <a:blip r:embed="rId2"/>
          <a:stretch>
            <a:fillRect/>
          </a:stretch>
        </p:blipFill>
        <p:spPr>
          <a:xfrm>
            <a:off x="4027805" y="1508760"/>
            <a:ext cx="4571365" cy="469963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660" b="0" dirty="0">
                <a:sym typeface="+mn-ea"/>
              </a:rPr>
              <a:t>02</a:t>
            </a:r>
            <a:r>
              <a:rPr lang="zh-CN" altLang="en-US" sz="2660" b="0" dirty="0">
                <a:sym typeface="+mn-ea"/>
              </a:rPr>
              <a:t>数据准备</a:t>
            </a:r>
            <a:r>
              <a:rPr kumimoji="1" lang="en-US" altLang="zh-CN" sz="2665" b="0" u="none" dirty="0"/>
              <a:t>——</a:t>
            </a:r>
            <a:r>
              <a:rPr lang="zh-CN" altLang="en-US" sz="2665" b="0" u="none" dirty="0"/>
              <a:t>名词解释</a:t>
            </a:r>
            <a:endParaRPr lang="zh-CN" altLang="en-US" sz="2665" b="0" u="none" dirty="0"/>
          </a:p>
        </p:txBody>
      </p:sp>
      <p:sp>
        <p:nvSpPr>
          <p:cNvPr id="10" name="文本框 9"/>
          <p:cNvSpPr txBox="1"/>
          <p:nvPr/>
        </p:nvSpPr>
        <p:spPr>
          <a:xfrm>
            <a:off x="1093185" y="4872831"/>
            <a:ext cx="9306591" cy="1351011"/>
          </a:xfrm>
          <a:prstGeom prst="rect">
            <a:avLst/>
          </a:prstGeom>
          <a:noFill/>
        </p:spPr>
        <p:txBody>
          <a:bodyPr wrap="square" rtlCol="0">
            <a:spAutoFit/>
          </a:bodyPr>
          <a:lstStyle/>
          <a:p>
            <a:pPr>
              <a:lnSpc>
                <a:spcPct val="150000"/>
              </a:lnSpc>
            </a:pPr>
            <a:r>
              <a:rPr lang="zh-CN" altLang="en-US" sz="1400" dirty="0">
                <a:solidFill>
                  <a:srgbClr val="007DD2"/>
                </a:solidFill>
                <a:ea typeface="微软雅黑" panose="020B0503020204020204" pitchFamily="34" charset="-122"/>
              </a:rPr>
              <a:t>分组、</a:t>
            </a:r>
            <a:r>
              <a:rPr lang="zh-CN" altLang="en-US" sz="1400" spc="100" dirty="0">
                <a:solidFill>
                  <a:srgbClr val="007DD2"/>
                </a:solidFill>
                <a:ea typeface="微软雅黑" panose="020B0503020204020204" pitchFamily="34" charset="-122"/>
              </a:rPr>
              <a:t>业务包</a:t>
            </a:r>
            <a:r>
              <a:rPr lang="zh-CN" altLang="en-US" sz="1400" dirty="0">
                <a:solidFill>
                  <a:srgbClr val="007DD2"/>
                </a:solidFill>
                <a:ea typeface="微软雅黑" panose="020B0503020204020204" pitchFamily="34" charset="-122"/>
              </a:rPr>
              <a:t>：</a:t>
            </a:r>
            <a:r>
              <a:rPr lang="zh-CN" altLang="en-US" sz="1400" spc="100" dirty="0">
                <a:solidFill>
                  <a:srgbClr val="424243"/>
                </a:solidFill>
                <a:ea typeface="微软雅黑" panose="020B0503020204020204" pitchFamily="34" charset="-122"/>
              </a:rPr>
              <a:t>根据业务类型等不同而建立的分级数据管理模式，类似与文件夹功能</a:t>
            </a:r>
            <a:r>
              <a:rPr lang="zh-CN" altLang="en-US" sz="1400" dirty="0">
                <a:solidFill>
                  <a:srgbClr val="424243"/>
                </a:solidFill>
                <a:ea typeface="微软雅黑" panose="020B0503020204020204" pitchFamily="34" charset="-122"/>
              </a:rPr>
              <a:t>。其中，业务包是必须的。</a:t>
            </a:r>
            <a:endParaRPr lang="zh-CN" altLang="en-US" sz="1400" dirty="0">
              <a:solidFill>
                <a:srgbClr val="424243"/>
              </a:solidFill>
            </a:endParaRPr>
          </a:p>
          <a:p>
            <a:pPr>
              <a:lnSpc>
                <a:spcPct val="150000"/>
              </a:lnSpc>
            </a:pPr>
            <a:r>
              <a:rPr lang="zh-CN" altLang="en-US" sz="1400" spc="100" dirty="0">
                <a:solidFill>
                  <a:srgbClr val="007DD2"/>
                </a:solidFill>
                <a:ea typeface="微软雅黑" panose="020B0503020204020204" pitchFamily="34" charset="-122"/>
              </a:rPr>
              <a:t>数据表：</a:t>
            </a:r>
            <a:r>
              <a:rPr lang="zh-CN" altLang="en-US" sz="1400" spc="100" dirty="0">
                <a:solidFill>
                  <a:srgbClr val="424243"/>
                </a:solidFill>
                <a:ea typeface="微软雅黑" panose="020B0503020204020204" pitchFamily="34" charset="-122"/>
              </a:rPr>
              <a:t>数据分析的原材料，可分为数据源表和自助数据集两类。</a:t>
            </a:r>
            <a:endParaRPr lang="en-US" altLang="zh-CN" sz="1400" spc="100" dirty="0">
              <a:solidFill>
                <a:srgbClr val="424243"/>
              </a:solidFill>
              <a:ea typeface="微软雅黑" panose="020B0503020204020204" pitchFamily="34" charset="-122"/>
            </a:endParaRPr>
          </a:p>
          <a:p>
            <a:pPr marL="539750" lvl="1" indent="-342900">
              <a:lnSpc>
                <a:spcPct val="150000"/>
              </a:lnSpc>
              <a:buFont typeface="Wingdings" panose="05000000000000000000" pitchFamily="2" charset="2"/>
              <a:buChar char="Ø"/>
            </a:pPr>
            <a:r>
              <a:rPr lang="zh-CN" altLang="en-US" sz="1400" spc="100" dirty="0">
                <a:solidFill>
                  <a:srgbClr val="007DD2"/>
                </a:solidFill>
                <a:ea typeface="微软雅黑" panose="020B0503020204020204" pitchFamily="34" charset="-122"/>
              </a:rPr>
              <a:t>数据源表：</a:t>
            </a:r>
            <a:r>
              <a:rPr lang="zh-CN" altLang="en-US" sz="1400" spc="100" dirty="0">
                <a:solidFill>
                  <a:srgbClr val="424243"/>
                </a:solidFill>
                <a:ea typeface="微软雅黑" panose="020B0503020204020204" pitchFamily="34" charset="-122"/>
              </a:rPr>
              <a:t>导入的数据库表、</a:t>
            </a:r>
            <a:r>
              <a:rPr lang="en-US" altLang="zh-CN" sz="1400" spc="100" dirty="0">
                <a:solidFill>
                  <a:srgbClr val="424243"/>
                </a:solidFill>
                <a:ea typeface="微软雅黑" panose="020B0503020204020204" pitchFamily="34" charset="-122"/>
              </a:rPr>
              <a:t>SQL</a:t>
            </a:r>
            <a:r>
              <a:rPr lang="zh-CN" altLang="en-US" sz="1400" spc="100" dirty="0">
                <a:solidFill>
                  <a:srgbClr val="424243"/>
                </a:solidFill>
                <a:ea typeface="微软雅黑" panose="020B0503020204020204" pitchFamily="34" charset="-122"/>
              </a:rPr>
              <a:t>数据集、</a:t>
            </a:r>
            <a:r>
              <a:rPr lang="en-US" altLang="zh-CN" sz="1400" spc="100" dirty="0">
                <a:solidFill>
                  <a:srgbClr val="424243"/>
                </a:solidFill>
                <a:ea typeface="微软雅黑" panose="020B0503020204020204" pitchFamily="34" charset="-122"/>
              </a:rPr>
              <a:t>EXCEL</a:t>
            </a:r>
            <a:r>
              <a:rPr lang="zh-CN" altLang="en-US" sz="1400" spc="100" dirty="0">
                <a:solidFill>
                  <a:srgbClr val="424243"/>
                </a:solidFill>
                <a:ea typeface="微软雅黑" panose="020B0503020204020204" pitchFamily="34" charset="-122"/>
              </a:rPr>
              <a:t>数据集等。</a:t>
            </a:r>
            <a:endParaRPr lang="en-US" altLang="zh-CN" sz="1400" spc="100" dirty="0">
              <a:solidFill>
                <a:srgbClr val="424243"/>
              </a:solidFill>
              <a:ea typeface="微软雅黑" panose="020B0503020204020204" pitchFamily="34" charset="-122"/>
            </a:endParaRPr>
          </a:p>
          <a:p>
            <a:pPr marL="539750" lvl="1" indent="-342900">
              <a:lnSpc>
                <a:spcPct val="150000"/>
              </a:lnSpc>
              <a:buFont typeface="Wingdings" panose="05000000000000000000" pitchFamily="2" charset="2"/>
              <a:buChar char="Ø"/>
            </a:pPr>
            <a:r>
              <a:rPr lang="zh-CN" altLang="en-US" sz="1400" spc="100" dirty="0">
                <a:solidFill>
                  <a:srgbClr val="007DD2"/>
                </a:solidFill>
                <a:ea typeface="微软雅黑" panose="020B0503020204020204" pitchFamily="34" charset="-122"/>
              </a:rPr>
              <a:t>自助数据集：</a:t>
            </a:r>
            <a:r>
              <a:rPr lang="zh-CN" altLang="en-US" sz="1400" spc="100" dirty="0">
                <a:solidFill>
                  <a:srgbClr val="424243"/>
                </a:solidFill>
                <a:ea typeface="微软雅黑" panose="020B0503020204020204" pitchFamily="34" charset="-122"/>
              </a:rPr>
              <a:t>业务人员根据数据分析需求，在数据源表的基础上进行数据预处理后生成的表。</a:t>
            </a:r>
            <a:endParaRPr lang="en-US" altLang="zh-CN" sz="1400" spc="100" dirty="0">
              <a:solidFill>
                <a:srgbClr val="424243"/>
              </a:solidFill>
              <a:ea typeface="微软雅黑" panose="020B0503020204020204" pitchFamily="34" charset="-122"/>
            </a:endParaRPr>
          </a:p>
        </p:txBody>
      </p:sp>
      <p:grpSp>
        <p:nvGrpSpPr>
          <p:cNvPr id="5" name="组合 4"/>
          <p:cNvGrpSpPr/>
          <p:nvPr/>
        </p:nvGrpSpPr>
        <p:grpSpPr>
          <a:xfrm>
            <a:off x="815818" y="894029"/>
            <a:ext cx="8315435" cy="3703098"/>
            <a:chOff x="785160" y="909862"/>
            <a:chExt cx="8315435" cy="3703098"/>
          </a:xfrm>
        </p:grpSpPr>
        <p:graphicFrame>
          <p:nvGraphicFramePr>
            <p:cNvPr id="3" name="图示 2"/>
            <p:cNvGraphicFramePr/>
            <p:nvPr/>
          </p:nvGraphicFramePr>
          <p:xfrm>
            <a:off x="785160" y="909862"/>
            <a:ext cx="8315435" cy="370309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箭头: 下 3"/>
            <p:cNvSpPr/>
            <p:nvPr/>
          </p:nvSpPr>
          <p:spPr>
            <a:xfrm>
              <a:off x="8132778" y="1861072"/>
              <a:ext cx="322729" cy="64545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defTabSz="914400" rtl="0" eaLnBrk="1" latinLnBrk="0" hangingPunct="1">
              <a:lnSpc>
                <a:spcPct val="90000"/>
              </a:lnSpc>
              <a:spcBef>
                <a:spcPct val="0"/>
              </a:spcBef>
              <a:buNone/>
            </a:pPr>
            <a:r>
              <a:rPr lang="en-US" altLang="zh-CN" b="0" u="none" kern="1200" dirty="0">
                <a:solidFill>
                  <a:srgbClr val="007DD2"/>
                </a:solidFill>
                <a:cs typeface="+mj-cs"/>
              </a:rPr>
              <a:t>03</a:t>
            </a:r>
            <a:r>
              <a:rPr lang="zh-CN" altLang="en-US" b="0" u="none" kern="1200" dirty="0">
                <a:solidFill>
                  <a:srgbClr val="007DD2"/>
                </a:solidFill>
                <a:cs typeface="+mj-cs"/>
              </a:rPr>
              <a:t>仪表板</a:t>
            </a:r>
            <a:endParaRPr lang="zh-CN" altLang="en-US" b="0" u="none" kern="1200" dirty="0">
              <a:solidFill>
                <a:srgbClr val="007DD2"/>
              </a:solidFill>
              <a:cs typeface="+mj-cs"/>
            </a:endParaRPr>
          </a:p>
        </p:txBody>
      </p:sp>
      <p:sp>
        <p:nvSpPr>
          <p:cNvPr id="3" name="矩形 2"/>
          <p:cNvSpPr/>
          <p:nvPr/>
        </p:nvSpPr>
        <p:spPr>
          <a:xfrm>
            <a:off x="360041" y="909636"/>
            <a:ext cx="11472457" cy="829945"/>
          </a:xfrm>
          <a:prstGeom prst="rect">
            <a:avLst/>
          </a:prstGeom>
        </p:spPr>
        <p:txBody>
          <a:bodyPr wrap="square">
            <a:spAutoFit/>
          </a:bodyPr>
          <a:lstStyle/>
          <a:p>
            <a:pPr algn="l">
              <a:lnSpc>
                <a:spcPct val="150000"/>
              </a:lnSpc>
              <a:buClrTx/>
              <a:buSzTx/>
              <a:buNone/>
            </a:pPr>
            <a:r>
              <a:rPr lang="zh-CN" altLang="en-US" sz="1600" spc="100" dirty="0">
                <a:solidFill>
                  <a:srgbClr val="424243"/>
                </a:solidFill>
                <a:ea typeface="微软雅黑" panose="020B0503020204020204" pitchFamily="34" charset="-122"/>
              </a:rPr>
              <a:t>用于前端的分析，供业务员创建可视化图表进行数据分析。查看自己已创建的仪表板；</a:t>
            </a:r>
            <a:endParaRPr lang="zh-CN" altLang="en-US" sz="1600" spc="100" dirty="0">
              <a:solidFill>
                <a:srgbClr val="424243"/>
              </a:solidFill>
              <a:ea typeface="微软雅黑" panose="020B0503020204020204" pitchFamily="34" charset="-122"/>
            </a:endParaRPr>
          </a:p>
          <a:p>
            <a:pPr algn="l">
              <a:lnSpc>
                <a:spcPct val="150000"/>
              </a:lnSpc>
              <a:buClrTx/>
              <a:buSzTx/>
              <a:buNone/>
            </a:pPr>
            <a:r>
              <a:rPr lang="zh-CN" altLang="en-US" sz="1600" spc="100" dirty="0">
                <a:solidFill>
                  <a:srgbClr val="424243"/>
                </a:solidFill>
                <a:ea typeface="微软雅黑" panose="020B0503020204020204" pitchFamily="34" charset="-122"/>
              </a:rPr>
              <a:t>新建仪表板:选择仪表板&gt;新建仪表板，选择新建仪表板的位置，并为该仪表板命名。</a:t>
            </a:r>
            <a:endParaRPr lang="zh-CN" altLang="en-US" sz="1600" spc="100" dirty="0">
              <a:solidFill>
                <a:srgbClr val="424243"/>
              </a:solidFill>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51864" y="1806118"/>
            <a:ext cx="8121779" cy="3989211"/>
          </a:xfrm>
          <a:prstGeom prst="rect">
            <a:avLst/>
          </a:prstGeom>
        </p:spPr>
      </p:pic>
      <p:pic>
        <p:nvPicPr>
          <p:cNvPr id="6" name="图片 5"/>
          <p:cNvPicPr>
            <a:picLocks noChangeAspect="1"/>
          </p:cNvPicPr>
          <p:nvPr/>
        </p:nvPicPr>
        <p:blipFill>
          <a:blip r:embed="rId2"/>
          <a:stretch>
            <a:fillRect/>
          </a:stretch>
        </p:blipFill>
        <p:spPr>
          <a:xfrm>
            <a:off x="2849911" y="1709002"/>
            <a:ext cx="7938843" cy="41349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defTabSz="914400" rtl="0" eaLnBrk="1" latinLnBrk="0" hangingPunct="1">
              <a:lnSpc>
                <a:spcPct val="90000"/>
              </a:lnSpc>
              <a:spcBef>
                <a:spcPct val="0"/>
              </a:spcBef>
              <a:buNone/>
            </a:pPr>
            <a:r>
              <a:rPr lang="en-US" altLang="zh-CN" b="0" dirty="0">
                <a:sym typeface="+mn-ea"/>
              </a:rPr>
              <a:t>03</a:t>
            </a:r>
            <a:r>
              <a:rPr lang="zh-CN" altLang="en-US" b="0" dirty="0">
                <a:sym typeface="+mn-ea"/>
              </a:rPr>
              <a:t>仪表板</a:t>
            </a:r>
            <a:r>
              <a:rPr kumimoji="1" lang="en-US" altLang="zh-CN" b="0" dirty="0">
                <a:sym typeface="+mn-ea"/>
              </a:rPr>
              <a:t>——</a:t>
            </a:r>
            <a:r>
              <a:rPr lang="zh-CN" altLang="en-US" b="0" dirty="0">
                <a:sym typeface="+mn-ea"/>
              </a:rPr>
              <a:t>名词解释</a:t>
            </a:r>
            <a:endParaRPr lang="zh-CN" altLang="en-US" b="0" kern="1200" dirty="0">
              <a:solidFill>
                <a:srgbClr val="007DD2"/>
              </a:solidFill>
              <a:latin typeface="微软雅黑" panose="020B0503020204020204" pitchFamily="34" charset="-122"/>
              <a:ea typeface="微软雅黑" panose="020B0503020204020204" pitchFamily="34" charset="-122"/>
              <a:cs typeface="+mj-cs"/>
              <a:sym typeface="+mn-ea"/>
            </a:endParaRPr>
          </a:p>
        </p:txBody>
      </p:sp>
      <p:sp>
        <p:nvSpPr>
          <p:cNvPr id="3" name="文本框 2"/>
          <p:cNvSpPr txBox="1"/>
          <p:nvPr/>
        </p:nvSpPr>
        <p:spPr>
          <a:xfrm>
            <a:off x="588010" y="1017270"/>
            <a:ext cx="9949182" cy="1276350"/>
          </a:xfrm>
          <a:prstGeom prst="rect">
            <a:avLst/>
          </a:prstGeom>
          <a:noFill/>
        </p:spPr>
        <p:txBody>
          <a:bodyPr wrap="square" rtlCol="0">
            <a:spAutoFit/>
          </a:bodyPr>
          <a:lstStyle/>
          <a:p>
            <a:pPr>
              <a:lnSpc>
                <a:spcPct val="150000"/>
              </a:lnSpc>
            </a:pPr>
            <a:r>
              <a:rPr lang="zh-CN" altLang="en-US" sz="1400" spc="100" dirty="0">
                <a:solidFill>
                  <a:srgbClr val="424243"/>
                </a:solidFill>
                <a:ea typeface="微软雅黑" panose="020B0503020204020204" pitchFamily="34" charset="-122"/>
              </a:rPr>
              <a:t>组件：展示图形、表格等可视化的一个图表；（一个组件只能使用一个数据表）</a:t>
            </a:r>
            <a:endParaRPr lang="zh-CN" altLang="en-US" sz="1400" spc="100" dirty="0">
              <a:solidFill>
                <a:srgbClr val="424243"/>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仪表板：展示进行数据分析而创建的可视化组件的面板，在仪表板中可以添加任意的组件，包括表格、图表、控件等；</a:t>
            </a:r>
            <a:endParaRPr lang="zh-CN" altLang="en-US" sz="1400" spc="100" dirty="0">
              <a:solidFill>
                <a:srgbClr val="424243"/>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（一个仪表板包含多个组件，不同组件使用不同表；即一个仪表板可使用多个表）</a:t>
            </a:r>
            <a:endParaRPr lang="zh-CN" altLang="en-US" sz="1400" spc="100" dirty="0">
              <a:solidFill>
                <a:srgbClr val="424243"/>
              </a:solidFill>
              <a:ea typeface="微软雅黑" panose="020B0503020204020204" pitchFamily="34" charset="-122"/>
            </a:endParaRPr>
          </a:p>
          <a:p>
            <a:endParaRPr lang="zh-CN" altLang="en-US" sz="1400" spc="100" dirty="0">
              <a:solidFill>
                <a:srgbClr val="424243"/>
              </a:solidFill>
              <a:ea typeface="微软雅黑" panose="020B0503020204020204" pitchFamily="34" charset="-122"/>
            </a:endParaRPr>
          </a:p>
        </p:txBody>
      </p:sp>
      <p:grpSp>
        <p:nvGrpSpPr>
          <p:cNvPr id="6" name="组合 5"/>
          <p:cNvGrpSpPr/>
          <p:nvPr/>
        </p:nvGrpSpPr>
        <p:grpSpPr>
          <a:xfrm>
            <a:off x="2012315" y="2233930"/>
            <a:ext cx="8524875" cy="3888740"/>
            <a:chOff x="1383322" y="2148841"/>
            <a:chExt cx="7789105" cy="3888544"/>
          </a:xfrm>
        </p:grpSpPr>
        <p:sp>
          <p:nvSpPr>
            <p:cNvPr id="5" name="矩形 4"/>
            <p:cNvSpPr/>
            <p:nvPr/>
          </p:nvSpPr>
          <p:spPr>
            <a:xfrm>
              <a:off x="1383322" y="2148841"/>
              <a:ext cx="7789105" cy="3888544"/>
            </a:xfrm>
            <a:prstGeom prst="rect">
              <a:avLst/>
            </a:prstGeom>
            <a:solidFill>
              <a:schemeClr val="bg1">
                <a:lumMod val="9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4" name="图示 3"/>
            <p:cNvGraphicFramePr/>
            <p:nvPr/>
          </p:nvGraphicFramePr>
          <p:xfrm>
            <a:off x="2414562" y="2878456"/>
            <a:ext cx="5737225" cy="296227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sp>
        <p:nvSpPr>
          <p:cNvPr id="7" name="文本框 6"/>
          <p:cNvSpPr txBox="1"/>
          <p:nvPr/>
        </p:nvSpPr>
        <p:spPr>
          <a:xfrm>
            <a:off x="5726430" y="2355850"/>
            <a:ext cx="1097280" cy="460375"/>
          </a:xfrm>
          <a:prstGeom prst="rect">
            <a:avLst/>
          </a:prstGeom>
          <a:noFill/>
        </p:spPr>
        <p:txBody>
          <a:bodyPr wrap="none" rtlCol="0">
            <a:spAutoFit/>
          </a:bodyPr>
          <a:lstStyle/>
          <a:p>
            <a:r>
              <a:rPr lang="zh-CN" altLang="en-US" sz="2400"/>
              <a:t>仪表板</a:t>
            </a:r>
            <a:endParaRPr lang="zh-CN" altLang="en-US" sz="2400"/>
          </a:p>
        </p:txBody>
      </p:sp>
      <p:sp>
        <p:nvSpPr>
          <p:cNvPr id="8" name="文本框 7"/>
          <p:cNvSpPr txBox="1"/>
          <p:nvPr/>
        </p:nvSpPr>
        <p:spPr>
          <a:xfrm>
            <a:off x="471170" y="3789680"/>
            <a:ext cx="1305560" cy="922020"/>
          </a:xfrm>
          <a:prstGeom prst="rect">
            <a:avLst/>
          </a:prstGeom>
          <a:noFill/>
        </p:spPr>
        <p:txBody>
          <a:bodyPr wrap="square" rtlCol="0" anchor="t">
            <a:spAutoFit/>
          </a:bodyPr>
          <a:lstStyle/>
          <a:p>
            <a:pPr>
              <a:lnSpc>
                <a:spcPct val="150000"/>
              </a:lnSpc>
            </a:pPr>
            <a:r>
              <a:rPr lang="zh-CN" altLang="en-US" dirty="0">
                <a:solidFill>
                  <a:srgbClr val="007DD2"/>
                </a:solidFill>
                <a:ea typeface="思源黑体 CN Normal" panose="020B0400000000000000" pitchFamily="34" charset="-122"/>
                <a:sym typeface="+mn-ea"/>
              </a:rPr>
              <a:t>数据可视化</a:t>
            </a:r>
            <a:r>
              <a:rPr lang="en-US" altLang="zh-CN" dirty="0">
                <a:solidFill>
                  <a:srgbClr val="007DD2"/>
                </a:solidFill>
                <a:ea typeface="思源黑体 CN Normal" panose="020B0400000000000000" pitchFamily="34" charset="-122"/>
                <a:sym typeface="+mn-ea"/>
              </a:rPr>
              <a:t>&amp;</a:t>
            </a:r>
            <a:r>
              <a:rPr lang="zh-CN" altLang="en-US" dirty="0">
                <a:solidFill>
                  <a:srgbClr val="007DD2"/>
                </a:solidFill>
                <a:ea typeface="思源黑体 CN Normal" panose="020B0400000000000000" pitchFamily="34" charset="-122"/>
                <a:sym typeface="+mn-ea"/>
              </a:rPr>
              <a:t>结论</a:t>
            </a:r>
            <a:endParaRPr lang="zh-CN" altLang="en-US" dirty="0">
              <a:solidFill>
                <a:srgbClr val="007DD2"/>
              </a:solidFill>
              <a:ea typeface="思源黑体 CN Normal" panose="020B0400000000000000" pitchFamily="34" charset="-122"/>
              <a:sym typeface="+mn-ea"/>
            </a:endParaRPr>
          </a:p>
        </p:txBody>
      </p:sp>
      <p:sp>
        <p:nvSpPr>
          <p:cNvPr id="9" name="文本框 8"/>
          <p:cNvSpPr txBox="1"/>
          <p:nvPr/>
        </p:nvSpPr>
        <p:spPr>
          <a:xfrm>
            <a:off x="471170" y="2651125"/>
            <a:ext cx="1305560" cy="506730"/>
          </a:xfrm>
          <a:prstGeom prst="rect">
            <a:avLst/>
          </a:prstGeom>
          <a:noFill/>
        </p:spPr>
        <p:txBody>
          <a:bodyPr wrap="square" rtlCol="0" anchor="t">
            <a:spAutoFit/>
          </a:bodyPr>
          <a:lstStyle/>
          <a:p>
            <a:pPr>
              <a:lnSpc>
                <a:spcPct val="150000"/>
              </a:lnSpc>
            </a:pPr>
            <a:r>
              <a:rPr lang="zh-CN" altLang="en-US" dirty="0">
                <a:solidFill>
                  <a:srgbClr val="007DD2"/>
                </a:solidFill>
                <a:ea typeface="思源黑体 CN Normal" panose="020B0400000000000000" pitchFamily="34" charset="-122"/>
                <a:sym typeface="+mn-ea"/>
              </a:rPr>
              <a:t>工作汇报</a:t>
            </a:r>
            <a:endParaRPr lang="zh-CN" altLang="en-US" dirty="0">
              <a:solidFill>
                <a:srgbClr val="007DD2"/>
              </a:solidFill>
              <a:ea typeface="思源黑体 CN Normal" panose="020B0400000000000000" pitchFamily="34" charset="-122"/>
              <a:sym typeface="+mn-ea"/>
            </a:endParaRPr>
          </a:p>
        </p:txBody>
      </p:sp>
      <p:cxnSp>
        <p:nvCxnSpPr>
          <p:cNvPr id="10" name="直接箭头连接符 9"/>
          <p:cNvCxnSpPr>
            <a:stCxn id="8" idx="3"/>
          </p:cNvCxnSpPr>
          <p:nvPr/>
        </p:nvCxnSpPr>
        <p:spPr>
          <a:xfrm>
            <a:off x="1776730" y="4250690"/>
            <a:ext cx="1292860" cy="11468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a:stCxn id="9" idx="3"/>
            <a:endCxn id="7" idx="1"/>
          </p:cNvCxnSpPr>
          <p:nvPr/>
        </p:nvCxnSpPr>
        <p:spPr>
          <a:xfrm flipV="1">
            <a:off x="1776730" y="2586355"/>
            <a:ext cx="3949700" cy="3181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defTabSz="914400" rtl="0" eaLnBrk="1" latinLnBrk="0" hangingPunct="1">
              <a:lnSpc>
                <a:spcPct val="90000"/>
              </a:lnSpc>
              <a:spcBef>
                <a:spcPct val="0"/>
              </a:spcBef>
              <a:buNone/>
            </a:pPr>
            <a:r>
              <a:rPr lang="en-US" altLang="zh-CN" sz="2665" b="0" u="none" kern="1200" dirty="0">
                <a:solidFill>
                  <a:srgbClr val="007DD2"/>
                </a:solidFill>
                <a:cs typeface="+mj-cs"/>
              </a:rPr>
              <a:t>04</a:t>
            </a:r>
            <a:r>
              <a:rPr lang="zh-CN" altLang="en-US" sz="2665" b="0" u="none" kern="1200" dirty="0">
                <a:solidFill>
                  <a:srgbClr val="007DD2"/>
                </a:solidFill>
                <a:cs typeface="+mj-cs"/>
              </a:rPr>
              <a:t>目录</a:t>
            </a:r>
            <a:endParaRPr lang="zh-CN" altLang="en-US" sz="2665" b="0" u="none" kern="1200" dirty="0">
              <a:solidFill>
                <a:srgbClr val="007DD2"/>
              </a:solidFill>
              <a:cs typeface="+mj-cs"/>
            </a:endParaRPr>
          </a:p>
        </p:txBody>
      </p:sp>
      <p:sp>
        <p:nvSpPr>
          <p:cNvPr id="3" name="矩形 2"/>
          <p:cNvSpPr/>
          <p:nvPr/>
        </p:nvSpPr>
        <p:spPr>
          <a:xfrm>
            <a:off x="388616" y="1062671"/>
            <a:ext cx="11472457" cy="337185"/>
          </a:xfrm>
          <a:prstGeom prst="rect">
            <a:avLst/>
          </a:prstGeom>
        </p:spPr>
        <p:txBody>
          <a:bodyPr wrap="square">
            <a:spAutoFit/>
          </a:bodyPr>
          <a:lstStyle/>
          <a:p>
            <a:r>
              <a:rPr lang="zh-CN" altLang="en-US" sz="1600" spc="100" dirty="0">
                <a:solidFill>
                  <a:srgbClr val="424243"/>
                </a:solidFill>
                <a:ea typeface="微软雅黑" panose="020B0503020204020204" pitchFamily="34" charset="-122"/>
              </a:rPr>
              <a:t>点击对应目录展开即可查看仪表板；点击另存为将当前仪表板存为自己的仪表板；</a:t>
            </a:r>
            <a:endParaRPr lang="zh-CN" altLang="en-US" sz="1600" spc="100" dirty="0">
              <a:solidFill>
                <a:srgbClr val="424243"/>
              </a:solidFill>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970961" y="1449811"/>
            <a:ext cx="9884540" cy="4649331"/>
          </a:xfrm>
          <a:prstGeom prst="rect">
            <a:avLst/>
          </a:prstGeom>
        </p:spPr>
      </p:pic>
      <p:pic>
        <p:nvPicPr>
          <p:cNvPr id="8" name="图片 7"/>
          <p:cNvPicPr>
            <a:picLocks noChangeAspect="1"/>
          </p:cNvPicPr>
          <p:nvPr/>
        </p:nvPicPr>
        <p:blipFill>
          <a:blip r:embed="rId2"/>
          <a:stretch>
            <a:fillRect/>
          </a:stretch>
        </p:blipFill>
        <p:spPr>
          <a:xfrm>
            <a:off x="2669388" y="1432003"/>
            <a:ext cx="8186113" cy="46671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zh-CN" altLang="en-US" b="0" dirty="0">
                <a:sym typeface="+mn-ea"/>
              </a:rPr>
              <a:t>05使用FineBI小助手查询问题</a:t>
            </a:r>
            <a:endParaRPr lang="zh-CN" altLang="en-US" b="0" dirty="0">
              <a:sym typeface="+mn-ea"/>
            </a:endParaRPr>
          </a:p>
        </p:txBody>
      </p:sp>
      <p:grpSp>
        <p:nvGrpSpPr>
          <p:cNvPr id="8" name="组合 7"/>
          <p:cNvGrpSpPr/>
          <p:nvPr/>
        </p:nvGrpSpPr>
        <p:grpSpPr>
          <a:xfrm>
            <a:off x="1781175" y="1464945"/>
            <a:ext cx="8239125" cy="4571365"/>
            <a:chOff x="2857" y="2173"/>
            <a:chExt cx="12720" cy="7239"/>
          </a:xfrm>
        </p:grpSpPr>
        <p:pic>
          <p:nvPicPr>
            <p:cNvPr id="3" name="图片 2"/>
            <p:cNvPicPr>
              <a:picLocks noChangeAspect="1"/>
            </p:cNvPicPr>
            <p:nvPr/>
          </p:nvPicPr>
          <p:blipFill>
            <a:blip r:embed="rId1"/>
            <a:stretch>
              <a:fillRect/>
            </a:stretch>
          </p:blipFill>
          <p:spPr>
            <a:xfrm>
              <a:off x="2857" y="2173"/>
              <a:ext cx="12721" cy="7239"/>
            </a:xfrm>
            <a:prstGeom prst="rect">
              <a:avLst/>
            </a:prstGeom>
          </p:spPr>
        </p:pic>
        <p:sp>
          <p:nvSpPr>
            <p:cNvPr id="11" name="矩形 10"/>
            <p:cNvSpPr/>
            <p:nvPr/>
          </p:nvSpPr>
          <p:spPr>
            <a:xfrm>
              <a:off x="14511" y="8634"/>
              <a:ext cx="872" cy="778"/>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手杖形箭头 4"/>
            <p:cNvSpPr/>
            <p:nvPr/>
          </p:nvSpPr>
          <p:spPr>
            <a:xfrm>
              <a:off x="13623" y="7164"/>
              <a:ext cx="1502" cy="147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7" name="文本框 6"/>
          <p:cNvSpPr txBox="1"/>
          <p:nvPr/>
        </p:nvSpPr>
        <p:spPr>
          <a:xfrm>
            <a:off x="398141" y="1081059"/>
            <a:ext cx="11443875" cy="337185"/>
          </a:xfrm>
          <a:prstGeom prst="rect">
            <a:avLst/>
          </a:prstGeom>
          <a:noFill/>
        </p:spPr>
        <p:txBody>
          <a:bodyPr wrap="square">
            <a:spAutoFit/>
          </a:bodyPr>
          <a:p>
            <a:r>
              <a:rPr lang="zh-CN" altLang="en-US" sz="1600" spc="100" dirty="0">
                <a:solidFill>
                  <a:srgbClr val="424243"/>
                </a:solidFill>
                <a:ea typeface="微软雅黑" panose="020B0503020204020204" pitchFamily="34" charset="-122"/>
              </a:rPr>
              <a:t>没记住怎么用？使用FineBI的过程中遇到问题？先试试用FineBI小助手。</a:t>
            </a:r>
            <a:endParaRPr lang="zh-CN" altLang="en-US" sz="1600" spc="100" dirty="0">
              <a:solidFill>
                <a:srgbClr val="424243"/>
              </a:solidFill>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88617" y="317335"/>
            <a:ext cx="9949183" cy="430531"/>
          </a:xfrm>
        </p:spPr>
        <p:txBody>
          <a:bodyPr>
            <a:normAutofit fontScale="90000"/>
          </a:bodyPr>
          <a:p>
            <a:pPr algn="l">
              <a:lnSpc>
                <a:spcPct val="150000"/>
              </a:lnSpc>
              <a:buClrTx/>
              <a:buSzTx/>
              <a:buFontTx/>
            </a:pPr>
            <a:r>
              <a:rPr lang="zh-CN" altLang="en-US" sz="2665" b="0" dirty="0"/>
              <a:t>05使用FineBI小助手查询</a:t>
            </a:r>
            <a:r>
              <a:rPr lang="zh-CN" altLang="en-US" sz="2665" b="0" dirty="0"/>
              <a:t>问题</a:t>
            </a:r>
            <a:endParaRPr lang="zh-CN" altLang="en-US" sz="2665" b="0" dirty="0"/>
          </a:p>
        </p:txBody>
      </p:sp>
      <p:grpSp>
        <p:nvGrpSpPr>
          <p:cNvPr id="19" name="组合 18"/>
          <p:cNvGrpSpPr/>
          <p:nvPr/>
        </p:nvGrpSpPr>
        <p:grpSpPr>
          <a:xfrm>
            <a:off x="3237230" y="1128395"/>
            <a:ext cx="6141720" cy="4975860"/>
            <a:chOff x="5466" y="1897"/>
            <a:chExt cx="9672" cy="7836"/>
          </a:xfrm>
        </p:grpSpPr>
        <p:grpSp>
          <p:nvGrpSpPr>
            <p:cNvPr id="10" name="组合 9"/>
            <p:cNvGrpSpPr/>
            <p:nvPr/>
          </p:nvGrpSpPr>
          <p:grpSpPr>
            <a:xfrm>
              <a:off x="7406" y="1897"/>
              <a:ext cx="6216" cy="7836"/>
              <a:chOff x="892" y="1610"/>
              <a:chExt cx="6216" cy="7836"/>
            </a:xfrm>
          </p:grpSpPr>
          <p:pic>
            <p:nvPicPr>
              <p:cNvPr id="4" name="图片 3"/>
              <p:cNvPicPr>
                <a:picLocks noChangeAspect="1"/>
              </p:cNvPicPr>
              <p:nvPr/>
            </p:nvPicPr>
            <p:blipFill>
              <a:blip r:embed="rId1"/>
              <a:stretch>
                <a:fillRect/>
              </a:stretch>
            </p:blipFill>
            <p:spPr>
              <a:xfrm>
                <a:off x="892" y="1610"/>
                <a:ext cx="6216" cy="7836"/>
              </a:xfrm>
              <a:prstGeom prst="rect">
                <a:avLst/>
              </a:prstGeom>
            </p:spPr>
          </p:pic>
          <p:sp>
            <p:nvSpPr>
              <p:cNvPr id="5" name="矩形 4"/>
              <p:cNvSpPr/>
              <p:nvPr/>
            </p:nvSpPr>
            <p:spPr>
              <a:xfrm>
                <a:off x="1713" y="1714"/>
                <a:ext cx="5215" cy="968"/>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1713" y="2784"/>
                <a:ext cx="5215" cy="3441"/>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1713" y="6300"/>
                <a:ext cx="5215" cy="2231"/>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713" y="8630"/>
                <a:ext cx="5215" cy="722"/>
              </a:xfrm>
              <a:prstGeom prst="rect">
                <a:avLst/>
              </a:prstGeom>
              <a:noFill/>
              <a:ln w="28575">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893" y="8630"/>
                <a:ext cx="735" cy="722"/>
              </a:xfrm>
              <a:prstGeom prst="rect">
                <a:avLst/>
              </a:prstGeom>
              <a:noFill/>
              <a:ln w="28575">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泪滴形 10"/>
            <p:cNvSpPr/>
            <p:nvPr/>
          </p:nvSpPr>
          <p:spPr>
            <a:xfrm>
              <a:off x="5466" y="2153"/>
              <a:ext cx="677" cy="665"/>
            </a:xfrm>
            <a:prstGeom prst="teardrop">
              <a:avLst/>
            </a:prstGeom>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a:t>1</a:t>
              </a:r>
              <a:endParaRPr lang="en-US" altLang="zh-CN"/>
            </a:p>
          </p:txBody>
        </p:sp>
        <p:sp>
          <p:nvSpPr>
            <p:cNvPr id="12" name="泪滴形 11"/>
            <p:cNvSpPr/>
            <p:nvPr/>
          </p:nvSpPr>
          <p:spPr>
            <a:xfrm>
              <a:off x="14461" y="2152"/>
              <a:ext cx="677" cy="665"/>
            </a:xfrm>
            <a:prstGeom prst="teardrop">
              <a:avLst/>
            </a:prstGeom>
            <a:solidFill>
              <a:srgbClr val="00B0F0"/>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a:t>2</a:t>
              </a:r>
              <a:endParaRPr lang="en-US" altLang="zh-CN"/>
            </a:p>
          </p:txBody>
        </p:sp>
        <p:sp>
          <p:nvSpPr>
            <p:cNvPr id="13" name="泪滴形 12"/>
            <p:cNvSpPr/>
            <p:nvPr/>
          </p:nvSpPr>
          <p:spPr>
            <a:xfrm>
              <a:off x="14461" y="5369"/>
              <a:ext cx="677" cy="665"/>
            </a:xfrm>
            <a:prstGeom prst="teardrop">
              <a:avLst/>
            </a:prstGeom>
            <a:solidFill>
              <a:srgbClr val="00B0F0"/>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a:t>3</a:t>
              </a:r>
              <a:endParaRPr lang="en-US" altLang="zh-CN"/>
            </a:p>
          </p:txBody>
        </p:sp>
        <p:sp>
          <p:nvSpPr>
            <p:cNvPr id="14" name="泪滴形 13"/>
            <p:cNvSpPr/>
            <p:nvPr/>
          </p:nvSpPr>
          <p:spPr>
            <a:xfrm>
              <a:off x="14299" y="8947"/>
              <a:ext cx="677" cy="665"/>
            </a:xfrm>
            <a:prstGeom prst="teardrop">
              <a:avLst/>
            </a:prstGeom>
            <a:solidFill>
              <a:srgbClr val="00B0F0"/>
            </a:solidFill>
            <a:ln>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a:t>4</a:t>
              </a:r>
              <a:endParaRPr lang="en-US" altLang="zh-CN"/>
            </a:p>
          </p:txBody>
        </p:sp>
        <p:cxnSp>
          <p:nvCxnSpPr>
            <p:cNvPr id="16" name="肘形连接符 15"/>
            <p:cNvCxnSpPr>
              <a:stCxn id="5" idx="1"/>
              <a:endCxn id="11" idx="0"/>
            </p:cNvCxnSpPr>
            <p:nvPr/>
          </p:nvCxnSpPr>
          <p:spPr>
            <a:xfrm rot="10800000" flipV="1">
              <a:off x="6143" y="2485"/>
              <a:ext cx="2084" cy="1"/>
            </a:xfrm>
            <a:prstGeom prst="bentConnector3">
              <a:avLst>
                <a:gd name="adj1" fmla="val 50000"/>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9" idx="0"/>
              <a:endCxn id="11" idx="0"/>
            </p:cNvCxnSpPr>
            <p:nvPr/>
          </p:nvCxnSpPr>
          <p:spPr>
            <a:xfrm rot="16200000" flipV="1">
              <a:off x="3743" y="4885"/>
              <a:ext cx="6431" cy="1632"/>
            </a:xfrm>
            <a:prstGeom prst="bentConnector2">
              <a:avLst/>
            </a:prstGeom>
            <a:ln w="1905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388620" y="1316355"/>
            <a:ext cx="2650490" cy="2338070"/>
          </a:xfrm>
          <a:prstGeom prst="rect">
            <a:avLst/>
          </a:prstGeom>
          <a:noFill/>
        </p:spPr>
        <p:txBody>
          <a:bodyPr wrap="square">
            <a:spAutoFit/>
          </a:bodyPr>
          <a:p>
            <a:r>
              <a:rPr lang="zh-CN" altLang="en-US" sz="1800" dirty="0">
                <a:solidFill>
                  <a:srgbClr val="007DD2"/>
                </a:solidFill>
                <a:ea typeface="微软雅黑" panose="020B0503020204020204" pitchFamily="34" charset="-122"/>
              </a:rPr>
              <a:t>01 什么是FineBI</a:t>
            </a:r>
            <a:r>
              <a:rPr lang="zh-CN" altLang="en-US" sz="1800" dirty="0">
                <a:solidFill>
                  <a:srgbClr val="007DD2"/>
                </a:solidFill>
                <a:ea typeface="微软雅黑" panose="020B0503020204020204" pitchFamily="34" charset="-122"/>
              </a:rPr>
              <a:t>小助手？</a:t>
            </a:r>
            <a:endParaRPr lang="zh-CN" altLang="en-US" sz="1800" dirty="0">
              <a:solidFill>
                <a:srgbClr val="007DD2"/>
              </a:solidFill>
              <a:ea typeface="微软雅黑" panose="020B0503020204020204" pitchFamily="34" charset="-122"/>
            </a:endParaRPr>
          </a:p>
          <a:p>
            <a:endParaRPr lang="zh-CN" altLang="en-US" sz="1600"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FineBI小助手集合了多种学习资源。</a:t>
            </a:r>
            <a:r>
              <a:rPr lang="zh-CN" altLang="en-US" sz="1400" spc="100" dirty="0">
                <a:solidFill>
                  <a:srgbClr val="424243"/>
                </a:solidFill>
                <a:ea typeface="微软雅黑" panose="020B0503020204020204" pitchFamily="34" charset="-122"/>
              </a:rPr>
              <a:t>在</a:t>
            </a:r>
            <a:r>
              <a:rPr lang="zh-CN" altLang="en-US" sz="1600" spc="100" dirty="0">
                <a:solidFill>
                  <a:srgbClr val="424243"/>
                </a:solidFill>
                <a:ea typeface="微软雅黑" panose="020B0503020204020204" pitchFamily="34" charset="-122"/>
              </a:rPr>
              <a:t>使用FineBI中遇到问题可以随时在小助手对话框中</a:t>
            </a:r>
            <a:r>
              <a:rPr lang="zh-CN" altLang="en-US" sz="1600" b="1" spc="100" dirty="0">
                <a:solidFill>
                  <a:srgbClr val="424243"/>
                </a:solidFill>
                <a:ea typeface="微软雅黑" panose="020B0503020204020204" pitchFamily="34" charset="-122"/>
              </a:rPr>
              <a:t>搜索关键词</a:t>
            </a:r>
            <a:r>
              <a:rPr lang="zh-CN" altLang="en-US" sz="1600" spc="100" dirty="0">
                <a:solidFill>
                  <a:srgbClr val="424243"/>
                </a:solidFill>
                <a:ea typeface="微软雅黑" panose="020B0503020204020204" pitchFamily="34" charset="-122"/>
              </a:rPr>
              <a:t>，或者前往社区提问。</a:t>
            </a:r>
            <a:endParaRPr lang="zh-CN" altLang="en-US" sz="1600"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您也可以在小助手中查看最新活动和优质作品。</a:t>
            </a:r>
            <a:endParaRPr lang="zh-CN" altLang="en-US" sz="1600" spc="100" dirty="0">
              <a:solidFill>
                <a:srgbClr val="424243"/>
              </a:solidFill>
              <a:ea typeface="微软雅黑" panose="020B0503020204020204" pitchFamily="34" charset="-122"/>
            </a:endParaRPr>
          </a:p>
        </p:txBody>
      </p:sp>
      <p:sp>
        <p:nvSpPr>
          <p:cNvPr id="23" name="文本框 22"/>
          <p:cNvSpPr txBox="1"/>
          <p:nvPr/>
        </p:nvSpPr>
        <p:spPr>
          <a:xfrm>
            <a:off x="9507220" y="3333115"/>
            <a:ext cx="2012315" cy="1106805"/>
          </a:xfrm>
          <a:prstGeom prst="rect">
            <a:avLst/>
          </a:prstGeom>
          <a:noFill/>
        </p:spPr>
        <p:txBody>
          <a:bodyPr wrap="square">
            <a:spAutoFit/>
          </a:bodyPr>
          <a:p>
            <a:r>
              <a:rPr lang="zh-CN" altLang="en-US" sz="1800" dirty="0">
                <a:solidFill>
                  <a:srgbClr val="007DD2"/>
                </a:solidFill>
                <a:ea typeface="微软雅黑" panose="020B0503020204020204" pitchFamily="34" charset="-122"/>
              </a:rPr>
              <a:t>0</a:t>
            </a:r>
            <a:r>
              <a:rPr lang="en-US" altLang="zh-CN" sz="1800" dirty="0">
                <a:solidFill>
                  <a:srgbClr val="007DD2"/>
                </a:solidFill>
                <a:ea typeface="微软雅黑" panose="020B0503020204020204" pitchFamily="34" charset="-122"/>
              </a:rPr>
              <a:t>3</a:t>
            </a:r>
            <a:r>
              <a:rPr lang="zh-CN" altLang="en-US" sz="1800" dirty="0">
                <a:solidFill>
                  <a:srgbClr val="007DD2"/>
                </a:solidFill>
                <a:ea typeface="微软雅黑" panose="020B0503020204020204" pitchFamily="34" charset="-122"/>
              </a:rPr>
              <a:t> 搜索关键词</a:t>
            </a:r>
            <a:endParaRPr lang="zh-CN" altLang="en-US" sz="1800" dirty="0">
              <a:solidFill>
                <a:srgbClr val="007DD2"/>
              </a:solidFill>
              <a:ea typeface="微软雅黑" panose="020B0503020204020204" pitchFamily="34" charset="-122"/>
            </a:endParaRPr>
          </a:p>
          <a:p>
            <a:endParaRPr lang="zh-CN" altLang="en-US" sz="1600"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在搜索框中查询任何遇到的问题。</a:t>
            </a:r>
            <a:endParaRPr lang="zh-CN" altLang="en-US" sz="1600" spc="100" dirty="0">
              <a:solidFill>
                <a:srgbClr val="424243"/>
              </a:solidFill>
              <a:ea typeface="微软雅黑" panose="020B0503020204020204" pitchFamily="34" charset="-122"/>
            </a:endParaRPr>
          </a:p>
        </p:txBody>
      </p:sp>
      <p:sp>
        <p:nvSpPr>
          <p:cNvPr id="24" name="文本框 23"/>
          <p:cNvSpPr txBox="1"/>
          <p:nvPr/>
        </p:nvSpPr>
        <p:spPr>
          <a:xfrm>
            <a:off x="9507220" y="1318260"/>
            <a:ext cx="1414780" cy="368300"/>
          </a:xfrm>
          <a:prstGeom prst="rect">
            <a:avLst/>
          </a:prstGeom>
          <a:noFill/>
        </p:spPr>
        <p:txBody>
          <a:bodyPr wrap="none" rtlCol="0" anchor="t">
            <a:spAutoFit/>
          </a:bodyPr>
          <a:p>
            <a:r>
              <a:rPr lang="zh-CN" altLang="en-US" dirty="0">
                <a:solidFill>
                  <a:srgbClr val="007DD2"/>
                </a:solidFill>
                <a:ea typeface="微软雅黑" panose="020B0503020204020204" pitchFamily="34" charset="-122"/>
                <a:sym typeface="+mn-ea"/>
              </a:rPr>
              <a:t>0</a:t>
            </a:r>
            <a:r>
              <a:rPr lang="en-US" altLang="zh-CN" dirty="0">
                <a:solidFill>
                  <a:srgbClr val="007DD2"/>
                </a:solidFill>
                <a:ea typeface="微软雅黑" panose="020B0503020204020204" pitchFamily="34" charset="-122"/>
                <a:sym typeface="+mn-ea"/>
              </a:rPr>
              <a:t>2</a:t>
            </a:r>
            <a:r>
              <a:rPr lang="zh-CN" altLang="en-US" dirty="0">
                <a:solidFill>
                  <a:srgbClr val="007DD2"/>
                </a:solidFill>
                <a:ea typeface="微软雅黑" panose="020B0503020204020204" pitchFamily="34" charset="-122"/>
                <a:sym typeface="+mn-ea"/>
              </a:rPr>
              <a:t> </a:t>
            </a:r>
            <a:r>
              <a:rPr lang="zh-CN" altLang="en-US" dirty="0">
                <a:solidFill>
                  <a:srgbClr val="007DD2"/>
                </a:solidFill>
                <a:ea typeface="微软雅黑" panose="020B0503020204020204" pitchFamily="34" charset="-122"/>
                <a:sym typeface="+mn-ea"/>
              </a:rPr>
              <a:t>重要活动</a:t>
            </a:r>
            <a:endParaRPr lang="zh-CN" altLang="en-US" dirty="0">
              <a:solidFill>
                <a:srgbClr val="007DD2"/>
              </a:solidFill>
              <a:ea typeface="微软雅黑" panose="020B0503020204020204" pitchFamily="34" charset="-122"/>
              <a:sym typeface="+mn-ea"/>
            </a:endParaRPr>
          </a:p>
        </p:txBody>
      </p:sp>
      <p:sp>
        <p:nvSpPr>
          <p:cNvPr id="25" name="文本框 24"/>
          <p:cNvSpPr txBox="1"/>
          <p:nvPr/>
        </p:nvSpPr>
        <p:spPr>
          <a:xfrm>
            <a:off x="9507220" y="5632450"/>
            <a:ext cx="1871980" cy="368300"/>
          </a:xfrm>
          <a:prstGeom prst="rect">
            <a:avLst/>
          </a:prstGeom>
          <a:noFill/>
        </p:spPr>
        <p:txBody>
          <a:bodyPr wrap="none" rtlCol="0" anchor="t">
            <a:spAutoFit/>
          </a:bodyPr>
          <a:p>
            <a:r>
              <a:rPr lang="zh-CN" altLang="en-US" dirty="0">
                <a:solidFill>
                  <a:srgbClr val="007DD2"/>
                </a:solidFill>
                <a:ea typeface="微软雅黑" panose="020B0503020204020204" pitchFamily="34" charset="-122"/>
                <a:sym typeface="+mn-ea"/>
              </a:rPr>
              <a:t>0</a:t>
            </a:r>
            <a:r>
              <a:rPr lang="en-US" altLang="zh-CN" dirty="0">
                <a:solidFill>
                  <a:srgbClr val="007DD2"/>
                </a:solidFill>
                <a:ea typeface="微软雅黑" panose="020B0503020204020204" pitchFamily="34" charset="-122"/>
                <a:sym typeface="+mn-ea"/>
              </a:rPr>
              <a:t>4</a:t>
            </a:r>
            <a:r>
              <a:rPr lang="zh-CN" altLang="en-US" dirty="0">
                <a:solidFill>
                  <a:srgbClr val="007DD2"/>
                </a:solidFill>
                <a:ea typeface="微软雅黑" panose="020B0503020204020204" pitchFamily="34" charset="-122"/>
                <a:sym typeface="+mn-ea"/>
              </a:rPr>
              <a:t> </a:t>
            </a:r>
            <a:r>
              <a:rPr lang="zh-CN" altLang="en-US" dirty="0">
                <a:solidFill>
                  <a:srgbClr val="007DD2"/>
                </a:solidFill>
                <a:ea typeface="微软雅黑" panose="020B0503020204020204" pitchFamily="34" charset="-122"/>
                <a:sym typeface="+mn-ea"/>
              </a:rPr>
              <a:t>学习资源</a:t>
            </a:r>
            <a:r>
              <a:rPr lang="zh-CN" altLang="en-US" dirty="0">
                <a:solidFill>
                  <a:srgbClr val="007DD2"/>
                </a:solidFill>
                <a:ea typeface="微软雅黑" panose="020B0503020204020204" pitchFamily="34" charset="-122"/>
                <a:sym typeface="+mn-ea"/>
              </a:rPr>
              <a:t>导航</a:t>
            </a:r>
            <a:endParaRPr lang="zh-CN" altLang="en-US" dirty="0">
              <a:solidFill>
                <a:srgbClr val="007DD2"/>
              </a:solidFill>
              <a:ea typeface="微软雅黑" panose="020B0503020204020204" pitchFamily="34" charset="-122"/>
              <a:sym typeface="+mn-ea"/>
            </a:endParaRPr>
          </a:p>
        </p:txBody>
      </p:sp>
      <p:cxnSp>
        <p:nvCxnSpPr>
          <p:cNvPr id="26" name="肘形连接符 25"/>
          <p:cNvCxnSpPr>
            <a:stCxn id="6" idx="3"/>
            <a:endCxn id="12" idx="4"/>
          </p:cNvCxnSpPr>
          <p:nvPr/>
        </p:nvCxnSpPr>
        <p:spPr>
          <a:xfrm flipV="1">
            <a:off x="8301990" y="1501775"/>
            <a:ext cx="647065" cy="1464945"/>
          </a:xfrm>
          <a:prstGeom prst="bentConnector3">
            <a:avLst>
              <a:gd name="adj1" fmla="val 50049"/>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7" name="肘形连接符 26"/>
          <p:cNvCxnSpPr>
            <a:stCxn id="7" idx="3"/>
            <a:endCxn id="13" idx="4"/>
          </p:cNvCxnSpPr>
          <p:nvPr/>
        </p:nvCxnSpPr>
        <p:spPr>
          <a:xfrm flipV="1">
            <a:off x="8301990" y="3544570"/>
            <a:ext cx="647065" cy="1270635"/>
          </a:xfrm>
          <a:prstGeom prst="bentConnector3">
            <a:avLst>
              <a:gd name="adj1" fmla="val 50049"/>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8" idx="3"/>
            <a:endCxn id="14" idx="4"/>
          </p:cNvCxnSpPr>
          <p:nvPr/>
        </p:nvCxnSpPr>
        <p:spPr>
          <a:xfrm>
            <a:off x="8301990" y="5815330"/>
            <a:ext cx="544195" cy="1270"/>
          </a:xfrm>
          <a:prstGeom prst="bentConnector3">
            <a:avLst>
              <a:gd name="adj1" fmla="val 50058"/>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sz="2400" u="none" dirty="0" err="1">
                <a:sym typeface="+mn-ea"/>
              </a:rPr>
              <a:t>连接到数据</a:t>
            </a:r>
            <a:endParaRPr lang="zh-CN" altLang="en-US" sz="2400" u="none" dirty="0" err="1">
              <a:sym typeface="+mn-ea"/>
            </a:endParaRPr>
          </a:p>
        </p:txBody>
      </p:sp>
      <p:sp>
        <p:nvSpPr>
          <p:cNvPr id="10" name="副标题 9"/>
          <p:cNvSpPr>
            <a:spLocks noGrp="1"/>
          </p:cNvSpPr>
          <p:nvPr>
            <p:ph type="subTitle" idx="1"/>
          </p:nvPr>
        </p:nvSpPr>
        <p:spPr/>
        <p:txBody>
          <a:bodyPr/>
          <a:lstStyle/>
          <a:p>
            <a:pPr algn="l">
              <a:buClrTx/>
              <a:buSzTx/>
            </a:pPr>
            <a:r>
              <a:rPr kumimoji="1" lang="en-US" altLang="zh-CN" sz="8800" dirty="0">
                <a:latin typeface="Soho Gothic Pro" charset="0"/>
                <a:ea typeface="Soho Gothic Pro" charset="0"/>
                <a:cs typeface="Soho Gothic Pro" charset="0"/>
              </a:rPr>
              <a:t>03</a:t>
            </a:r>
            <a:endParaRPr kumimoji="1" lang="en-US" altLang="zh-CN" sz="8800" dirty="0">
              <a:latin typeface="Soho Gothic Pro" charset="0"/>
              <a:ea typeface="Soho Gothic Pro" charset="0"/>
              <a:cs typeface="Soho Gothic Pro" charset="0"/>
            </a:endParaRPr>
          </a:p>
        </p:txBody>
      </p:sp>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kumimoji="1" lang="zh-CN" altLang="en-US" sz="2665" b="0" u="none" dirty="0"/>
              <a:t>连接到数据</a:t>
            </a:r>
            <a:r>
              <a:rPr kumimoji="1" lang="en-US" altLang="zh-CN" sz="2665" b="0" u="none" dirty="0"/>
              <a:t>——</a:t>
            </a:r>
            <a:r>
              <a:rPr kumimoji="1" lang="zh-CN" altLang="en-US" sz="2665" b="0" u="none" dirty="0"/>
              <a:t>数据导入</a:t>
            </a:r>
            <a:endParaRPr lang="zh-CN" altLang="en-US" sz="2665" b="0" u="none" dirty="0"/>
          </a:p>
        </p:txBody>
      </p:sp>
      <p:sp>
        <p:nvSpPr>
          <p:cNvPr id="3" name="矩形 2"/>
          <p:cNvSpPr/>
          <p:nvPr/>
        </p:nvSpPr>
        <p:spPr>
          <a:xfrm>
            <a:off x="388707" y="1218656"/>
            <a:ext cx="11472457" cy="338554"/>
          </a:xfrm>
          <a:prstGeom prst="rect">
            <a:avLst/>
          </a:prstGeom>
        </p:spPr>
        <p:txBody>
          <a:bodyPr wrap="square">
            <a:spAutoFit/>
          </a:bodyPr>
          <a:lstStyle/>
          <a:p>
            <a:r>
              <a:rPr lang="zh-CN" altLang="en-US" sz="1600" spc="100" dirty="0">
                <a:solidFill>
                  <a:srgbClr val="424243"/>
                </a:solidFill>
                <a:ea typeface="微软雅黑" panose="020B0503020204020204" pitchFamily="34" charset="-122"/>
              </a:rPr>
              <a:t>对 </a:t>
            </a:r>
            <a:r>
              <a:rPr lang="en-US" altLang="zh-CN" sz="1600" spc="100" dirty="0">
                <a:solidFill>
                  <a:srgbClr val="424243"/>
                </a:solidFill>
                <a:ea typeface="微软雅黑" panose="020B0503020204020204" pitchFamily="34" charset="-122"/>
              </a:rPr>
              <a:t>Excel </a:t>
            </a:r>
            <a:r>
              <a:rPr lang="zh-CN" altLang="en-US" sz="1600" spc="100" dirty="0">
                <a:solidFill>
                  <a:srgbClr val="424243"/>
                </a:solidFill>
                <a:ea typeface="微软雅黑" panose="020B0503020204020204" pitchFamily="34" charset="-122"/>
              </a:rPr>
              <a:t>数据集进行更新的操作，支持追加上传与重新上传的操作</a:t>
            </a:r>
            <a:endParaRPr lang="en-US" altLang="zh-CN" sz="1600" spc="100" dirty="0">
              <a:solidFill>
                <a:srgbClr val="424243"/>
              </a:solidFill>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293636" y="2059001"/>
            <a:ext cx="2950464" cy="3954337"/>
          </a:xfrm>
          <a:prstGeom prst="rect">
            <a:avLst/>
          </a:prstGeom>
          <a:ln>
            <a:solidFill>
              <a:srgbClr val="007DD2"/>
            </a:solidFill>
          </a:ln>
        </p:spPr>
      </p:pic>
      <p:grpSp>
        <p:nvGrpSpPr>
          <p:cNvPr id="10" name="组合 9"/>
          <p:cNvGrpSpPr/>
          <p:nvPr/>
        </p:nvGrpSpPr>
        <p:grpSpPr>
          <a:xfrm>
            <a:off x="808735" y="2214691"/>
            <a:ext cx="5353031" cy="3580638"/>
            <a:chOff x="345439" y="2259330"/>
            <a:chExt cx="4551045" cy="3044190"/>
          </a:xfrm>
        </p:grpSpPr>
        <p:pic>
          <p:nvPicPr>
            <p:cNvPr id="8" name="图片 7"/>
            <p:cNvPicPr/>
            <p:nvPr/>
          </p:nvPicPr>
          <p:blipFill>
            <a:blip r:embed="rId2">
              <a:extLst>
                <a:ext uri="{28A0092B-C50C-407E-A947-70E740481C1C}">
                  <a14:useLocalDpi xmlns:a14="http://schemas.microsoft.com/office/drawing/2010/main" val="0"/>
                </a:ext>
              </a:extLst>
            </a:blip>
            <a:srcRect/>
            <a:stretch>
              <a:fillRect/>
            </a:stretch>
          </p:blipFill>
          <p:spPr bwMode="auto">
            <a:xfrm>
              <a:off x="345439" y="2259330"/>
              <a:ext cx="4551045" cy="3044190"/>
            </a:xfrm>
            <a:prstGeom prst="rect">
              <a:avLst/>
            </a:prstGeom>
            <a:noFill/>
            <a:ln>
              <a:solidFill>
                <a:schemeClr val="accent1"/>
              </a:solidFill>
            </a:ln>
          </p:spPr>
        </p:pic>
        <p:sp>
          <p:nvSpPr>
            <p:cNvPr id="9" name="矩形 8"/>
            <p:cNvSpPr/>
            <p:nvPr/>
          </p:nvSpPr>
          <p:spPr>
            <a:xfrm>
              <a:off x="2834640" y="2767584"/>
              <a:ext cx="518160" cy="225552"/>
            </a:xfrm>
            <a:prstGeom prst="rect">
              <a:avLst/>
            </a:prstGeom>
            <a:noFill/>
            <a:ln>
              <a:solidFill>
                <a:srgbClr val="FF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sym typeface="+mn-ea"/>
              </a:rPr>
              <a:t>案例</a:t>
            </a:r>
            <a:r>
              <a:rPr lang="en-US" altLang="zh-CN" sz="2665" b="0" u="none" dirty="0">
                <a:sym typeface="+mn-ea"/>
              </a:rPr>
              <a:t>——</a:t>
            </a:r>
            <a:r>
              <a:rPr kumimoji="1" lang="zh-CN" altLang="en-US" sz="2665" b="0" u="none" dirty="0">
                <a:sym typeface="+mn-ea"/>
              </a:rPr>
              <a:t>连接到数据</a:t>
            </a:r>
            <a:endParaRPr kumimoji="1" lang="zh-CN" altLang="en-US" sz="2665" b="0" u="none" dirty="0">
              <a:sym typeface="+mn-ea"/>
            </a:endParaRPr>
          </a:p>
        </p:txBody>
      </p:sp>
      <p:sp>
        <p:nvSpPr>
          <p:cNvPr id="4" name="文本占位符 2"/>
          <p:cNvSpPr>
            <a:spLocks noGrp="1"/>
          </p:cNvSpPr>
          <p:nvPr>
            <p:ph type="body" sz="quarter" idx="10"/>
          </p:nvPr>
        </p:nvSpPr>
        <p:spPr>
          <a:xfrm>
            <a:off x="345438" y="1275324"/>
            <a:ext cx="11639298" cy="1522740"/>
          </a:xfrm>
        </p:spPr>
        <p:txBody>
          <a:bodyPr>
            <a:noAutofit/>
          </a:bodyPr>
          <a:lstStyle/>
          <a:p>
            <a:pPr>
              <a:lnSpc>
                <a:spcPct val="150000"/>
              </a:lnSpc>
            </a:pPr>
            <a:r>
              <a:rPr lang="en-US" altLang="zh-CN" sz="1400" spc="100" dirty="0">
                <a:solidFill>
                  <a:srgbClr val="424243"/>
                </a:solidFill>
                <a:latin typeface="微软雅黑" panose="020B0503020204020204" pitchFamily="34" charset="-122"/>
                <a:ea typeface="微软雅黑" panose="020B0503020204020204" pitchFamily="34" charset="-122"/>
              </a:rPr>
              <a:t>FineBI</a:t>
            </a:r>
            <a:r>
              <a:rPr lang="zh-CN" altLang="en-US" sz="1400" spc="100" dirty="0">
                <a:solidFill>
                  <a:srgbClr val="424243"/>
                </a:solidFill>
                <a:latin typeface="微软雅黑" panose="020B0503020204020204" pitchFamily="34" charset="-122"/>
                <a:ea typeface="微软雅黑" panose="020B0503020204020204" pitchFamily="34" charset="-122"/>
              </a:rPr>
              <a:t>支持多种格式的数据文件导入，例如：</a:t>
            </a:r>
            <a:r>
              <a:rPr lang="en-US" altLang="zh-CN" sz="1400" spc="100" dirty="0">
                <a:solidFill>
                  <a:srgbClr val="424243"/>
                </a:solidFill>
                <a:latin typeface="微软雅黑" panose="020B0503020204020204" pitchFamily="34" charset="-122"/>
                <a:ea typeface="微软雅黑" panose="020B0503020204020204" pitchFamily="34" charset="-122"/>
              </a:rPr>
              <a:t>Excel</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SQL</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DB</a:t>
            </a:r>
            <a:r>
              <a:rPr lang="zh-CN" altLang="en-US" sz="1400" spc="100" dirty="0">
                <a:solidFill>
                  <a:srgbClr val="424243"/>
                </a:solidFill>
                <a:latin typeface="微软雅黑" panose="020B0503020204020204" pitchFamily="34" charset="-122"/>
                <a:ea typeface="微软雅黑" panose="020B0503020204020204" pitchFamily="34" charset="-122"/>
              </a:rPr>
              <a:t>等。</a:t>
            </a:r>
            <a:endParaRPr lang="en-US" altLang="zh-CN" sz="1400" spc="100" dirty="0">
              <a:solidFill>
                <a:srgbClr val="424243"/>
              </a:solidFill>
              <a:latin typeface="微软雅黑" panose="020B0503020204020204" pitchFamily="34" charset="-122"/>
              <a:ea typeface="微软雅黑" panose="020B0503020204020204" pitchFamily="34" charset="-122"/>
            </a:endParaRPr>
          </a:p>
          <a:p>
            <a:pPr>
              <a:lnSpc>
                <a:spcPct val="150000"/>
              </a:lnSpc>
            </a:pPr>
            <a:r>
              <a:rPr lang="en-US" altLang="zh-CN" sz="1400" spc="100" dirty="0">
                <a:solidFill>
                  <a:srgbClr val="424243"/>
                </a:solidFill>
                <a:latin typeface="微软雅黑" panose="020B0503020204020204" pitchFamily="34" charset="-122"/>
                <a:ea typeface="微软雅黑" panose="020B0503020204020204" pitchFamily="34" charset="-122"/>
              </a:rPr>
              <a:t>FineBI</a:t>
            </a:r>
            <a:r>
              <a:rPr lang="zh-CN" altLang="en-US" sz="1400" spc="100" dirty="0">
                <a:solidFill>
                  <a:srgbClr val="424243"/>
                </a:solidFill>
                <a:latin typeface="微软雅黑" panose="020B0503020204020204" pitchFamily="34" charset="-122"/>
                <a:ea typeface="微软雅黑" panose="020B0503020204020204" pitchFamily="34" charset="-122"/>
              </a:rPr>
              <a:t>支持通过连接的方式连接到各个数据库，例如：</a:t>
            </a:r>
            <a:r>
              <a:rPr lang="en-US" altLang="zh-CN" sz="1400" spc="100" dirty="0" err="1">
                <a:solidFill>
                  <a:srgbClr val="424243"/>
                </a:solidFill>
                <a:latin typeface="微软雅黑" panose="020B0503020204020204" pitchFamily="34" charset="-122"/>
                <a:ea typeface="微软雅黑" panose="020B0503020204020204" pitchFamily="34" charset="-122"/>
              </a:rPr>
              <a:t>Hsql</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IBMDB2</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Microsoft SQL Server</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MySQL</a:t>
            </a:r>
            <a:r>
              <a:rPr lang="zh-CN" altLang="en-US" sz="1400" spc="100" dirty="0">
                <a:solidFill>
                  <a:srgbClr val="424243"/>
                </a:solidFill>
                <a:latin typeface="微软雅黑" panose="020B0503020204020204" pitchFamily="34" charset="-122"/>
                <a:ea typeface="微软雅黑" panose="020B0503020204020204" pitchFamily="34" charset="-122"/>
              </a:rPr>
              <a:t>、</a:t>
            </a:r>
            <a:r>
              <a:rPr lang="en-US" altLang="zh-CN" sz="1400" spc="100" dirty="0">
                <a:solidFill>
                  <a:srgbClr val="424243"/>
                </a:solidFill>
                <a:latin typeface="微软雅黑" panose="020B0503020204020204" pitchFamily="34" charset="-122"/>
                <a:ea typeface="微软雅黑" panose="020B0503020204020204" pitchFamily="34" charset="-122"/>
              </a:rPr>
              <a:t>Oracle</a:t>
            </a:r>
            <a:r>
              <a:rPr lang="zh-CN" altLang="en-US" sz="1400" spc="100" dirty="0">
                <a:solidFill>
                  <a:srgbClr val="424243"/>
                </a:solidFill>
                <a:latin typeface="微软雅黑" panose="020B0503020204020204" pitchFamily="34" charset="-122"/>
                <a:ea typeface="微软雅黑" panose="020B0503020204020204" pitchFamily="34" charset="-122"/>
              </a:rPr>
              <a:t>等。</a:t>
            </a:r>
            <a:endParaRPr lang="zh-CN" altLang="en-US" sz="1400" spc="100" dirty="0">
              <a:solidFill>
                <a:srgbClr val="424243"/>
              </a:solidFill>
              <a:latin typeface="微软雅黑" panose="020B0503020204020204" pitchFamily="34" charset="-122"/>
              <a:ea typeface="微软雅黑" panose="020B0503020204020204" pitchFamily="34" charset="-122"/>
            </a:endParaRPr>
          </a:p>
          <a:p>
            <a:pPr>
              <a:lnSpc>
                <a:spcPct val="150000"/>
              </a:lnSpc>
            </a:pPr>
            <a:r>
              <a:rPr lang="zh-CN" altLang="en-US" sz="1400" spc="100" dirty="0">
                <a:solidFill>
                  <a:srgbClr val="424243"/>
                </a:solidFill>
                <a:latin typeface="微软雅黑" panose="020B0503020204020204" pitchFamily="34" charset="-122"/>
                <a:ea typeface="微软雅黑" panose="020B0503020204020204" pitchFamily="34" charset="-122"/>
              </a:rPr>
              <a:t>数据导入可在</a:t>
            </a:r>
            <a:r>
              <a:rPr lang="zh-CN" altLang="en-US" sz="1400" spc="100" dirty="0">
                <a:solidFill>
                  <a:srgbClr val="007DD2"/>
                </a:solidFill>
                <a:latin typeface="微软雅黑" panose="020B0503020204020204" pitchFamily="34" charset="-122"/>
                <a:ea typeface="微软雅黑" panose="020B0503020204020204" pitchFamily="34" charset="-122"/>
              </a:rPr>
              <a:t>“数据准备”功能菜单</a:t>
            </a:r>
            <a:r>
              <a:rPr lang="zh-CN" altLang="en-US" sz="1400" spc="100" dirty="0">
                <a:solidFill>
                  <a:srgbClr val="424243"/>
                </a:solidFill>
                <a:latin typeface="微软雅黑" panose="020B0503020204020204" pitchFamily="34" charset="-122"/>
                <a:ea typeface="微软雅黑" panose="020B0503020204020204" pitchFamily="34" charset="-122"/>
              </a:rPr>
              <a:t>中实现。</a:t>
            </a:r>
            <a:endParaRPr lang="en-US" altLang="zh-CN" sz="1400" spc="100" dirty="0">
              <a:solidFill>
                <a:srgbClr val="424243"/>
              </a:solidFill>
              <a:latin typeface="微软雅黑" panose="020B0503020204020204" pitchFamily="34" charset="-122"/>
              <a:ea typeface="微软雅黑" panose="020B0503020204020204" pitchFamily="34" charset="-122"/>
            </a:endParaRPr>
          </a:p>
          <a:p>
            <a:pPr>
              <a:lnSpc>
                <a:spcPct val="150000"/>
              </a:lnSpc>
            </a:pPr>
            <a:endParaRPr lang="en-US" altLang="zh-CN" sz="1400" spc="100" dirty="0">
              <a:solidFill>
                <a:srgbClr val="424243"/>
              </a:solidFill>
              <a:latin typeface="微软雅黑" panose="020B0503020204020204" pitchFamily="34" charset="-122"/>
              <a:ea typeface="微软雅黑" panose="020B0503020204020204" pitchFamily="34" charset="-122"/>
            </a:endParaRPr>
          </a:p>
        </p:txBody>
      </p:sp>
      <p:sp>
        <p:nvSpPr>
          <p:cNvPr id="6" name="文本占位符 2"/>
          <p:cNvSpPr txBox="1"/>
          <p:nvPr/>
        </p:nvSpPr>
        <p:spPr>
          <a:xfrm>
            <a:off x="388430" y="3381492"/>
            <a:ext cx="6554914" cy="258649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导入</a:t>
            </a:r>
            <a:r>
              <a:rPr lang="en-US" altLang="zh-CN"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Excel</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数据，数据源为“合同表</a:t>
            </a:r>
            <a:r>
              <a:rPr lang="en-US" altLang="zh-CN"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.xlsx”</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打开</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FineBI</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，在“数据准备”功能菜单中， 添加业务包，命名为“我的业务包”。</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进入业务包管理界面，添加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Excel</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数据集，选择数据源为“合同表</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.xlsx”</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，该数据集命名为“合同表”。</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在数据预览界面，确认显示的数据为用户所需导入的数据。</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7027545" y="3381375"/>
            <a:ext cx="4914900" cy="24841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889000"/>
            <a:ext cx="10515600" cy="801688"/>
          </a:xfrm>
        </p:spPr>
        <p:txBody>
          <a:bodyPr>
            <a:normAutofit/>
          </a:bodyPr>
          <a:lstStyle/>
          <a:p>
            <a:r>
              <a:rPr lang="zh-CN" altLang="en-US" sz="2400" u="none" dirty="0"/>
              <a:t>目录  </a:t>
            </a:r>
            <a:r>
              <a:rPr lang="en-US" altLang="zh-CN" sz="2400" u="none" dirty="0"/>
              <a:t>CONTENT</a:t>
            </a:r>
            <a:endParaRPr lang="zh-CN" altLang="en-US" sz="2400" u="none" dirty="0"/>
          </a:p>
        </p:txBody>
      </p:sp>
      <p:grpSp>
        <p:nvGrpSpPr>
          <p:cNvPr id="10" name="组合 9"/>
          <p:cNvGrpSpPr/>
          <p:nvPr/>
        </p:nvGrpSpPr>
        <p:grpSpPr>
          <a:xfrm>
            <a:off x="888868" y="1853919"/>
            <a:ext cx="3337489" cy="368498"/>
            <a:chOff x="1042736" y="2229853"/>
            <a:chExt cx="3337489" cy="368498"/>
          </a:xfrm>
        </p:grpSpPr>
        <p:sp>
          <p:nvSpPr>
            <p:cNvPr id="11" name="燕尾形 10"/>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379621" y="2229853"/>
              <a:ext cx="929640" cy="368300"/>
            </a:xfrm>
            <a:prstGeom prst="rect">
              <a:avLst/>
            </a:prstGeom>
            <a:noFill/>
          </p:spPr>
          <p:txBody>
            <a:bodyPr wrap="none" rtlCol="0">
              <a:spAutoFit/>
            </a:bodyPr>
            <a:lstStyle/>
            <a:p>
              <a:r>
                <a:rPr lang="en-US" altLang="zh-CN" dirty="0">
                  <a:solidFill>
                    <a:srgbClr val="007DD2"/>
                  </a:solidFill>
                  <a:latin typeface="微软雅黑" panose="020B0503020204020204" pitchFamily="34" charset="-122"/>
                  <a:ea typeface="微软雅黑" panose="020B0503020204020204" pitchFamily="34" charset="-122"/>
                </a:rPr>
                <a:t>SEC 01</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388230" y="2245242"/>
              <a:ext cx="1991995" cy="337185"/>
            </a:xfrm>
            <a:prstGeom prst="rect">
              <a:avLst/>
            </a:prstGeom>
            <a:noFill/>
          </p:spPr>
          <p:txBody>
            <a:bodyPr wrap="none" rtlCol="0">
              <a:spAutoFit/>
            </a:bodyPr>
            <a:lstStyle/>
            <a:p>
              <a:pPr algn="l"/>
              <a:r>
                <a:rPr lang="en-US" altLang="zh-CN"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FineBI</a:t>
              </a:r>
              <a:r>
                <a:rPr lang="zh-CN" altLang="en-US"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自助分析概述</a:t>
              </a:r>
              <a:endParaRPr lang="zh-CN" altLang="en-US"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4" name="组合 13"/>
          <p:cNvGrpSpPr/>
          <p:nvPr/>
        </p:nvGrpSpPr>
        <p:grpSpPr>
          <a:xfrm>
            <a:off x="889198" y="2664217"/>
            <a:ext cx="2494715" cy="477004"/>
            <a:chOff x="1042736" y="2121347"/>
            <a:chExt cx="2494714" cy="477004"/>
          </a:xfrm>
        </p:grpSpPr>
        <p:sp>
          <p:nvSpPr>
            <p:cNvPr id="15" name="燕尾形 14"/>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379621" y="2229853"/>
              <a:ext cx="929640" cy="368300"/>
            </a:xfrm>
            <a:prstGeom prst="rect">
              <a:avLst/>
            </a:prstGeom>
            <a:noFill/>
          </p:spPr>
          <p:txBody>
            <a:bodyPr wrap="none" rtlCol="0">
              <a:spAutoFit/>
            </a:bodyPr>
            <a:lstStyle/>
            <a:p>
              <a:r>
                <a:rPr lang="en-US" altLang="zh-CN" dirty="0">
                  <a:solidFill>
                    <a:srgbClr val="007DD2"/>
                  </a:solidFill>
                  <a:latin typeface="微软雅黑" panose="020B0503020204020204" pitchFamily="34" charset="-122"/>
                  <a:ea typeface="微软雅黑" panose="020B0503020204020204" pitchFamily="34" charset="-122"/>
                </a:rPr>
                <a:t>SEC 03</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338570" y="2121347"/>
              <a:ext cx="1198880" cy="460375"/>
            </a:xfrm>
            <a:prstGeom prst="rect">
              <a:avLst/>
            </a:prstGeom>
            <a:noFill/>
          </p:spPr>
          <p:txBody>
            <a:bodyPr wrap="none" rtlCol="0">
              <a:spAutoFit/>
            </a:bodyPr>
            <a:lstStyle/>
            <a:p>
              <a:pPr algn="l">
                <a:lnSpc>
                  <a:spcPct val="150000"/>
                </a:lnSpc>
              </a:pPr>
              <a:r>
                <a:rPr lang="zh-CN" altLang="en-US" sz="1600" dirty="0">
                  <a:solidFill>
                    <a:srgbClr val="007DD2"/>
                  </a:solidFill>
                  <a:latin typeface="微软雅黑" panose="020B0503020204020204" pitchFamily="34" charset="-122"/>
                  <a:ea typeface="微软雅黑" panose="020B0503020204020204" pitchFamily="34" charset="-122"/>
                  <a:sym typeface="+mn-ea"/>
                </a:rPr>
                <a:t>连接到数据</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31" name="组合 30"/>
          <p:cNvGrpSpPr/>
          <p:nvPr/>
        </p:nvGrpSpPr>
        <p:grpSpPr>
          <a:xfrm>
            <a:off x="5051928" y="2773399"/>
            <a:ext cx="3357174" cy="368498"/>
            <a:chOff x="1042736" y="2229853"/>
            <a:chExt cx="3357174" cy="368498"/>
          </a:xfrm>
        </p:grpSpPr>
        <p:sp>
          <p:nvSpPr>
            <p:cNvPr id="32" name="燕尾形 31"/>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04</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2388230" y="2245242"/>
              <a:ext cx="2011680" cy="337185"/>
            </a:xfrm>
            <a:prstGeom prst="rect">
              <a:avLst/>
            </a:prstGeom>
            <a:noFill/>
          </p:spPr>
          <p:txBody>
            <a:bodyPr wrap="none" rtlCol="0">
              <a:spAutoFit/>
            </a:bodyPr>
            <a:p>
              <a:pPr algn="l"/>
              <a:r>
                <a:rPr lang="zh-CN" altLang="en-US" sz="1600" dirty="0">
                  <a:solidFill>
                    <a:srgbClr val="007DD2"/>
                  </a:solidFill>
                  <a:latin typeface="微软雅黑" panose="020B0503020204020204" pitchFamily="34" charset="-122"/>
                  <a:ea typeface="微软雅黑" panose="020B0503020204020204" pitchFamily="34" charset="-122"/>
                  <a:sym typeface="+mn-ea"/>
                </a:rPr>
                <a:t>创建组件和分析数据</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35" name="组合 34"/>
          <p:cNvGrpSpPr/>
          <p:nvPr/>
        </p:nvGrpSpPr>
        <p:grpSpPr>
          <a:xfrm>
            <a:off x="889198" y="3582427"/>
            <a:ext cx="2494715" cy="477004"/>
            <a:chOff x="1042736" y="2121347"/>
            <a:chExt cx="2494714" cy="477004"/>
          </a:xfrm>
        </p:grpSpPr>
        <p:sp>
          <p:nvSpPr>
            <p:cNvPr id="36" name="燕尾形 35"/>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05</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2338570" y="2121347"/>
              <a:ext cx="1198880" cy="460375"/>
            </a:xfrm>
            <a:prstGeom prst="rect">
              <a:avLst/>
            </a:prstGeom>
            <a:noFill/>
          </p:spPr>
          <p:txBody>
            <a:bodyPr wrap="none" rtlCol="0">
              <a:spAutoFit/>
            </a:bodyPr>
            <a:p>
              <a:pPr algn="l">
                <a:lnSpc>
                  <a:spcPct val="150000"/>
                </a:lnSpc>
              </a:pPr>
              <a:r>
                <a:rPr lang="zh-CN" altLang="en-US" sz="1600" dirty="0">
                  <a:solidFill>
                    <a:srgbClr val="007DD2"/>
                  </a:solidFill>
                  <a:latin typeface="微软雅黑" panose="020B0503020204020204" pitchFamily="34" charset="-122"/>
                  <a:ea typeface="微软雅黑" panose="020B0503020204020204" pitchFamily="34" charset="-122"/>
                  <a:sym typeface="+mn-ea"/>
                </a:rPr>
                <a:t>可视化组件</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39" name="组合 38"/>
          <p:cNvGrpSpPr/>
          <p:nvPr/>
        </p:nvGrpSpPr>
        <p:grpSpPr>
          <a:xfrm>
            <a:off x="5051928" y="3675099"/>
            <a:ext cx="2747574" cy="368498"/>
            <a:chOff x="1042736" y="2229853"/>
            <a:chExt cx="2747574" cy="368498"/>
          </a:xfrm>
        </p:grpSpPr>
        <p:sp>
          <p:nvSpPr>
            <p:cNvPr id="40" name="燕尾形 39"/>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06</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2388230" y="2245242"/>
              <a:ext cx="1402080" cy="337185"/>
            </a:xfrm>
            <a:prstGeom prst="rect">
              <a:avLst/>
            </a:prstGeom>
            <a:noFill/>
          </p:spPr>
          <p:txBody>
            <a:bodyPr wrap="none" rtlCol="0">
              <a:spAutoFit/>
            </a:bodyPr>
            <a:p>
              <a:pPr algn="l"/>
              <a:r>
                <a:rPr lang="zh-CN" altLang="en-US" sz="1600" dirty="0">
                  <a:solidFill>
                    <a:srgbClr val="007DD2"/>
                  </a:solidFill>
                  <a:latin typeface="微软雅黑" panose="020B0503020204020204" pitchFamily="34" charset="-122"/>
                  <a:ea typeface="微软雅黑" panose="020B0503020204020204" pitchFamily="34" charset="-122"/>
                  <a:sym typeface="+mn-ea"/>
                </a:rPr>
                <a:t>添加交互效果</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43" name="组合 42"/>
          <p:cNvGrpSpPr/>
          <p:nvPr/>
        </p:nvGrpSpPr>
        <p:grpSpPr>
          <a:xfrm>
            <a:off x="889198" y="4484127"/>
            <a:ext cx="3104314" cy="477004"/>
            <a:chOff x="1042736" y="2121347"/>
            <a:chExt cx="3104313" cy="477004"/>
          </a:xfrm>
        </p:grpSpPr>
        <p:sp>
          <p:nvSpPr>
            <p:cNvPr id="44" name="燕尾形 43"/>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07</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2338570" y="2121347"/>
              <a:ext cx="1808479" cy="460375"/>
            </a:xfrm>
            <a:prstGeom prst="rect">
              <a:avLst/>
            </a:prstGeom>
            <a:noFill/>
          </p:spPr>
          <p:txBody>
            <a:bodyPr wrap="none" rtlCol="0">
              <a:spAutoFit/>
            </a:bodyPr>
            <a:p>
              <a:pPr algn="l">
                <a:lnSpc>
                  <a:spcPct val="150000"/>
                </a:lnSpc>
              </a:pPr>
              <a:r>
                <a:rPr lang="zh-CN" altLang="en-US" sz="1600" dirty="0">
                  <a:solidFill>
                    <a:srgbClr val="007DD2"/>
                  </a:solidFill>
                  <a:latin typeface="微软雅黑" panose="020B0503020204020204" pitchFamily="34" charset="-122"/>
                  <a:ea typeface="微软雅黑" panose="020B0503020204020204" pitchFamily="34" charset="-122"/>
                  <a:sym typeface="+mn-ea"/>
                </a:rPr>
                <a:t>仪表板制作和分享</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47" name="组合 46"/>
          <p:cNvGrpSpPr/>
          <p:nvPr/>
        </p:nvGrpSpPr>
        <p:grpSpPr>
          <a:xfrm>
            <a:off x="5051928" y="4552034"/>
            <a:ext cx="3966774" cy="368498"/>
            <a:chOff x="1042736" y="2229853"/>
            <a:chExt cx="3966774" cy="368498"/>
          </a:xfrm>
        </p:grpSpPr>
        <p:sp>
          <p:nvSpPr>
            <p:cNvPr id="48" name="燕尾形 47"/>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08</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388230" y="2245242"/>
              <a:ext cx="2621280" cy="337185"/>
            </a:xfrm>
            <a:prstGeom prst="rect">
              <a:avLst/>
            </a:prstGeom>
            <a:noFill/>
          </p:spPr>
          <p:txBody>
            <a:bodyPr wrap="none" rtlCol="0">
              <a:spAutoFit/>
            </a:bodyPr>
            <a:p>
              <a:pPr algn="l"/>
              <a:r>
                <a:rPr lang="zh-CN" altLang="en-US" sz="1600" dirty="0">
                  <a:solidFill>
                    <a:srgbClr val="007DD2"/>
                  </a:solidFill>
                  <a:latin typeface="微软雅黑" panose="020B0503020204020204" pitchFamily="34" charset="-122"/>
                  <a:ea typeface="微软雅黑" panose="020B0503020204020204" pitchFamily="34" charset="-122"/>
                  <a:sym typeface="+mn-ea"/>
                </a:rPr>
                <a:t>使用自助数据集做数据处理</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grpSp>
        <p:nvGrpSpPr>
          <p:cNvPr id="3" name="组合 2"/>
          <p:cNvGrpSpPr/>
          <p:nvPr/>
        </p:nvGrpSpPr>
        <p:grpSpPr>
          <a:xfrm>
            <a:off x="5045578" y="1853919"/>
            <a:ext cx="2931089" cy="368498"/>
            <a:chOff x="1042736" y="2229853"/>
            <a:chExt cx="2931089" cy="368498"/>
          </a:xfrm>
        </p:grpSpPr>
        <p:sp>
          <p:nvSpPr>
            <p:cNvPr id="4" name="燕尾形 3"/>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02</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388230" y="2245242"/>
              <a:ext cx="1585595" cy="337185"/>
            </a:xfrm>
            <a:prstGeom prst="rect">
              <a:avLst/>
            </a:prstGeom>
            <a:noFill/>
          </p:spPr>
          <p:txBody>
            <a:bodyPr wrap="none" rtlCol="0">
              <a:spAutoFit/>
            </a:bodyPr>
            <a:p>
              <a:pPr algn="l"/>
              <a:r>
                <a:rPr lang="en-US" altLang="zh-CN"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FineBI</a:t>
              </a:r>
              <a:r>
                <a:rPr lang="zh-CN" altLang="en-US"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软件简介</a:t>
              </a:r>
              <a:endParaRPr lang="zh-CN" altLang="en-US" sz="16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 name="组合 6"/>
          <p:cNvGrpSpPr/>
          <p:nvPr/>
        </p:nvGrpSpPr>
        <p:grpSpPr>
          <a:xfrm>
            <a:off x="888868" y="5419444"/>
            <a:ext cx="2517775" cy="368498"/>
            <a:chOff x="1042736" y="2229853"/>
            <a:chExt cx="2517775" cy="368498"/>
          </a:xfrm>
        </p:grpSpPr>
        <p:sp>
          <p:nvSpPr>
            <p:cNvPr id="8" name="燕尾形 7"/>
            <p:cNvSpPr/>
            <p:nvPr/>
          </p:nvSpPr>
          <p:spPr>
            <a:xfrm>
              <a:off x="1042736" y="2261466"/>
              <a:ext cx="336885" cy="336885"/>
            </a:xfrm>
            <a:prstGeom prst="chevron">
              <a:avLst/>
            </a:prstGeom>
            <a:gradFill>
              <a:gsLst>
                <a:gs pos="0">
                  <a:srgbClr val="007DD2"/>
                </a:gs>
                <a:gs pos="100000">
                  <a:srgbClr val="1EAAE6"/>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7DD2"/>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79621" y="2229853"/>
              <a:ext cx="929640" cy="368300"/>
            </a:xfrm>
            <a:prstGeom prst="rect">
              <a:avLst/>
            </a:prstGeom>
            <a:noFill/>
          </p:spPr>
          <p:txBody>
            <a:bodyPr wrap="none" rtlCol="0">
              <a:spAutoFit/>
            </a:bodyPr>
            <a:p>
              <a:r>
                <a:rPr lang="en-US" altLang="zh-CN" dirty="0">
                  <a:solidFill>
                    <a:srgbClr val="007DD2"/>
                  </a:solidFill>
                  <a:latin typeface="微软雅黑" panose="020B0503020204020204" pitchFamily="34" charset="-122"/>
                  <a:ea typeface="微软雅黑" panose="020B0503020204020204" pitchFamily="34" charset="-122"/>
                </a:rPr>
                <a:t>SEC 09</a:t>
              </a:r>
              <a:endParaRPr lang="en-US" altLang="zh-CN" dirty="0">
                <a:solidFill>
                  <a:srgbClr val="007DD2"/>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330516" y="2245093"/>
              <a:ext cx="1229995" cy="337185"/>
            </a:xfrm>
            <a:prstGeom prst="rect">
              <a:avLst/>
            </a:prstGeom>
            <a:noFill/>
          </p:spPr>
          <p:txBody>
            <a:bodyPr wrap="square" rtlCol="0">
              <a:spAutoFit/>
            </a:bodyPr>
            <a:p>
              <a:pPr algn="l"/>
              <a:r>
                <a:rPr lang="zh-CN" altLang="en-US" sz="1600" dirty="0">
                  <a:solidFill>
                    <a:srgbClr val="007DD2"/>
                  </a:solidFill>
                  <a:latin typeface="微软雅黑" panose="020B0503020204020204" pitchFamily="34" charset="-122"/>
                  <a:ea typeface="微软雅黑" panose="020B0503020204020204" pitchFamily="34" charset="-122"/>
                  <a:sym typeface="+mn-ea"/>
                </a:rPr>
                <a:t>小结</a:t>
              </a:r>
              <a:r>
                <a:rPr lang="en-US" altLang="zh-CN" sz="1600" dirty="0">
                  <a:solidFill>
                    <a:srgbClr val="007DD2"/>
                  </a:solidFill>
                  <a:latin typeface="微软雅黑" panose="020B0503020204020204" pitchFamily="34" charset="-122"/>
                  <a:ea typeface="微软雅黑" panose="020B0503020204020204" pitchFamily="34" charset="-122"/>
                  <a:sym typeface="+mn-ea"/>
                </a:rPr>
                <a:t>&amp;</a:t>
              </a:r>
              <a:r>
                <a:rPr lang="zh-CN" altLang="en-US" sz="1600" dirty="0">
                  <a:solidFill>
                    <a:srgbClr val="007DD2"/>
                  </a:solidFill>
                  <a:latin typeface="微软雅黑" panose="020B0503020204020204" pitchFamily="34" charset="-122"/>
                  <a:ea typeface="微软雅黑" panose="020B0503020204020204" pitchFamily="34" charset="-122"/>
                  <a:sym typeface="+mn-ea"/>
                </a:rPr>
                <a:t>练习</a:t>
              </a:r>
              <a:endParaRPr lang="zh-CN" altLang="en-US" sz="1600" dirty="0">
                <a:solidFill>
                  <a:srgbClr val="007DD2"/>
                </a:solidFill>
                <a:latin typeface="微软雅黑" panose="020B0503020204020204" pitchFamily="34" charset="-122"/>
                <a:ea typeface="微软雅黑" panose="020B0503020204020204" pitchFamily="34" charset="-122"/>
                <a:sym typeface="+mn-ea"/>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5" name="Shape 168"/>
          <p:cNvSpPr/>
          <p:nvPr/>
        </p:nvSpPr>
        <p:spPr>
          <a:xfrm>
            <a:off x="178904" y="4837181"/>
            <a:ext cx="4318000" cy="481330"/>
          </a:xfrm>
          <a:prstGeom prst="rect">
            <a:avLst/>
          </a:prstGeom>
          <a:ln w="12700">
            <a:miter lim="400000"/>
          </a:ln>
        </p:spPr>
        <p:txBody>
          <a:bodyPr wrap="none" lIns="25400" tIns="25400" rIns="25400" bIns="25400" anchor="ctr">
            <a:spAutoFit/>
          </a:bodyPr>
          <a:lstStyle>
            <a:lvl1pPr algn="l">
              <a:defRPr sz="5500">
                <a:solidFill>
                  <a:srgbClr val="1074DE"/>
                </a:solidFill>
                <a:latin typeface="冬青黑体简体中文 W3"/>
                <a:ea typeface="冬青黑体简体中文 W3"/>
                <a:cs typeface="冬青黑体简体中文 W3"/>
                <a:sym typeface="冬青黑体简体中文 W3"/>
              </a:defRPr>
            </a:lvl1pPr>
          </a:lstStyle>
          <a:p>
            <a:pPr algn="l"/>
            <a:r>
              <a:rPr lang="zh-CN" altLang="en-US" sz="2800" dirty="0">
                <a:latin typeface="+mj-ea"/>
                <a:ea typeface="+mj-ea"/>
                <a:sym typeface="+mn-ea"/>
              </a:rPr>
              <a:t>使用自助数据集做数据</a:t>
            </a:r>
            <a:r>
              <a:rPr lang="zh-CN" altLang="en-US" sz="2800" dirty="0">
                <a:latin typeface="+mj-ea"/>
                <a:ea typeface="+mj-ea"/>
                <a:sym typeface="+mn-ea"/>
              </a:rPr>
              <a:t>处理</a:t>
            </a:r>
            <a:endParaRPr lang="zh-CN" altLang="en-US" sz="2800" dirty="0">
              <a:latin typeface="+mj-ea"/>
              <a:ea typeface="+mj-ea"/>
              <a:sym typeface="+mn-ea"/>
            </a:endParaRPr>
          </a:p>
        </p:txBody>
      </p:sp>
      <p:sp>
        <p:nvSpPr>
          <p:cNvPr id="6" name="Shape 167"/>
          <p:cNvSpPr/>
          <p:nvPr/>
        </p:nvSpPr>
        <p:spPr>
          <a:xfrm>
            <a:off x="347869" y="3304679"/>
            <a:ext cx="1678940" cy="1404620"/>
          </a:xfrm>
          <a:prstGeom prst="rect">
            <a:avLst/>
          </a:prstGeom>
          <a:ln w="12700">
            <a:miter lim="400000"/>
          </a:ln>
        </p:spPr>
        <p:txBody>
          <a:bodyPr wrap="none" lIns="25400" tIns="25400" rIns="25400" bIns="25400" anchor="ctr">
            <a:spAutoFit/>
          </a:bodyPr>
          <a:lstStyle>
            <a:lvl1pPr algn="l">
              <a:defRPr sz="16100">
                <a:solidFill>
                  <a:srgbClr val="1074DE"/>
                </a:solidFill>
                <a:latin typeface="冬青黑体简体中文 W6"/>
                <a:ea typeface="冬青黑体简体中文 W6"/>
                <a:cs typeface="冬青黑体简体中文 W6"/>
                <a:sym typeface="冬青黑体简体中文 W6"/>
              </a:defRPr>
            </a:lvl1pPr>
          </a:lstStyle>
          <a:p>
            <a:r>
              <a:rPr kumimoji="1" lang="en-US" altLang="zh-CN" sz="8800" b="1" dirty="0">
                <a:solidFill>
                  <a:srgbClr val="007DD2"/>
                </a:solidFill>
                <a:latin typeface="Soho Gothic Pro" charset="0"/>
                <a:ea typeface="Soho Gothic Pro" charset="0"/>
                <a:cs typeface="Soho Gothic Pro" charset="0"/>
              </a:rPr>
              <a:t>04</a:t>
            </a:r>
            <a:endParaRPr kumimoji="1" lang="en-US" altLang="zh-CN" sz="8800" b="1" dirty="0">
              <a:solidFill>
                <a:srgbClr val="007DD2"/>
              </a:solidFill>
              <a:latin typeface="Soho Gothic Pro" charset="0"/>
              <a:ea typeface="Soho Gothic Pro" charset="0"/>
              <a:cs typeface="Soho Gothic Pro"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8617" y="422031"/>
            <a:ext cx="9949183" cy="421085"/>
          </a:xfrm>
        </p:spPr>
        <p:txBody>
          <a:bodyPr>
            <a:normAutofit fontScale="90000"/>
          </a:bodyPr>
          <a:lstStyle/>
          <a:p>
            <a:pPr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创建自助数据集</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5794375" y="1853565"/>
            <a:ext cx="5255895" cy="3151505"/>
          </a:xfrm>
          <a:prstGeom prst="rect">
            <a:avLst/>
          </a:prstGeom>
        </p:spPr>
      </p:pic>
      <p:sp>
        <p:nvSpPr>
          <p:cNvPr id="7" name="文本框 6"/>
          <p:cNvSpPr txBox="1"/>
          <p:nvPr/>
        </p:nvSpPr>
        <p:spPr>
          <a:xfrm>
            <a:off x="388617" y="1029330"/>
            <a:ext cx="10820400" cy="368300"/>
          </a:xfrm>
          <a:prstGeom prst="rect">
            <a:avLst/>
          </a:prstGeom>
          <a:noFill/>
        </p:spPr>
        <p:txBody>
          <a:bodyPr wrap="square" rtlCol="0">
            <a:spAutoFit/>
          </a:bodyPr>
          <a:lstStyle/>
          <a:p>
            <a:pPr algn="l"/>
            <a:r>
              <a:rPr lang="zh-CN" altLang="en-US" dirty="0">
                <a:ea typeface="思源黑体 CN Normal" panose="020B0400000000000000" pitchFamily="34" charset="-122"/>
              </a:rPr>
              <a:t>进入数据准备&gt;业务包，</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点击添加表&gt;自助数据集，进入自助数据集设置界面：</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3684270" y="1740535"/>
            <a:ext cx="1896745" cy="3377565"/>
          </a:xfrm>
          <a:prstGeom prst="rect">
            <a:avLst/>
          </a:prstGeom>
        </p:spPr>
      </p:pic>
      <p:sp>
        <p:nvSpPr>
          <p:cNvPr id="10" name="矩形 9"/>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4" name="文本框 3"/>
          <p:cNvSpPr txBox="1"/>
          <p:nvPr/>
        </p:nvSpPr>
        <p:spPr>
          <a:xfrm>
            <a:off x="570865" y="1904365"/>
            <a:ext cx="2183130" cy="953135"/>
          </a:xfrm>
          <a:prstGeom prst="rect">
            <a:avLst/>
          </a:prstGeom>
          <a:noFill/>
        </p:spPr>
        <p:txBody>
          <a:bodyPr wrap="none" rtlCol="0" anchor="t">
            <a:spAutoFit/>
          </a:bodyPr>
          <a:p>
            <a:pPr marL="285750" indent="-285750" algn="l">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540385" y="1397635"/>
            <a:ext cx="1630680" cy="368300"/>
          </a:xfrm>
          <a:prstGeom prst="rect">
            <a:avLst/>
          </a:prstGeom>
          <a:noFill/>
        </p:spPr>
        <p:txBody>
          <a:bodyPr wrap="none" rtlCol="0" anchor="t">
            <a:spAutoFit/>
          </a:bodyPr>
          <a:p>
            <a:pPr lvl="0" algn="ctr">
              <a:buClrTx/>
              <a:buSzTx/>
              <a:buFontTx/>
            </a:pPr>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数据处理流程</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3" name="标题 2"/>
          <p:cNvSpPr>
            <a:spLocks noGrp="1"/>
          </p:cNvSpPr>
          <p:nvPr>
            <p:ph type="title"/>
          </p:nvPr>
        </p:nvSpPr>
        <p:spPr/>
        <p:txBody>
          <a:bodyPr>
            <a:normAutofit fontScale="90000"/>
          </a:bodyPr>
          <a:lstStyle/>
          <a:p>
            <a:pPr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选择数据来源</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390265" y="1242695"/>
            <a:ext cx="6947535" cy="4592320"/>
          </a:xfrm>
          <a:prstGeom prst="rect">
            <a:avLst/>
          </a:prstGeom>
        </p:spPr>
      </p:pic>
      <p:sp>
        <p:nvSpPr>
          <p:cNvPr id="4" name="文本框 3"/>
          <p:cNvSpPr txBox="1"/>
          <p:nvPr/>
        </p:nvSpPr>
        <p:spPr>
          <a:xfrm>
            <a:off x="570865" y="1904365"/>
            <a:ext cx="2183130" cy="953135"/>
          </a:xfrm>
          <a:prstGeom prst="rect">
            <a:avLst/>
          </a:prstGeom>
          <a:noFill/>
        </p:spPr>
        <p:txBody>
          <a:bodyPr wrap="none" rtlCol="0" anchor="t">
            <a:spAutoFit/>
          </a:bodyPr>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540385" y="1397635"/>
            <a:ext cx="1630680" cy="368300"/>
          </a:xfrm>
          <a:prstGeom prst="rect">
            <a:avLst/>
          </a:prstGeom>
          <a:noFill/>
        </p:spPr>
        <p:txBody>
          <a:bodyPr wrap="none" rtlCol="0" anchor="t">
            <a:spAutoFit/>
          </a:bodyPr>
          <a:p>
            <a:pPr lvl="0" algn="ctr">
              <a:buClrTx/>
              <a:buSzTx/>
              <a:buFontTx/>
            </a:pPr>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数据处理流程</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自助数据集的表处理</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032750" y="984250"/>
            <a:ext cx="4716145" cy="368300"/>
          </a:xfrm>
          <a:prstGeom prst="rect">
            <a:avLst/>
          </a:prstGeom>
          <a:noFill/>
        </p:spPr>
        <p:txBody>
          <a:bodyPr wrap="square" rtlCol="0" anchor="t">
            <a:spAutoFit/>
          </a:bodyPr>
          <a:lstStyle/>
          <a:p>
            <a:r>
              <a:rPr lang="zh-CN" altLang="en-US">
                <a:hlinkClick r:id="rId1" action="ppaction://hlinkfile"/>
              </a:rPr>
              <a:t>自助数据集概述</a:t>
            </a:r>
            <a:endParaRPr lang="zh-CN" altLang="en-US"/>
          </a:p>
        </p:txBody>
      </p:sp>
      <p:pic>
        <p:nvPicPr>
          <p:cNvPr id="7" name="图片 6"/>
          <p:cNvPicPr>
            <a:picLocks noChangeAspect="1"/>
          </p:cNvPicPr>
          <p:nvPr/>
        </p:nvPicPr>
        <p:blipFill>
          <a:blip r:embed="rId2"/>
          <a:stretch>
            <a:fillRect/>
          </a:stretch>
        </p:blipFill>
        <p:spPr>
          <a:xfrm>
            <a:off x="2985135" y="979170"/>
            <a:ext cx="8209280" cy="5113655"/>
          </a:xfrm>
          <a:prstGeom prst="rect">
            <a:avLst/>
          </a:prstGeom>
        </p:spPr>
      </p:pic>
      <p:sp>
        <p:nvSpPr>
          <p:cNvPr id="10" name="矩形 9"/>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9" name="文本框 8"/>
          <p:cNvSpPr txBox="1"/>
          <p:nvPr/>
        </p:nvSpPr>
        <p:spPr>
          <a:xfrm>
            <a:off x="607695" y="1196340"/>
            <a:ext cx="1932305" cy="3599815"/>
          </a:xfrm>
          <a:prstGeom prst="rect">
            <a:avLst/>
          </a:prstGeom>
          <a:noFill/>
        </p:spPr>
        <p:txBody>
          <a:bodyPr wrap="square" rtlCol="0" anchor="t">
            <a:spAutoFit/>
          </a:bodyPr>
          <a:lstStyle/>
          <a:p>
            <a:pPr algn="l"/>
            <a:r>
              <a:rPr lang="zh-CN" altLang="en-US" b="1" dirty="0">
                <a:solidFill>
                  <a:schemeClr val="tx1"/>
                </a:solidFill>
                <a:sym typeface="+mn-ea"/>
              </a:rPr>
              <a:t>进行表处理</a:t>
            </a:r>
            <a:endParaRPr lang="zh-CN" altLang="en-US" b="1" dirty="0">
              <a:solidFill>
                <a:schemeClr val="tx1"/>
              </a:solidFill>
            </a:endParaRPr>
          </a:p>
          <a:p>
            <a:pPr marL="285750" indent="-285750" algn="ctr">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分组汇总</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左右合并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上下合并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新增列</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字段设置</a:t>
            </a:r>
            <a:endParaRPr lang="zh-CN" altLang="en-US" sz="1400" b="1"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Arial" panose="020B0604020202020204" pitchFamily="34" charset="0"/>
              <a:buNone/>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自助数据集</a:t>
            </a:r>
            <a:r>
              <a:rPr lang="en-US" altLang="zh-CN" sz="2665" b="0" dirty="0">
                <a:solidFill>
                  <a:srgbClr val="007DD2"/>
                </a:solidFill>
                <a:latin typeface="微软雅黑" panose="020B0503020204020204" pitchFamily="34" charset="-122"/>
                <a:ea typeface="微软雅黑" panose="020B0503020204020204" pitchFamily="34" charset="-122"/>
              </a:rPr>
              <a:t>-</a:t>
            </a:r>
            <a:r>
              <a:rPr lang="zh-CN" altLang="en-US" sz="2665" b="0" dirty="0">
                <a:solidFill>
                  <a:srgbClr val="007DD2"/>
                </a:solidFill>
                <a:latin typeface="微软雅黑" panose="020B0503020204020204" pitchFamily="34" charset="-122"/>
                <a:ea typeface="微软雅黑" panose="020B0503020204020204" pitchFamily="34" charset="-122"/>
              </a:rPr>
              <a:t>分组汇总</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811780" y="1205865"/>
            <a:ext cx="6769100" cy="306705"/>
          </a:xfrm>
          <a:prstGeom prst="rect">
            <a:avLst/>
          </a:prstGeom>
          <a:noFill/>
        </p:spPr>
        <p:txBody>
          <a:bodyPr wrap="none" rtlCol="0">
            <a:spAutoFit/>
          </a:bodyPr>
          <a:lstStyle/>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对原始数据根据条件进行的分组统计的分析操作，可理解为excel的数据透视表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811780" y="1753235"/>
            <a:ext cx="8115935" cy="4154805"/>
          </a:xfrm>
          <a:prstGeom prst="rect">
            <a:avLst/>
          </a:prstGeom>
        </p:spPr>
      </p:pic>
      <p:pic>
        <p:nvPicPr>
          <p:cNvPr id="6" name="图片 5"/>
          <p:cNvPicPr>
            <a:picLocks noChangeAspect="1"/>
          </p:cNvPicPr>
          <p:nvPr/>
        </p:nvPicPr>
        <p:blipFill>
          <a:blip r:embed="rId2"/>
          <a:stretch>
            <a:fillRect/>
          </a:stretch>
        </p:blipFill>
        <p:spPr>
          <a:xfrm>
            <a:off x="2853690" y="1753235"/>
            <a:ext cx="8942705" cy="4154805"/>
          </a:xfrm>
          <a:prstGeom prst="rect">
            <a:avLst/>
          </a:prstGeom>
        </p:spPr>
      </p:pic>
      <p:sp>
        <p:nvSpPr>
          <p:cNvPr id="10" name="矩形 9"/>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4" name="文本框 3"/>
          <p:cNvSpPr txBox="1"/>
          <p:nvPr/>
        </p:nvSpPr>
        <p:spPr>
          <a:xfrm>
            <a:off x="607695" y="1196340"/>
            <a:ext cx="1932305" cy="3599815"/>
          </a:xfrm>
          <a:prstGeom prst="rect">
            <a:avLst/>
          </a:prstGeom>
          <a:noFill/>
        </p:spPr>
        <p:txBody>
          <a:bodyPr wrap="square" rtlCol="0" anchor="t">
            <a:spAutoFit/>
          </a:bodyPr>
          <a:p>
            <a:pPr algn="l"/>
            <a:r>
              <a:rPr lang="zh-CN" altLang="en-US" b="1" dirty="0">
                <a:solidFill>
                  <a:schemeClr val="tx1"/>
                </a:solidFill>
                <a:sym typeface="+mn-ea"/>
              </a:rPr>
              <a:t>进行表处理</a:t>
            </a:r>
            <a:endParaRPr lang="zh-CN" altLang="en-US" b="1" dirty="0">
              <a:solidFill>
                <a:schemeClr val="tx1"/>
              </a:solidFill>
            </a:endParaRPr>
          </a:p>
          <a:p>
            <a:pPr marL="285750" indent="-285750" algn="ctr">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分组汇总</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左右合并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上下合并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新增列</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字段设置</a:t>
            </a:r>
            <a:endParaRPr lang="zh-CN" altLang="en-US" sz="1400" b="1"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Arial" panose="020B0604020202020204" pitchFamily="34" charset="0"/>
              <a:buNone/>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lvl="0"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自助数据集-左右合并</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192780" y="984250"/>
            <a:ext cx="8305165" cy="737235"/>
          </a:xfrm>
          <a:prstGeom prst="rect">
            <a:avLst/>
          </a:prstGeom>
          <a:noFill/>
        </p:spPr>
        <p:txBody>
          <a:bodyPr wrap="square" rtlCol="0">
            <a:spAutoFit/>
          </a:bodyPr>
          <a:lstStyle/>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excel里的vlookup函数可以实现左右合并。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并集合并对应SQL语句中的full join，交集合并对应SQL语句中的inner join，</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左合并对应SQL语句中的left join，右合并对应SQL语句中的right join。</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20190417162036_2881"/>
          <p:cNvPicPr>
            <a:picLocks noChangeAspect="1"/>
          </p:cNvPicPr>
          <p:nvPr/>
        </p:nvPicPr>
        <p:blipFill>
          <a:blip r:embed="rId1"/>
          <a:stretch>
            <a:fillRect/>
          </a:stretch>
        </p:blipFill>
        <p:spPr>
          <a:xfrm>
            <a:off x="7064375" y="1904365"/>
            <a:ext cx="5043170" cy="4269105"/>
          </a:xfrm>
          <a:prstGeom prst="rect">
            <a:avLst/>
          </a:prstGeom>
        </p:spPr>
      </p:pic>
      <p:pic>
        <p:nvPicPr>
          <p:cNvPr id="2" name="图片 1"/>
          <p:cNvPicPr>
            <a:picLocks noChangeAspect="1"/>
          </p:cNvPicPr>
          <p:nvPr/>
        </p:nvPicPr>
        <p:blipFill>
          <a:blip r:embed="rId2"/>
          <a:stretch>
            <a:fillRect/>
          </a:stretch>
        </p:blipFill>
        <p:spPr>
          <a:xfrm>
            <a:off x="3063240" y="2264410"/>
            <a:ext cx="3764280" cy="3763010"/>
          </a:xfrm>
          <a:prstGeom prst="rect">
            <a:avLst/>
          </a:prstGeom>
        </p:spPr>
      </p:pic>
      <p:sp>
        <p:nvSpPr>
          <p:cNvPr id="10" name="矩形 9"/>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9" name="文本框 8"/>
          <p:cNvSpPr txBox="1"/>
          <p:nvPr/>
        </p:nvSpPr>
        <p:spPr>
          <a:xfrm>
            <a:off x="607695" y="1196340"/>
            <a:ext cx="1932305" cy="3599815"/>
          </a:xfrm>
          <a:prstGeom prst="rect">
            <a:avLst/>
          </a:prstGeom>
          <a:noFill/>
        </p:spPr>
        <p:txBody>
          <a:bodyPr wrap="square" rtlCol="0" anchor="t">
            <a:spAutoFit/>
          </a:bodyPr>
          <a:lstStyle/>
          <a:p>
            <a:pPr algn="l"/>
            <a:r>
              <a:rPr lang="zh-CN" altLang="en-US" b="1" dirty="0">
                <a:solidFill>
                  <a:schemeClr val="tx1"/>
                </a:solidFill>
                <a:sym typeface="+mn-ea"/>
              </a:rPr>
              <a:t>进行表处理</a:t>
            </a:r>
            <a:endParaRPr lang="zh-CN" altLang="en-US" b="1" dirty="0">
              <a:solidFill>
                <a:schemeClr val="tx1"/>
              </a:solidFill>
            </a:endParaRPr>
          </a:p>
          <a:p>
            <a:pPr marL="285750" indent="-285750" algn="ctr">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分组汇总</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左右合并</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上下合并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新增列</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字段设置</a:t>
            </a:r>
            <a:endParaRPr lang="zh-CN" altLang="en-US" sz="1400" b="1"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Arial" panose="020B0604020202020204" pitchFamily="34" charset="0"/>
              <a:buNone/>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150000"/>
              </a:lnSpc>
              <a:buClrTx/>
              <a:buSzTx/>
              <a:buFontTx/>
            </a:pPr>
            <a:r>
              <a:rPr lang="zh-CN" altLang="en-US" sz="2665" b="0" dirty="0">
                <a:solidFill>
                  <a:srgbClr val="007DD2"/>
                </a:solidFill>
                <a:latin typeface="微软雅黑" panose="020B0503020204020204" pitchFamily="34" charset="-122"/>
                <a:ea typeface="微软雅黑" panose="020B0503020204020204" pitchFamily="34" charset="-122"/>
              </a:rPr>
              <a:t>自助数据集-左右合并</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330188" y="1142929"/>
            <a:ext cx="8473192" cy="521970"/>
          </a:xfrm>
          <a:prstGeom prst="rect">
            <a:avLst/>
          </a:prstGeom>
          <a:noFill/>
        </p:spPr>
        <p:txBody>
          <a:bodyPr wrap="square" rtlCol="0">
            <a:spAutoFit/>
          </a:bodyPr>
          <a:lstStyle/>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将两张表联合在一起形成一张新表使用的情况；</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左右合并包含四种方式，分别为并集合并、交集合并、左合并、右合并。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401613" y="2186964"/>
            <a:ext cx="7952354" cy="3905861"/>
          </a:xfrm>
          <a:prstGeom prst="rect">
            <a:avLst/>
          </a:prstGeom>
        </p:spPr>
      </p:pic>
      <p:pic>
        <p:nvPicPr>
          <p:cNvPr id="5" name="图片 4"/>
          <p:cNvPicPr>
            <a:picLocks noChangeAspect="1"/>
          </p:cNvPicPr>
          <p:nvPr/>
        </p:nvPicPr>
        <p:blipFill>
          <a:blip r:embed="rId2"/>
          <a:stretch>
            <a:fillRect/>
          </a:stretch>
        </p:blipFill>
        <p:spPr>
          <a:xfrm>
            <a:off x="3423139" y="2159897"/>
            <a:ext cx="7952354" cy="3749185"/>
          </a:xfrm>
          <a:prstGeom prst="rect">
            <a:avLst/>
          </a:prstGeom>
        </p:spPr>
      </p:pic>
      <p:pic>
        <p:nvPicPr>
          <p:cNvPr id="7" name="图片 6"/>
          <p:cNvPicPr>
            <a:picLocks noChangeAspect="1"/>
          </p:cNvPicPr>
          <p:nvPr/>
        </p:nvPicPr>
        <p:blipFill>
          <a:blip r:embed="rId3"/>
          <a:stretch>
            <a:fillRect/>
          </a:stretch>
        </p:blipFill>
        <p:spPr>
          <a:xfrm>
            <a:off x="3708948" y="2159897"/>
            <a:ext cx="7957095" cy="3749185"/>
          </a:xfrm>
          <a:prstGeom prst="rect">
            <a:avLst/>
          </a:prstGeom>
        </p:spPr>
      </p:pic>
      <p:sp>
        <p:nvSpPr>
          <p:cNvPr id="8" name="矩形 7"/>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2" name="文本框 1"/>
          <p:cNvSpPr txBox="1"/>
          <p:nvPr/>
        </p:nvSpPr>
        <p:spPr>
          <a:xfrm>
            <a:off x="607695" y="1196340"/>
            <a:ext cx="1932305" cy="3599815"/>
          </a:xfrm>
          <a:prstGeom prst="rect">
            <a:avLst/>
          </a:prstGeom>
          <a:noFill/>
        </p:spPr>
        <p:txBody>
          <a:bodyPr wrap="square" rtlCol="0" anchor="t">
            <a:spAutoFit/>
          </a:bodyPr>
          <a:lstStyle/>
          <a:p>
            <a:pPr algn="l"/>
            <a:r>
              <a:rPr lang="zh-CN" altLang="en-US" b="1" dirty="0">
                <a:solidFill>
                  <a:schemeClr val="tx1"/>
                </a:solidFill>
                <a:sym typeface="+mn-ea"/>
              </a:rPr>
              <a:t>进行表处理</a:t>
            </a:r>
            <a:endParaRPr lang="zh-CN" altLang="en-US" b="1" dirty="0">
              <a:solidFill>
                <a:schemeClr val="tx1"/>
              </a:solidFill>
            </a:endParaRPr>
          </a:p>
          <a:p>
            <a:pPr marL="285750" indent="-285750" algn="ctr">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分组汇总</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左右合并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上下合并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新增列</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字段设置</a:t>
            </a:r>
            <a:endParaRPr lang="zh-CN" altLang="en-US" sz="1400" b="1"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Arial" panose="020B0604020202020204" pitchFamily="34" charset="0"/>
              <a:buNone/>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nSpc>
                <a:spcPct val="150000"/>
              </a:lnSpc>
            </a:pPr>
            <a:r>
              <a:rPr lang="zh-CN" altLang="en-US" sz="2665" b="0" dirty="0">
                <a:solidFill>
                  <a:srgbClr val="007DD2"/>
                </a:solidFill>
                <a:latin typeface="微软雅黑" panose="020B0503020204020204" pitchFamily="34" charset="-122"/>
                <a:ea typeface="微软雅黑" panose="020B0503020204020204" pitchFamily="34" charset="-122"/>
              </a:rPr>
              <a:t>自助数据集</a:t>
            </a:r>
            <a:r>
              <a:rPr lang="en-US" altLang="zh-CN" sz="2665" b="0" dirty="0">
                <a:solidFill>
                  <a:srgbClr val="007DD2"/>
                </a:solidFill>
                <a:latin typeface="微软雅黑" panose="020B0503020204020204" pitchFamily="34" charset="-122"/>
                <a:ea typeface="微软雅黑" panose="020B0503020204020204" pitchFamily="34" charset="-122"/>
              </a:rPr>
              <a:t>-</a:t>
            </a:r>
            <a:r>
              <a:rPr lang="zh-CN" altLang="en-US" sz="2665" b="0" dirty="0">
                <a:solidFill>
                  <a:srgbClr val="007DD2"/>
                </a:solidFill>
                <a:latin typeface="微软雅黑" panose="020B0503020204020204" pitchFamily="34" charset="-122"/>
                <a:ea typeface="微软雅黑" panose="020B0503020204020204" pitchFamily="34" charset="-122"/>
              </a:rPr>
              <a:t>新增列</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922953" y="907729"/>
            <a:ext cx="8877593" cy="521970"/>
          </a:xfrm>
          <a:prstGeom prst="rect">
            <a:avLst/>
          </a:prstGeom>
          <a:noFill/>
        </p:spPr>
        <p:txBody>
          <a:bodyPr wrap="square" rtlCol="0">
            <a:spAutoFit/>
          </a:bodyPr>
          <a:lstStyle/>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在不影响原数据的情况下通过对现有数据列计算而得到的一个新的数据列，保存在业务包中以供后续业务分析使用。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982479" y="1618673"/>
            <a:ext cx="8209346" cy="4031850"/>
          </a:xfrm>
          <a:prstGeom prst="rect">
            <a:avLst/>
          </a:prstGeom>
        </p:spPr>
      </p:pic>
      <p:pic>
        <p:nvPicPr>
          <p:cNvPr id="5" name="图片 4"/>
          <p:cNvPicPr>
            <a:picLocks noChangeAspect="1"/>
          </p:cNvPicPr>
          <p:nvPr/>
        </p:nvPicPr>
        <p:blipFill>
          <a:blip r:embed="rId2"/>
          <a:stretch>
            <a:fillRect/>
          </a:stretch>
        </p:blipFill>
        <p:spPr>
          <a:xfrm>
            <a:off x="2922953" y="1618673"/>
            <a:ext cx="8659672" cy="4031850"/>
          </a:xfrm>
          <a:prstGeom prst="rect">
            <a:avLst/>
          </a:prstGeom>
        </p:spPr>
      </p:pic>
      <p:sp>
        <p:nvSpPr>
          <p:cNvPr id="6" name="矩形 5"/>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9" name="文本框 8"/>
          <p:cNvSpPr txBox="1"/>
          <p:nvPr/>
        </p:nvSpPr>
        <p:spPr>
          <a:xfrm>
            <a:off x="607695" y="1196340"/>
            <a:ext cx="1932305" cy="3599815"/>
          </a:xfrm>
          <a:prstGeom prst="rect">
            <a:avLst/>
          </a:prstGeom>
          <a:noFill/>
        </p:spPr>
        <p:txBody>
          <a:bodyPr wrap="square" rtlCol="0" anchor="t">
            <a:spAutoFit/>
          </a:bodyPr>
          <a:lstStyle/>
          <a:p>
            <a:pPr algn="l"/>
            <a:r>
              <a:rPr lang="zh-CN" altLang="en-US" b="1" dirty="0">
                <a:solidFill>
                  <a:schemeClr val="tx1"/>
                </a:solidFill>
                <a:sym typeface="+mn-ea"/>
              </a:rPr>
              <a:t>进行表处理</a:t>
            </a:r>
            <a:endParaRPr lang="zh-CN" altLang="en-US" b="1" dirty="0">
              <a:solidFill>
                <a:schemeClr val="tx1"/>
              </a:solidFill>
            </a:endParaRPr>
          </a:p>
          <a:p>
            <a:pPr marL="285750" indent="-285750" algn="ctr">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创建自助数据集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选择数据来源</a:t>
            </a:r>
            <a:endParaRPr lang="zh-CN" altLang="en-US" sz="1400"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进行表处理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分组汇总</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左右合并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上下合并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新增列</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742950" lvl="1"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字段设置</a:t>
            </a:r>
            <a:endParaRPr lang="zh-CN" altLang="en-US" sz="1400" b="1" dirty="0">
              <a:solidFill>
                <a:schemeClr val="tx1"/>
              </a:solidFill>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保存更新自助数据集</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Arial" panose="020B0604020202020204" pitchFamily="34" charset="0"/>
              <a:buNone/>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ClrTx/>
              <a:buSzTx/>
              <a:buFont typeface="Arial" panose="020B0604020202020204" pitchFamily="34" charset="0"/>
              <a:buChar char="•"/>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t>案例</a:t>
            </a:r>
            <a:r>
              <a:rPr lang="en-US" altLang="zh-CN" sz="2665" b="0" u="none" dirty="0"/>
              <a:t>——</a:t>
            </a:r>
            <a:r>
              <a:rPr lang="zh-CN" altLang="en-US" sz="2665" b="0" u="none" dirty="0"/>
              <a:t>使用自助数据集做数据处理</a:t>
            </a:r>
            <a:endParaRPr lang="en-US" altLang="zh-CN" sz="2665" b="0" u="none" dirty="0"/>
          </a:p>
        </p:txBody>
      </p:sp>
      <p:sp>
        <p:nvSpPr>
          <p:cNvPr id="5" name="文本占位符 2"/>
          <p:cNvSpPr txBox="1"/>
          <p:nvPr/>
        </p:nvSpPr>
        <p:spPr>
          <a:xfrm>
            <a:off x="490220" y="2040255"/>
            <a:ext cx="5153025" cy="258635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导入三张</a:t>
            </a:r>
            <a:r>
              <a:rPr lang="en-US" altLang="zh-CN"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Excel</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表，合并为一张宽表</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打开</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FineBI</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，在“数据准备”功能菜单中， 添加业务包，命名为“我的业务包”。</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进入业务包管理界面，添加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Excel</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数据集，选择</a:t>
            </a:r>
            <a:r>
              <a:rPr 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入门教程</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03</a:t>
            </a:r>
            <a:r>
              <a:rPr 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中的三张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Excel</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表。</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在自助数据集里添加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左右合并</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，将三张表拼接到一起。</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6195060" y="2040255"/>
            <a:ext cx="5500370" cy="27641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sz="2400" u="none" dirty="0" err="1">
                <a:sym typeface="+mn-ea"/>
              </a:rPr>
              <a:t>创建组件和分析数据</a:t>
            </a:r>
            <a:endParaRPr lang="zh-CN" altLang="en-US" sz="2400" u="none" dirty="0" err="1">
              <a:sym typeface="+mn-ea"/>
            </a:endParaRPr>
          </a:p>
        </p:txBody>
      </p:sp>
      <p:sp>
        <p:nvSpPr>
          <p:cNvPr id="10" name="副标题 9"/>
          <p:cNvSpPr>
            <a:spLocks noGrp="1"/>
          </p:cNvSpPr>
          <p:nvPr>
            <p:ph type="subTitle" idx="1"/>
          </p:nvPr>
        </p:nvSpPr>
        <p:spPr/>
        <p:txBody>
          <a:bodyPr/>
          <a:lstStyle/>
          <a:p>
            <a:pPr algn="l">
              <a:buClrTx/>
              <a:buSzTx/>
            </a:pPr>
            <a:r>
              <a:rPr kumimoji="1" lang="en-US" altLang="zh-CN" sz="8800" dirty="0">
                <a:latin typeface="Soho Gothic Pro" charset="0"/>
                <a:ea typeface="Soho Gothic Pro" charset="0"/>
                <a:cs typeface="Soho Gothic Pro" charset="0"/>
              </a:rPr>
              <a:t>05</a:t>
            </a:r>
            <a:endParaRPr kumimoji="1" lang="en-US" altLang="zh-CN" sz="8800" dirty="0">
              <a:latin typeface="Soho Gothic Pro" charset="0"/>
              <a:ea typeface="Soho Gothic Pro" charset="0"/>
              <a:cs typeface="Soho Gothic Pro" charset="0"/>
            </a:endParaRPr>
          </a:p>
        </p:txBody>
      </p:sp>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defTabSz="825500" hangingPunct="0">
              <a:lnSpc>
                <a:spcPct val="100000"/>
              </a:lnSpc>
              <a:spcBef>
                <a:spcPts val="0"/>
              </a:spcBef>
            </a:pPr>
            <a:r>
              <a:rPr lang="en-US" altLang="zh-CN" b="0" dirty="0">
                <a:solidFill>
                  <a:srgbClr val="007DD2"/>
                </a:solidFill>
              </a:rPr>
              <a:t>FineBI自助分析概述——企业面临的</a:t>
            </a:r>
            <a:r>
              <a:rPr lang="en-US" altLang="zh-CN" b="0" dirty="0">
                <a:solidFill>
                  <a:srgbClr val="007DD2"/>
                </a:solidFill>
                <a:cs typeface="+mj-cs"/>
                <a:sym typeface="Helvetica Light"/>
              </a:rPr>
              <a:t>数据问题（业务？技术？）</a:t>
            </a:r>
            <a:endParaRPr lang="en-US" altLang="zh-CN" b="0" dirty="0">
              <a:solidFill>
                <a:srgbClr val="007DD2"/>
              </a:solidFill>
              <a:cs typeface="+mj-cs"/>
              <a:sym typeface="Helvetica Light"/>
            </a:endParaRPr>
          </a:p>
        </p:txBody>
      </p:sp>
      <p:sp>
        <p:nvSpPr>
          <p:cNvPr id="15" name="流程图: 接点 14"/>
          <p:cNvSpPr/>
          <p:nvPr/>
        </p:nvSpPr>
        <p:spPr>
          <a:xfrm>
            <a:off x="421142" y="1268321"/>
            <a:ext cx="467139" cy="419377"/>
          </a:xfrm>
          <a:prstGeom prst="flowChartConnector">
            <a:avLst/>
          </a:prstGeom>
          <a:solidFill>
            <a:srgbClr val="009BD2"/>
          </a:solidFill>
          <a:ln w="12700" cap="flat">
            <a:noFill/>
            <a:miter lim="400000"/>
          </a:ln>
          <a:effectLst>
            <a:outerShdw blurRad="38100" dist="25400" dir="5400000" sx="1000" sy="1000" rotWithShape="0">
              <a:srgbClr val="000000"/>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1600" b="1" u="none" strike="noStrike" cap="none" spc="0" normalizeH="0" baseline="0" dirty="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rPr>
              <a:t>1</a:t>
            </a:r>
            <a:endParaRPr kumimoji="0" lang="en-US" altLang="zh-CN" sz="1600" b="1" u="none" strike="noStrike" cap="none" spc="0" normalizeH="0" baseline="0" dirty="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endParaRPr>
          </a:p>
        </p:txBody>
      </p:sp>
      <p:sp>
        <p:nvSpPr>
          <p:cNvPr id="16" name="文本框 15"/>
          <p:cNvSpPr txBox="1"/>
          <p:nvPr/>
        </p:nvSpPr>
        <p:spPr>
          <a:xfrm>
            <a:off x="950263" y="1266851"/>
            <a:ext cx="2343785" cy="3898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defTabSz="825500" rtl="0" fontAlgn="auto" latinLnBrk="0" hangingPunct="0">
              <a:lnSpc>
                <a:spcPct val="100000"/>
              </a:lnSpc>
              <a:spcBef>
                <a:spcPts val="0"/>
              </a:spcBef>
              <a:spcAft>
                <a:spcPts val="0"/>
              </a:spcAft>
              <a:buClrTx/>
              <a:buSzTx/>
              <a:buFontTx/>
              <a:buNone/>
            </a:pPr>
            <a:r>
              <a:rPr kumimoji="0" lang="zh-CN" altLang="en-US" sz="2200" u="none" strike="noStrike" cap="none" normalizeH="0" baseline="0" dirty="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mn-ea"/>
              </a:rPr>
              <a:t>数据思维欠缺</a:t>
            </a:r>
            <a:endParaRPr kumimoji="0" lang="zh-CN" altLang="en-US" sz="2200" u="none" strike="noStrike" cap="none" normalizeH="0" baseline="0" dirty="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mn-ea"/>
            </a:endParaRPr>
          </a:p>
        </p:txBody>
      </p:sp>
      <p:sp>
        <p:nvSpPr>
          <p:cNvPr id="17" name="流程图: 接点 16"/>
          <p:cNvSpPr/>
          <p:nvPr/>
        </p:nvSpPr>
        <p:spPr>
          <a:xfrm>
            <a:off x="3719157" y="1267149"/>
            <a:ext cx="467139" cy="421721"/>
          </a:xfrm>
          <a:prstGeom prst="flowChartConnector">
            <a:avLst/>
          </a:prstGeom>
          <a:solidFill>
            <a:srgbClr val="009BD2"/>
          </a:solidFill>
          <a:ln w="12700" cap="flat">
            <a:noFill/>
            <a:miter lim="400000"/>
          </a:ln>
          <a:effectLst>
            <a:outerShdw blurRad="38100" dist="25400" dir="5400000" sx="1000" sy="1000" rotWithShape="0">
              <a:srgbClr val="000000"/>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rPr>
              <a:t>2</a:t>
            </a:r>
            <a:endPar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endParaRPr>
          </a:p>
        </p:txBody>
      </p:sp>
      <p:sp>
        <p:nvSpPr>
          <p:cNvPr id="18" name="流程图: 接点 17"/>
          <p:cNvSpPr/>
          <p:nvPr/>
        </p:nvSpPr>
        <p:spPr>
          <a:xfrm>
            <a:off x="6589882" y="1267149"/>
            <a:ext cx="467139" cy="421721"/>
          </a:xfrm>
          <a:prstGeom prst="flowChartConnector">
            <a:avLst/>
          </a:prstGeom>
          <a:solidFill>
            <a:srgbClr val="009BD2"/>
          </a:solidFill>
          <a:ln w="12700" cap="flat">
            <a:noFill/>
            <a:miter lim="400000"/>
          </a:ln>
          <a:effectLst>
            <a:outerShdw blurRad="38100" dist="25400" dir="5400000" sx="1000" sy="1000" rotWithShape="0">
              <a:srgbClr val="000000"/>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rPr>
              <a:t>3</a:t>
            </a:r>
            <a:endPar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endParaRPr>
          </a:p>
        </p:txBody>
      </p:sp>
      <p:sp>
        <p:nvSpPr>
          <p:cNvPr id="19" name="流程图: 接点 18"/>
          <p:cNvSpPr/>
          <p:nvPr/>
        </p:nvSpPr>
        <p:spPr>
          <a:xfrm>
            <a:off x="9257469" y="1267149"/>
            <a:ext cx="467139" cy="421721"/>
          </a:xfrm>
          <a:prstGeom prst="flowChartConnector">
            <a:avLst/>
          </a:prstGeom>
          <a:solidFill>
            <a:srgbClr val="009BD2"/>
          </a:solidFill>
          <a:ln w="12700" cap="flat">
            <a:noFill/>
            <a:miter lim="400000"/>
          </a:ln>
          <a:effectLst>
            <a:outerShdw blurRad="38100" dist="25400" dir="5400000" sx="1000" sy="1000" rotWithShape="0">
              <a:srgbClr val="000000"/>
            </a:outerShdw>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rPr>
              <a:t>4</a:t>
            </a:r>
            <a:endParaRPr kumimoji="0" lang="en-US" altLang="zh-CN" sz="1600" b="1" u="none" strike="noStrike" cap="none" spc="0" normalizeH="0" baseline="0">
              <a:ln>
                <a:noFill/>
              </a:ln>
              <a:solidFill>
                <a:srgbClr val="FFFFFF"/>
              </a:solidFill>
              <a:effectLst/>
              <a:uFillTx/>
              <a:latin typeface="微软雅黑" panose="020B0503020204020204" pitchFamily="34" charset="-122"/>
              <a:ea typeface="微软雅黑" panose="020B0503020204020204" pitchFamily="34" charset="-122"/>
              <a:cs typeface="Source Han Sans CN" charset="-122"/>
              <a:sym typeface="Helvetica Light"/>
            </a:endParaRPr>
          </a:p>
        </p:txBody>
      </p:sp>
      <p:sp>
        <p:nvSpPr>
          <p:cNvPr id="20" name="文本框 19"/>
          <p:cNvSpPr txBox="1"/>
          <p:nvPr/>
        </p:nvSpPr>
        <p:spPr>
          <a:xfrm>
            <a:off x="3994686" y="1251294"/>
            <a:ext cx="1835427" cy="3898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zh-CN" altLang="en-US" sz="2200" u="none" strike="noStrike" cap="none" normalizeH="0" baseline="0" dirty="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rPr>
              <a:t>沟通成本大</a:t>
            </a:r>
            <a:endParaRPr kumimoji="0" lang="zh-CN" altLang="en-US" sz="2200" u="none" strike="noStrike" cap="none" normalizeH="0" baseline="0" dirty="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endParaRPr>
          </a:p>
        </p:txBody>
      </p:sp>
      <p:sp>
        <p:nvSpPr>
          <p:cNvPr id="21" name="文本框 20"/>
          <p:cNvSpPr txBox="1"/>
          <p:nvPr/>
        </p:nvSpPr>
        <p:spPr>
          <a:xfrm>
            <a:off x="6910979" y="1267149"/>
            <a:ext cx="1828800" cy="3892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zh-CN" altLang="en-US" sz="2200" u="none" strike="noStrike" cap="none" normalizeH="0" baseline="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rPr>
              <a:t>响应时间慢</a:t>
            </a:r>
            <a:endParaRPr kumimoji="0" lang="zh-CN" altLang="en-US" sz="2200" u="none" strike="noStrike" cap="none" normalizeH="0" baseline="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endParaRPr>
          </a:p>
        </p:txBody>
      </p:sp>
      <p:sp>
        <p:nvSpPr>
          <p:cNvPr id="22" name="文本框 21"/>
          <p:cNvSpPr txBox="1"/>
          <p:nvPr/>
        </p:nvSpPr>
        <p:spPr>
          <a:xfrm>
            <a:off x="9568357" y="1267149"/>
            <a:ext cx="1692965" cy="38925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zh-CN" altLang="en-US" sz="2200" u="none" strike="noStrike" cap="none" normalizeH="0" baseline="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rPr>
              <a:t>灵活性差</a:t>
            </a:r>
            <a:endParaRPr kumimoji="0" lang="zh-CN" altLang="en-US" sz="2200" u="none" strike="noStrike" cap="none" normalizeH="0" baseline="0">
              <a:ln>
                <a:noFill/>
              </a:ln>
              <a:solidFill>
                <a:srgbClr val="424243"/>
              </a:solidFill>
              <a:effectLst/>
              <a:uFillTx/>
              <a:latin typeface="微软雅黑" panose="020B0503020204020204" pitchFamily="34" charset="-122"/>
              <a:ea typeface="微软雅黑" panose="020B0503020204020204" pitchFamily="34" charset="-122"/>
              <a:cs typeface="思源黑体 CN Medium" panose="020B0600000000000000" pitchFamily="34" charset="-122"/>
              <a:sym typeface="Helvetica Light"/>
            </a:endParaRPr>
          </a:p>
        </p:txBody>
      </p:sp>
      <p:sp>
        <p:nvSpPr>
          <p:cNvPr id="24" name="文本框 23"/>
          <p:cNvSpPr txBox="1"/>
          <p:nvPr/>
        </p:nvSpPr>
        <p:spPr>
          <a:xfrm>
            <a:off x="769804" y="4693178"/>
            <a:ext cx="2667675" cy="89768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l" fontAlgn="auto">
              <a:lnSpc>
                <a:spcPts val="2200"/>
              </a:lnSpc>
              <a:spcBef>
                <a:spcPts val="0"/>
              </a:spcBef>
              <a:spcAft>
                <a:spcPts val="0"/>
              </a:spcAft>
              <a:defRPr/>
            </a:pPr>
            <a:r>
              <a:rPr lang="zh-CN" altLang="en-US" spc="100" dirty="0">
                <a:solidFill>
                  <a:srgbClr val="424243"/>
                </a:solidFill>
                <a:latin typeface="微软雅黑" panose="020B0503020204020204" pitchFamily="34" charset="-122"/>
                <a:ea typeface="微软雅黑" panose="020B0503020204020204" pitchFamily="34" charset="-122"/>
                <a:sym typeface="+mn-ea"/>
              </a:rPr>
              <a:t>   每</a:t>
            </a:r>
            <a:r>
              <a:rPr lang="zh-CN" altLang="en-US" sz="1200" spc="100" dirty="0">
                <a:solidFill>
                  <a:srgbClr val="424243"/>
                </a:solidFill>
                <a:latin typeface="微软雅黑" panose="020B0503020204020204" pitchFamily="34" charset="-122"/>
                <a:ea typeface="微软雅黑" panose="020B0503020204020204" pitchFamily="34" charset="-122"/>
                <a:sym typeface="+mn-ea"/>
              </a:rPr>
              <a:t>月/周需要重复处理很多数据、重复做报表，但是不知道怎么用数据，数据分析看起来很麻烦的样子。</a:t>
            </a:r>
            <a:endParaRPr lang="zh-CN" altLang="en-US" sz="1200" spc="100" dirty="0">
              <a:solidFill>
                <a:srgbClr val="424243"/>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662465" y="4705371"/>
            <a:ext cx="2733311" cy="89768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nSpc>
                <a:spcPts val="2200"/>
              </a:lnSpc>
            </a:pPr>
            <a:r>
              <a:rPr lang="zh-CN" altLang="en-US" spc="100" dirty="0">
                <a:solidFill>
                  <a:srgbClr val="424243"/>
                </a:solidFill>
                <a:latin typeface="微软雅黑" panose="020B0503020204020204" pitchFamily="34" charset="-122"/>
                <a:ea typeface="微软雅黑" panose="020B0503020204020204" pitchFamily="34" charset="-122"/>
              </a:rPr>
              <a:t>   业</a:t>
            </a:r>
            <a:r>
              <a:rPr lang="zh-CN" altLang="en-US" sz="1200" spc="100" dirty="0">
                <a:solidFill>
                  <a:srgbClr val="424243"/>
                </a:solidFill>
                <a:latin typeface="微软雅黑" panose="020B0503020204020204" pitchFamily="34" charset="-122"/>
                <a:ea typeface="微软雅黑" panose="020B0503020204020204" pitchFamily="34" charset="-122"/>
              </a:rPr>
              <a:t>务人员与信息部 </a:t>
            </a:r>
            <a:r>
              <a:rPr lang="en-US" altLang="zh-CN" sz="1200" spc="100" dirty="0">
                <a:solidFill>
                  <a:srgbClr val="424243"/>
                </a:solidFill>
                <a:latin typeface="微软雅黑" panose="020B0503020204020204" pitchFamily="34" charset="-122"/>
                <a:ea typeface="微软雅黑" panose="020B0503020204020204" pitchFamily="34" charset="-122"/>
              </a:rPr>
              <a:t>IT </a:t>
            </a:r>
            <a:r>
              <a:rPr lang="zh-CN" altLang="en-US" sz="1200" spc="100" dirty="0">
                <a:solidFill>
                  <a:srgbClr val="424243"/>
                </a:solidFill>
                <a:latin typeface="微软雅黑" panose="020B0503020204020204" pitchFamily="34" charset="-122"/>
                <a:ea typeface="微软雅黑" panose="020B0503020204020204" pitchFamily="34" charset="-122"/>
              </a:rPr>
              <a:t>人员需要反复好几次才能达到业务人员想要的数据效果。</a:t>
            </a:r>
            <a:endParaRPr lang="zh-CN" altLang="en-US" sz="1200" spc="100" dirty="0">
              <a:solidFill>
                <a:srgbClr val="424243"/>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97757" y="2456912"/>
            <a:ext cx="1493370" cy="1485211"/>
          </a:xfrm>
          <a:prstGeom prst="rect">
            <a:avLst/>
          </a:prstGeom>
        </p:spPr>
      </p:pic>
      <p:sp>
        <p:nvSpPr>
          <p:cNvPr id="31" name="文本框 30"/>
          <p:cNvSpPr txBox="1"/>
          <p:nvPr/>
        </p:nvSpPr>
        <p:spPr>
          <a:xfrm>
            <a:off x="6599293" y="4693179"/>
            <a:ext cx="2466061" cy="89768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fontAlgn="auto">
              <a:lnSpc>
                <a:spcPts val="2200"/>
              </a:lnSpc>
              <a:spcBef>
                <a:spcPts val="0"/>
              </a:spcBef>
              <a:spcAft>
                <a:spcPts val="0"/>
              </a:spcAft>
              <a:defRPr/>
            </a:pPr>
            <a:r>
              <a:rPr lang="zh-CN" altLang="en-US" spc="100" dirty="0">
                <a:solidFill>
                  <a:srgbClr val="424243"/>
                </a:solidFill>
                <a:latin typeface="微软雅黑" panose="020B0503020204020204" pitchFamily="34" charset="-122"/>
                <a:ea typeface="微软雅黑" panose="020B0503020204020204" pitchFamily="34" charset="-122"/>
                <a:sym typeface="+mn-ea"/>
              </a:rPr>
              <a:t>   由</a:t>
            </a:r>
            <a:r>
              <a:rPr lang="zh-CN" altLang="en-US" sz="1200" spc="100" dirty="0">
                <a:solidFill>
                  <a:srgbClr val="424243"/>
                </a:solidFill>
                <a:latin typeface="微软雅黑" panose="020B0503020204020204" pitchFamily="34" charset="-122"/>
                <a:ea typeface="微软雅黑" panose="020B0503020204020204" pitchFamily="34" charset="-122"/>
                <a:sym typeface="+mn-ea"/>
              </a:rPr>
              <a:t>于紧急活动想要临时加一个报表分析，但是要排队走流程不能快速响应分析需求。</a:t>
            </a:r>
            <a:endParaRPr lang="zh-CN" altLang="en-US" sz="1200" spc="100" dirty="0">
              <a:solidFill>
                <a:srgbClr val="424243"/>
              </a:solidFill>
              <a:latin typeface="微软雅黑" panose="020B0503020204020204" pitchFamily="34" charset="-122"/>
              <a:ea typeface="微软雅黑" panose="020B0503020204020204" pitchFamily="34" charset="-122"/>
            </a:endParaRPr>
          </a:p>
        </p:txBody>
      </p:sp>
      <p:sp>
        <p:nvSpPr>
          <p:cNvPr id="32" name="Shape 337"/>
          <p:cNvSpPr/>
          <p:nvPr/>
        </p:nvSpPr>
        <p:spPr>
          <a:xfrm flipH="1">
            <a:off x="3519034" y="1251295"/>
            <a:ext cx="28530" cy="4567040"/>
          </a:xfrm>
          <a:prstGeom prst="line">
            <a:avLst/>
          </a:prstGeom>
          <a:ln w="3175">
            <a:solidFill>
              <a:srgbClr val="D9D9D9"/>
            </a:solidFill>
            <a:prstDash val="sysDash"/>
            <a:miter/>
          </a:ln>
        </p:spPr>
        <p:txBody>
          <a:bodyPr lIns="22859" rIns="22859"/>
          <a:lstStyle/>
          <a:p>
            <a:endParaRPr sz="900"/>
          </a:p>
        </p:txBody>
      </p:sp>
      <p:sp>
        <p:nvSpPr>
          <p:cNvPr id="35" name="文本框 34"/>
          <p:cNvSpPr txBox="1"/>
          <p:nvPr/>
        </p:nvSpPr>
        <p:spPr>
          <a:xfrm>
            <a:off x="9257469" y="4693179"/>
            <a:ext cx="2318832" cy="897682"/>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nSpc>
                <a:spcPts val="2200"/>
              </a:lnSpc>
            </a:pPr>
            <a:r>
              <a:rPr lang="zh-CN" altLang="en-US" spc="100" dirty="0">
                <a:solidFill>
                  <a:srgbClr val="424243"/>
                </a:solidFill>
              </a:rPr>
              <a:t>   </a:t>
            </a:r>
            <a:r>
              <a:rPr lang="zh-CN" altLang="en-US" spc="100" dirty="0">
                <a:solidFill>
                  <a:srgbClr val="424243"/>
                </a:solidFill>
                <a:latin typeface="微软雅黑" panose="020B0503020204020204" pitchFamily="34" charset="-122"/>
                <a:ea typeface="微软雅黑" panose="020B0503020204020204" pitchFamily="34" charset="-122"/>
              </a:rPr>
              <a:t>查</a:t>
            </a:r>
            <a:r>
              <a:rPr lang="zh-CN" altLang="en-US" sz="1200" spc="100" dirty="0">
                <a:solidFill>
                  <a:srgbClr val="424243"/>
                </a:solidFill>
                <a:latin typeface="微软雅黑" panose="020B0503020204020204" pitchFamily="34" charset="-122"/>
                <a:ea typeface="微软雅黑" panose="020B0503020204020204" pitchFamily="34" charset="-122"/>
              </a:rPr>
              <a:t>询需求多样化，每个查询分析模板均是固定不可变更，同一个模板的不能重复使用。</a:t>
            </a:r>
            <a:endParaRPr lang="zh-CN" altLang="en-US" sz="1200" spc="100" dirty="0">
              <a:solidFill>
                <a:srgbClr val="424243"/>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332239" y="2457400"/>
            <a:ext cx="1380683" cy="1484235"/>
          </a:xfrm>
          <a:prstGeom prst="rect">
            <a:avLst/>
          </a:prstGeom>
        </p:spPr>
      </p:pic>
      <p:pic>
        <p:nvPicPr>
          <p:cNvPr id="8" name="图片 7"/>
          <p:cNvPicPr>
            <a:picLocks noChangeAspect="1"/>
          </p:cNvPicPr>
          <p:nvPr/>
        </p:nvPicPr>
        <p:blipFill>
          <a:blip r:embed="rId3"/>
          <a:stretch>
            <a:fillRect/>
          </a:stretch>
        </p:blipFill>
        <p:spPr>
          <a:xfrm>
            <a:off x="9878453" y="2465593"/>
            <a:ext cx="918696" cy="1510744"/>
          </a:xfrm>
          <a:prstGeom prst="rect">
            <a:avLst/>
          </a:prstGeom>
        </p:spPr>
      </p:pic>
      <p:pic>
        <p:nvPicPr>
          <p:cNvPr id="9" name="图片 8"/>
          <p:cNvPicPr>
            <a:picLocks noChangeAspect="1"/>
          </p:cNvPicPr>
          <p:nvPr/>
        </p:nvPicPr>
        <p:blipFill>
          <a:blip r:embed="rId4"/>
          <a:stretch>
            <a:fillRect/>
          </a:stretch>
        </p:blipFill>
        <p:spPr>
          <a:xfrm>
            <a:off x="3965924" y="2456912"/>
            <a:ext cx="1634293" cy="1405492"/>
          </a:xfrm>
          <a:prstGeom prst="rect">
            <a:avLst/>
          </a:prstGeom>
        </p:spPr>
      </p:pic>
      <p:sp>
        <p:nvSpPr>
          <p:cNvPr id="23" name="Shape 337"/>
          <p:cNvSpPr/>
          <p:nvPr/>
        </p:nvSpPr>
        <p:spPr>
          <a:xfrm flipH="1">
            <a:off x="6441608" y="1251293"/>
            <a:ext cx="25373" cy="4491139"/>
          </a:xfrm>
          <a:prstGeom prst="line">
            <a:avLst/>
          </a:prstGeom>
          <a:ln w="3175">
            <a:solidFill>
              <a:srgbClr val="D9D9D9"/>
            </a:solidFill>
            <a:prstDash val="sysDash"/>
            <a:miter/>
          </a:ln>
        </p:spPr>
        <p:txBody>
          <a:bodyPr lIns="22859" rIns="22859"/>
          <a:lstStyle/>
          <a:p>
            <a:endParaRPr sz="900"/>
          </a:p>
        </p:txBody>
      </p:sp>
      <p:sp>
        <p:nvSpPr>
          <p:cNvPr id="25" name="Shape 337"/>
          <p:cNvSpPr/>
          <p:nvPr/>
        </p:nvSpPr>
        <p:spPr>
          <a:xfrm flipH="1">
            <a:off x="9065354" y="1263485"/>
            <a:ext cx="96059" cy="4554849"/>
          </a:xfrm>
          <a:prstGeom prst="line">
            <a:avLst/>
          </a:prstGeom>
          <a:ln w="3175">
            <a:solidFill>
              <a:srgbClr val="D9D9D9"/>
            </a:solidFill>
            <a:prstDash val="sysDash"/>
            <a:miter/>
          </a:ln>
        </p:spPr>
        <p:txBody>
          <a:bodyPr lIns="22859" rIns="22859"/>
          <a:lstStyle/>
          <a:p>
            <a:endParaRPr sz="900"/>
          </a:p>
        </p:txBody>
      </p:sp>
      <p:sp>
        <p:nvSpPr>
          <p:cNvPr id="26" name="文本框 25"/>
          <p:cNvSpPr txBox="1"/>
          <p:nvPr/>
        </p:nvSpPr>
        <p:spPr>
          <a:xfrm>
            <a:off x="314959" y="5867102"/>
            <a:ext cx="11694161" cy="369332"/>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txBody>
          <a:bodyPr wrap="square">
            <a:spAutoFit/>
          </a:bodyPr>
          <a:lstStyle/>
          <a:p>
            <a:r>
              <a:rPr lang="en-US" altLang="zh-CN" b="1" kern="0" spc="138" dirty="0">
                <a:solidFill>
                  <a:schemeClr val="tx1">
                    <a:lumMod val="65000"/>
                    <a:lumOff val="35000"/>
                  </a:schemeClr>
                </a:solidFill>
                <a:latin typeface="楷体" panose="02010609060101010101" pitchFamily="49" charset="-122"/>
                <a:ea typeface="楷体" panose="02010609060101010101" pitchFamily="49" charset="-122"/>
              </a:rPr>
              <a:t>2017</a:t>
            </a:r>
            <a:r>
              <a:rPr lang="zh-CN" altLang="en-US" b="1" kern="0" spc="138" dirty="0">
                <a:solidFill>
                  <a:schemeClr val="tx1">
                    <a:lumMod val="65000"/>
                    <a:lumOff val="35000"/>
                  </a:schemeClr>
                </a:solidFill>
                <a:latin typeface="楷体" panose="02010609060101010101" pitchFamily="49" charset="-122"/>
                <a:ea typeface="楷体" panose="02010609060101010101" pitchFamily="49" charset="-122"/>
              </a:rPr>
              <a:t>年，马云在</a:t>
            </a:r>
            <a:r>
              <a:rPr lang="en-US" altLang="zh-CN" b="1" kern="0" spc="138" dirty="0">
                <a:solidFill>
                  <a:schemeClr val="tx1">
                    <a:lumMod val="65000"/>
                    <a:lumOff val="35000"/>
                  </a:schemeClr>
                </a:solidFill>
                <a:latin typeface="楷体" panose="02010609060101010101" pitchFamily="49" charset="-122"/>
                <a:ea typeface="楷体" panose="02010609060101010101" pitchFamily="49" charset="-122"/>
              </a:rPr>
              <a:t>IT</a:t>
            </a:r>
            <a:r>
              <a:rPr lang="zh-CN" altLang="en-US" b="1" kern="0" spc="138" dirty="0">
                <a:solidFill>
                  <a:schemeClr val="tx1">
                    <a:lumMod val="65000"/>
                    <a:lumOff val="35000"/>
                  </a:schemeClr>
                </a:solidFill>
                <a:latin typeface="楷体" panose="02010609060101010101" pitchFamily="49" charset="-122"/>
                <a:ea typeface="楷体" panose="02010609060101010101" pitchFamily="49" charset="-122"/>
              </a:rPr>
              <a:t>领袖峰会上就曾说：“在未来，一切业务</a:t>
            </a:r>
            <a:r>
              <a:rPr lang="zh-CN" altLang="en-US" b="1" kern="0" spc="138" dirty="0">
                <a:solidFill>
                  <a:srgbClr val="0070C0"/>
                </a:solidFill>
                <a:latin typeface="楷体" panose="02010609060101010101" pitchFamily="49" charset="-122"/>
                <a:ea typeface="楷体" panose="02010609060101010101" pitchFamily="49" charset="-122"/>
              </a:rPr>
              <a:t>数据化</a:t>
            </a:r>
            <a:r>
              <a:rPr lang="zh-CN" altLang="en-US" b="1" kern="0" spc="138" dirty="0">
                <a:solidFill>
                  <a:schemeClr val="tx1">
                    <a:lumMod val="65000"/>
                    <a:lumOff val="35000"/>
                  </a:schemeClr>
                </a:solidFill>
                <a:latin typeface="楷体" panose="02010609060101010101" pitchFamily="49" charset="-122"/>
                <a:ea typeface="楷体" panose="02010609060101010101" pitchFamily="49" charset="-122"/>
              </a:rPr>
              <a:t>，一切数据</a:t>
            </a:r>
            <a:r>
              <a:rPr lang="zh-CN" altLang="en-US" b="1" kern="0" spc="138" dirty="0">
                <a:solidFill>
                  <a:srgbClr val="0070C0"/>
                </a:solidFill>
                <a:latin typeface="楷体" panose="02010609060101010101" pitchFamily="49" charset="-122"/>
                <a:ea typeface="楷体" panose="02010609060101010101" pitchFamily="49" charset="-122"/>
              </a:rPr>
              <a:t>业务化</a:t>
            </a:r>
            <a:r>
              <a:rPr lang="zh-CN" altLang="en-US" b="1" kern="0" spc="138" dirty="0">
                <a:solidFill>
                  <a:schemeClr val="tx1">
                    <a:lumMod val="65000"/>
                    <a:lumOff val="35000"/>
                  </a:schemeClr>
                </a:solidFill>
                <a:latin typeface="楷体" panose="02010609060101010101" pitchFamily="49" charset="-122"/>
                <a:ea typeface="楷体" panose="02010609060101010101" pitchFamily="49" charset="-122"/>
              </a:rPr>
              <a:t>，企业才更有出路。”</a:t>
            </a:r>
            <a:endParaRPr lang="zh-CN" altLang="en-US" b="1" kern="0" spc="138" dirty="0">
              <a:solidFill>
                <a:schemeClr val="tx1">
                  <a:lumMod val="65000"/>
                  <a:lumOff val="35000"/>
                </a:schemeClr>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23" grpId="0" bldLvl="0" animBg="1"/>
      <p:bldP spid="2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solidFill>
                  <a:srgbClr val="007DD2"/>
                </a:solidFill>
                <a:sym typeface="+mn-ea"/>
              </a:rPr>
              <a:t>名词解释：什么是组件？</a:t>
            </a:r>
            <a:endParaRPr lang="zh-CN" altLang="en-US" sz="2665" b="0" u="none" dirty="0">
              <a:solidFill>
                <a:srgbClr val="007DD2"/>
              </a:solidFill>
              <a:sym typeface="+mn-ea"/>
            </a:endParaRPr>
          </a:p>
        </p:txBody>
      </p:sp>
      <p:sp>
        <p:nvSpPr>
          <p:cNvPr id="10" name="矩形 9"/>
          <p:cNvSpPr/>
          <p:nvPr/>
        </p:nvSpPr>
        <p:spPr>
          <a:xfrm>
            <a:off x="387985" y="1054735"/>
            <a:ext cx="2823210"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22" name="文本框 21"/>
          <p:cNvSpPr txBox="1"/>
          <p:nvPr/>
        </p:nvSpPr>
        <p:spPr>
          <a:xfrm>
            <a:off x="539750" y="1868170"/>
            <a:ext cx="2409825" cy="1060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spc="100" dirty="0">
                <a:solidFill>
                  <a:srgbClr val="424243"/>
                </a:solidFill>
                <a:ea typeface="微软雅黑" panose="020B0503020204020204" pitchFamily="34" charset="-122"/>
                <a:sym typeface="+mn-ea"/>
              </a:rPr>
              <a:t>展示图形、表格等可视化的一个图表；（一个组件只能使用一个数据表）</a:t>
            </a:r>
            <a:endParaRPr lang="zh-CN" altLang="en-US" sz="1400" spc="100" dirty="0">
              <a:solidFill>
                <a:srgbClr val="424243"/>
              </a:solidFill>
              <a:ea typeface="微软雅黑" panose="020B0503020204020204" pitchFamily="34" charset="-122"/>
              <a:sym typeface="+mn-ea"/>
            </a:endParaRPr>
          </a:p>
        </p:txBody>
      </p:sp>
      <p:graphicFrame>
        <p:nvGraphicFramePr>
          <p:cNvPr id="7" name="图示 6"/>
          <p:cNvGraphicFramePr/>
          <p:nvPr/>
        </p:nvGraphicFramePr>
        <p:xfrm>
          <a:off x="6289675" y="5749290"/>
          <a:ext cx="1146175" cy="6477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9" name="图片 8"/>
          <p:cNvPicPr>
            <a:picLocks noChangeAspect="1"/>
          </p:cNvPicPr>
          <p:nvPr/>
        </p:nvPicPr>
        <p:blipFill>
          <a:blip r:embed="rId6"/>
          <a:stretch>
            <a:fillRect/>
          </a:stretch>
        </p:blipFill>
        <p:spPr>
          <a:xfrm>
            <a:off x="3520440" y="1054735"/>
            <a:ext cx="6441440" cy="3700780"/>
          </a:xfrm>
          <a:prstGeom prst="rect">
            <a:avLst/>
          </a:prstGeom>
        </p:spPr>
      </p:pic>
      <p:pic>
        <p:nvPicPr>
          <p:cNvPr id="4" name="图片 3"/>
          <p:cNvPicPr>
            <a:picLocks noChangeAspect="1"/>
          </p:cNvPicPr>
          <p:nvPr/>
        </p:nvPicPr>
        <p:blipFill>
          <a:blip r:embed="rId7"/>
          <a:stretch>
            <a:fillRect/>
          </a:stretch>
        </p:blipFill>
        <p:spPr>
          <a:xfrm>
            <a:off x="3520440" y="1982470"/>
            <a:ext cx="8447405" cy="4049395"/>
          </a:xfrm>
          <a:prstGeom prst="rect">
            <a:avLst/>
          </a:prstGeom>
        </p:spPr>
      </p:pic>
      <p:sp>
        <p:nvSpPr>
          <p:cNvPr id="16" name="文本框 15"/>
          <p:cNvSpPr txBox="1"/>
          <p:nvPr/>
        </p:nvSpPr>
        <p:spPr>
          <a:xfrm>
            <a:off x="539750" y="1299210"/>
            <a:ext cx="1630680" cy="368300"/>
          </a:xfrm>
          <a:prstGeom prst="rect">
            <a:avLst/>
          </a:prstGeom>
          <a:noFill/>
        </p:spPr>
        <p:txBody>
          <a:bodyPr wrap="none" rtlCol="0" anchor="t">
            <a:spAutoFit/>
          </a:bodyPr>
          <a:lstStyle/>
          <a:p>
            <a:pPr algn="l">
              <a:lnSpc>
                <a:spcPct val="100000"/>
              </a:lnSpc>
              <a:buClrTx/>
              <a:buSzTx/>
              <a:buFont typeface="Arial" panose="020B0604020202020204" pitchFamily="34" charset="0"/>
            </a:pPr>
            <a:r>
              <a:rPr lang="zh-CN" altLang="en-US" b="1" spc="100" dirty="0">
                <a:solidFill>
                  <a:srgbClr val="424243"/>
                </a:solidFill>
                <a:ea typeface="微软雅黑" panose="020B0503020204020204" pitchFamily="34" charset="-122"/>
                <a:sym typeface="+mn-ea"/>
              </a:rPr>
              <a:t>什么是组件？</a:t>
            </a:r>
            <a:endParaRPr lang="zh-CN" altLang="en-US" b="1" spc="100" dirty="0">
              <a:solidFill>
                <a:srgbClr val="424243"/>
              </a:solidFill>
              <a:ea typeface="微软雅黑" panose="020B0503020204020204" pitchFamily="34" charset="-122"/>
              <a:sym typeface="+mn-ea"/>
            </a:endParaRPr>
          </a:p>
        </p:txBody>
      </p:sp>
      <p:graphicFrame>
        <p:nvGraphicFramePr>
          <p:cNvPr id="3" name="图示 2"/>
          <p:cNvGraphicFramePr/>
          <p:nvPr/>
        </p:nvGraphicFramePr>
        <p:xfrm>
          <a:off x="5857875" y="1127760"/>
          <a:ext cx="5930265" cy="6477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文本框 4"/>
          <p:cNvSpPr txBox="1"/>
          <p:nvPr/>
        </p:nvSpPr>
        <p:spPr>
          <a:xfrm>
            <a:off x="539750" y="3175635"/>
            <a:ext cx="1630680" cy="368300"/>
          </a:xfrm>
          <a:prstGeom prst="rect">
            <a:avLst/>
          </a:prstGeom>
          <a:noFill/>
        </p:spPr>
        <p:txBody>
          <a:bodyPr wrap="none" rtlCol="0" anchor="t">
            <a:spAutoFit/>
          </a:bodyPr>
          <a:lstStyle/>
          <a:p>
            <a:pPr indent="0" algn="l">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p:txBody>
      </p:sp>
      <p:sp>
        <p:nvSpPr>
          <p:cNvPr id="6" name="文本框 5"/>
          <p:cNvSpPr txBox="1"/>
          <p:nvPr/>
        </p:nvSpPr>
        <p:spPr>
          <a:xfrm>
            <a:off x="488950" y="3815080"/>
            <a:ext cx="2460625" cy="1076325"/>
          </a:xfrm>
          <a:prstGeom prst="rect">
            <a:avLst/>
          </a:prstGeom>
          <a:noFill/>
        </p:spPr>
        <p:txBody>
          <a:bodyPr wrap="square" rtlCol="0" anchor="t">
            <a:spAutoFit/>
          </a:bodyPr>
          <a:lstStyle/>
          <a:p>
            <a:pPr indent="0" eaLnBrk="1" hangingPunct="1">
              <a:lnSpc>
                <a:spcPct val="100000"/>
              </a:lnSpc>
              <a:spcBef>
                <a:spcPct val="0"/>
              </a:spcBef>
              <a:buNone/>
            </a:pPr>
            <a:r>
              <a:rPr lang="zh-CN" altLang="en-US" sz="1600" spc="100" dirty="0">
                <a:solidFill>
                  <a:srgbClr val="424243"/>
                </a:solidFill>
                <a:ea typeface="微软雅黑" panose="020B0503020204020204" pitchFamily="34" charset="-122"/>
              </a:rPr>
              <a:t>1、</a:t>
            </a:r>
            <a:r>
              <a:rPr lang="zh-CN" altLang="en-US" sz="1600" spc="100" dirty="0">
                <a:solidFill>
                  <a:srgbClr val="424243"/>
                </a:solidFill>
                <a:ea typeface="微软雅黑" panose="020B0503020204020204" pitchFamily="34" charset="-122"/>
                <a:sym typeface="+mn-ea"/>
              </a:rPr>
              <a:t>添加字段 </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p:txBody>
      </p:sp>
      <p:sp>
        <p:nvSpPr>
          <p:cNvPr id="8" name="文本框 7"/>
          <p:cNvSpPr txBox="1"/>
          <p:nvPr/>
        </p:nvSpPr>
        <p:spPr>
          <a:xfrm>
            <a:off x="608965" y="5398770"/>
            <a:ext cx="2540000" cy="368300"/>
          </a:xfrm>
          <a:prstGeom prst="rect">
            <a:avLst/>
          </a:prstGeom>
          <a:noFill/>
        </p:spPr>
        <p:txBody>
          <a:bodyPr wrap="square" rtlCol="0" anchor="t">
            <a:spAutoFit/>
          </a:bodyPr>
          <a:lstStyle/>
          <a:p>
            <a:r>
              <a:rPr lang="zh-CN" altLang="en-US" spc="100" dirty="0">
                <a:solidFill>
                  <a:srgbClr val="424243"/>
                </a:solidFill>
                <a:ea typeface="微软雅黑" panose="020B0503020204020204" pitchFamily="34" charset="-122"/>
                <a:hlinkClick r:id="rId13" action="ppaction://hlinkfile"/>
              </a:rPr>
              <a:t>创建组件快速入门</a:t>
            </a:r>
            <a:endParaRPr lang="zh-CN" altLang="en-US" spc="100" dirty="0">
              <a:solidFill>
                <a:srgbClr val="424243"/>
              </a:solidFill>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386715" y="1035050"/>
            <a:ext cx="334962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2" name="标题 1"/>
          <p:cNvSpPr>
            <a:spLocks noGrp="1"/>
          </p:cNvSpPr>
          <p:nvPr>
            <p:ph type="title"/>
          </p:nvPr>
        </p:nvSpPr>
        <p:spPr/>
        <p:txBody>
          <a:bodyPr>
            <a:normAutofit fontScale="90000"/>
          </a:bodyPr>
          <a:lstStyle/>
          <a:p>
            <a:r>
              <a:rPr lang="zh-CN" altLang="en-US" sz="2665" b="0" u="none" dirty="0">
                <a:solidFill>
                  <a:srgbClr val="007DD2"/>
                </a:solidFill>
                <a:sym typeface="+mn-ea"/>
              </a:rPr>
              <a:t>名词解释：什么是维度和指标？</a:t>
            </a:r>
            <a:endParaRPr lang="zh-CN" altLang="en-US" sz="2665" b="0" u="none" dirty="0">
              <a:solidFill>
                <a:srgbClr val="007DD2"/>
              </a:solidFill>
              <a:sym typeface="+mn-ea"/>
            </a:endParaRPr>
          </a:p>
        </p:txBody>
      </p:sp>
      <p:sp>
        <p:nvSpPr>
          <p:cNvPr id="7" name="文本框 6"/>
          <p:cNvSpPr txBox="1"/>
          <p:nvPr/>
        </p:nvSpPr>
        <p:spPr>
          <a:xfrm>
            <a:off x="614045" y="1490345"/>
            <a:ext cx="2656840" cy="3876675"/>
          </a:xfrm>
          <a:prstGeom prst="rect">
            <a:avLst/>
          </a:prstGeom>
          <a:noFill/>
        </p:spPr>
        <p:txBody>
          <a:bodyPr wrap="square" rtlCol="0" anchor="t">
            <a:spAutoFit/>
          </a:bodyPr>
          <a:lstStyle/>
          <a:p>
            <a:pPr algn="l">
              <a:buClrTx/>
              <a:buSzTx/>
              <a:buFontTx/>
            </a:pPr>
            <a:r>
              <a:rPr lang="zh-CN" altLang="en-US" b="1" spc="100" dirty="0">
                <a:solidFill>
                  <a:srgbClr val="424243"/>
                </a:solidFill>
                <a:ea typeface="微软雅黑" panose="020B0503020204020204" pitchFamily="34" charset="-122"/>
              </a:rPr>
              <a:t>组件分析</a:t>
            </a:r>
            <a:endParaRPr lang="zh-CN" altLang="en-US" b="1" spc="100" dirty="0">
              <a:solidFill>
                <a:srgbClr val="424243"/>
              </a:solidFill>
              <a:ea typeface="微软雅黑" panose="020B0503020204020204" pitchFamily="34" charset="-122"/>
            </a:endParaRPr>
          </a:p>
          <a:p>
            <a:pPr algn="l">
              <a:buClrTx/>
              <a:buSzTx/>
              <a:buFontTx/>
            </a:pPr>
            <a:endParaRPr lang="zh-CN" altLang="en-US" b="1" spc="100" dirty="0">
              <a:solidFill>
                <a:srgbClr val="424243"/>
              </a:solidFill>
              <a:ea typeface="微软雅黑" panose="020B0503020204020204" pitchFamily="34" charset="-122"/>
            </a:endParaRPr>
          </a:p>
          <a:p>
            <a:pPr algn="l">
              <a:buClrTx/>
              <a:buSzTx/>
              <a:buFontTx/>
            </a:pPr>
            <a:r>
              <a:rPr lang="zh-CN" altLang="en-US" b="1" spc="100" dirty="0">
                <a:solidFill>
                  <a:srgbClr val="424243"/>
                </a:solidFill>
                <a:ea typeface="微软雅黑" panose="020B0503020204020204" pitchFamily="34" charset="-122"/>
              </a:rPr>
              <a:t>什么是维度和指标？</a:t>
            </a:r>
            <a:endParaRPr lang="zh-CN" altLang="en-US" b="1" spc="100" dirty="0">
              <a:solidFill>
                <a:srgbClr val="424243"/>
              </a:solidFill>
              <a:ea typeface="微软雅黑" panose="020B0503020204020204" pitchFamily="34" charset="-122"/>
            </a:endParaRPr>
          </a:p>
          <a:p>
            <a:pPr algn="l">
              <a:buClrTx/>
              <a:buSzTx/>
              <a:buFontTx/>
            </a:pPr>
            <a:endParaRPr lang="zh-CN" altLang="en-US" sz="1600" b="1" spc="100" dirty="0">
              <a:solidFill>
                <a:srgbClr val="424243"/>
              </a:solidFill>
              <a:ea typeface="微软雅黑" panose="020B0503020204020204" pitchFamily="34" charset="-122"/>
            </a:endParaRPr>
          </a:p>
          <a:p>
            <a:pPr algn="l">
              <a:buClrTx/>
              <a:buSzTx/>
              <a:buFontTx/>
            </a:pPr>
            <a:r>
              <a:rPr lang="zh-CN" altLang="en-US" sz="1600" b="1" spc="100" dirty="0">
                <a:solidFill>
                  <a:srgbClr val="424243"/>
                </a:solidFill>
                <a:ea typeface="微软雅黑" panose="020B0503020204020204" pitchFamily="34" charset="-122"/>
              </a:rPr>
              <a:t>维度：说明数据</a:t>
            </a:r>
            <a:endParaRPr lang="zh-CN" altLang="en-US" sz="1600" b="1"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指我们分析数据的角度。比如，时间、地区都能描述特定对象的特征。</a:t>
            </a:r>
            <a:endParaRPr lang="zh-CN" altLang="en-US" sz="1600" spc="100" dirty="0">
              <a:solidFill>
                <a:srgbClr val="424243"/>
              </a:solidFill>
              <a:ea typeface="微软雅黑" panose="020B0503020204020204" pitchFamily="34" charset="-122"/>
            </a:endParaRPr>
          </a:p>
          <a:p>
            <a:endParaRPr lang="zh-CN" altLang="en-US" sz="1600" b="1"/>
          </a:p>
          <a:p>
            <a:r>
              <a:rPr lang="zh-CN" altLang="en-US" sz="1600" b="1" spc="100" dirty="0">
                <a:solidFill>
                  <a:srgbClr val="424243"/>
                </a:solidFill>
                <a:ea typeface="微软雅黑" panose="020B0503020204020204" pitchFamily="34" charset="-122"/>
              </a:rPr>
              <a:t>指标：衡量数据</a:t>
            </a:r>
            <a:endParaRPr lang="zh-CN" altLang="en-US" sz="1600" b="1"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指对特定对象的量化。比如，一个城市的居民总数，一个城市居民的平均年龄。这个结果可以是数值，也可以是比值。</a:t>
            </a:r>
            <a:endParaRPr lang="zh-CN" altLang="en-US" sz="1600" spc="100" dirty="0">
              <a:solidFill>
                <a:srgbClr val="424243"/>
              </a:solidFill>
              <a:ea typeface="微软雅黑" panose="020B0503020204020204" pitchFamily="34" charset="-122"/>
            </a:endParaRPr>
          </a:p>
        </p:txBody>
      </p:sp>
      <p:pic>
        <p:nvPicPr>
          <p:cNvPr id="28" name="图片 27"/>
          <p:cNvPicPr>
            <a:picLocks noChangeAspect="1"/>
          </p:cNvPicPr>
          <p:nvPr/>
        </p:nvPicPr>
        <p:blipFill>
          <a:blip r:embed="rId1"/>
          <a:stretch>
            <a:fillRect/>
          </a:stretch>
        </p:blipFill>
        <p:spPr>
          <a:xfrm>
            <a:off x="4307840" y="1377950"/>
            <a:ext cx="7712075" cy="4423410"/>
          </a:xfrm>
          <a:prstGeom prst="rect">
            <a:avLst/>
          </a:prstGeom>
        </p:spPr>
      </p:pic>
      <mc:AlternateContent xmlns:mc="http://schemas.openxmlformats.org/markup-compatibility/2006" xmlns:p14="http://schemas.microsoft.com/office/powerpoint/2010/main">
        <mc:Choice Requires="p14">
          <p:contentPart r:id="rId2" p14:bwMode="auto">
            <p14:nvContentPartPr>
              <p14:cNvPr id="3" name="墨迹 2"/>
              <p14:cNvContentPartPr/>
              <p14:nvPr/>
            </p14:nvContentPartPr>
            <p14:xfrm>
              <a:off x="4442460" y="4495800"/>
              <a:ext cx="601980" cy="236220"/>
            </p14:xfrm>
          </p:contentPart>
        </mc:Choice>
        <mc:Fallback xmlns="">
          <p:pic>
            <p:nvPicPr>
              <p:cNvPr id="3" name="墨迹 2"/>
            </p:nvPicPr>
            <p:blipFill>
              <a:blip r:embed="rId3"/>
            </p:blipFill>
            <p:spPr>
              <a:xfrm>
                <a:off x="4442460" y="4495800"/>
                <a:ext cx="601980" cy="236220"/>
              </a:xfrm>
              <a:prstGeom prst="rect"/>
            </p:spPr>
          </p:pic>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latin typeface="微软雅黑" panose="020B0503020204020204" pitchFamily="34" charset="-122"/>
                <a:ea typeface="微软雅黑" panose="020B0503020204020204" pitchFamily="34" charset="-122"/>
                <a:sym typeface="+mn-ea"/>
              </a:rPr>
              <a:t>组件分析：添加字段</a:t>
            </a:r>
            <a:endParaRPr lang="zh-CN" altLang="en-US" sz="2665" b="0" dirty="0">
              <a:solidFill>
                <a:srgbClr val="007DD2"/>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388620"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pic>
        <p:nvPicPr>
          <p:cNvPr id="5" name="图片 4"/>
          <p:cNvPicPr>
            <a:picLocks noChangeAspect="1"/>
          </p:cNvPicPr>
          <p:nvPr/>
        </p:nvPicPr>
        <p:blipFill>
          <a:blip r:embed="rId1"/>
          <a:stretch>
            <a:fillRect/>
          </a:stretch>
        </p:blipFill>
        <p:spPr>
          <a:xfrm>
            <a:off x="3536315" y="1198880"/>
            <a:ext cx="8320405" cy="4780280"/>
          </a:xfrm>
          <a:prstGeom prst="rect">
            <a:avLst/>
          </a:prstGeom>
        </p:spPr>
      </p:pic>
      <p:sp>
        <p:nvSpPr>
          <p:cNvPr id="6" name="文本框 5"/>
          <p:cNvSpPr txBox="1"/>
          <p:nvPr/>
        </p:nvSpPr>
        <p:spPr>
          <a:xfrm>
            <a:off x="539750" y="1408430"/>
            <a:ext cx="2460625" cy="2338070"/>
          </a:xfrm>
          <a:prstGeom prst="rect">
            <a:avLst/>
          </a:prstGeom>
          <a:noFill/>
        </p:spPr>
        <p:txBody>
          <a:bodyPr wrap="square" rtlCol="0" anchor="t">
            <a:spAutoFit/>
          </a:bodyPr>
          <a:lstStyle/>
          <a:p>
            <a:pPr indent="0" eaLnBrk="1" hangingPunct="1">
              <a:lnSpc>
                <a:spcPct val="100000"/>
              </a:lnSpc>
              <a:spcBef>
                <a:spcPct val="0"/>
              </a:spcBef>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indent="0" eaLnBrk="1" hangingPunct="1">
              <a:lnSpc>
                <a:spcPct val="100000"/>
              </a:lnSpc>
              <a:spcBef>
                <a:spcPct val="0"/>
              </a:spcBef>
              <a:buFont typeface="Arial" panose="020B0604020202020204" pitchFamily="34" charset="0"/>
              <a:buNone/>
            </a:pPr>
            <a:endParaRPr lang="en-US" altLang="zh-CN" sz="1600" b="1"/>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marL="742950" lvl="1" indent="-285750">
              <a:buFont typeface="Arial" panose="020B0604020202020204" pitchFamily="34" charset="0"/>
              <a:buChar char="•"/>
            </a:pPr>
            <a:r>
              <a:rPr lang="zh-CN" altLang="en-US" sz="1600" spc="100" dirty="0">
                <a:solidFill>
                  <a:srgbClr val="424243"/>
                </a:solidFill>
                <a:ea typeface="微软雅黑" panose="020B0503020204020204" pitchFamily="34" charset="-122"/>
                <a:sym typeface="+mn-ea"/>
              </a:rPr>
              <a:t>维度和指标</a:t>
            </a:r>
            <a:endParaRPr lang="zh-CN" altLang="en-US" sz="1600" spc="100" dirty="0">
              <a:solidFill>
                <a:srgbClr val="424243"/>
              </a:solidFill>
              <a:ea typeface="微软雅黑" panose="020B0503020204020204" pitchFamily="34" charset="-122"/>
              <a:sym typeface="+mn-ea"/>
            </a:endParaRPr>
          </a:p>
          <a:p>
            <a:pPr marL="742950" lvl="1" indent="-285750">
              <a:buFont typeface="Arial" panose="020B0604020202020204" pitchFamily="34" charset="0"/>
              <a:buChar char="•"/>
            </a:pPr>
            <a:r>
              <a:rPr lang="zh-CN" altLang="en-US" sz="1600" b="1" spc="100" dirty="0">
                <a:solidFill>
                  <a:srgbClr val="424243"/>
                </a:solidFill>
                <a:ea typeface="微软雅黑" panose="020B0503020204020204" pitchFamily="34" charset="-122"/>
                <a:sym typeface="+mn-ea"/>
              </a:rPr>
              <a:t>记录数</a:t>
            </a:r>
            <a:endParaRPr lang="zh-CN" altLang="en-US" sz="1600" b="1" spc="100" dirty="0">
              <a:solidFill>
                <a:srgbClr val="424243"/>
              </a:solidFill>
              <a:ea typeface="微软雅黑" panose="020B0503020204020204" pitchFamily="34" charset="-122"/>
            </a:endParaRPr>
          </a:p>
          <a:p>
            <a:pPr marL="742950" lvl="1" indent="-285750">
              <a:buFont typeface="Arial" panose="020B0604020202020204" pitchFamily="34" charset="0"/>
              <a:buChar char="•"/>
            </a:pPr>
            <a:r>
              <a:rPr lang="zh-CN" altLang="en-US" sz="1600" spc="100" dirty="0">
                <a:solidFill>
                  <a:srgbClr val="424243"/>
                </a:solidFill>
                <a:ea typeface="微软雅黑" panose="020B0503020204020204" pitchFamily="34" charset="-122"/>
                <a:sym typeface="+mn-ea"/>
              </a:rPr>
              <a:t>计算字段</a:t>
            </a:r>
            <a:endParaRPr lang="zh-CN" altLang="en-US" sz="1600" b="1"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endParaRPr>
          </a:p>
        </p:txBody>
      </p:sp>
      <p:sp>
        <p:nvSpPr>
          <p:cNvPr id="3" name="文本框 2"/>
          <p:cNvSpPr txBox="1"/>
          <p:nvPr/>
        </p:nvSpPr>
        <p:spPr>
          <a:xfrm>
            <a:off x="539750" y="4399280"/>
            <a:ext cx="2550795" cy="1076325"/>
          </a:xfrm>
          <a:prstGeom prst="rect">
            <a:avLst/>
          </a:prstGeom>
          <a:noFill/>
        </p:spPr>
        <p:txBody>
          <a:bodyPr wrap="square" rtlCol="0" anchor="t">
            <a:spAutoFit/>
          </a:bodyPr>
          <a:p>
            <a:r>
              <a:rPr lang="zh-CN" altLang="en-US" sz="1600" spc="100" dirty="0">
                <a:solidFill>
                  <a:srgbClr val="424243"/>
                </a:solidFill>
                <a:ea typeface="微软雅黑" panose="020B0503020204020204" pitchFamily="34" charset="-122"/>
              </a:rPr>
              <a:t>记录数：统计数量。</a:t>
            </a:r>
            <a:endParaRPr lang="zh-CN" altLang="en-US" sz="1600" spc="100" dirty="0">
              <a:solidFill>
                <a:srgbClr val="424243"/>
              </a:solidFill>
              <a:ea typeface="微软雅黑" panose="020B0503020204020204" pitchFamily="34" charset="-122"/>
            </a:endParaRPr>
          </a:p>
          <a:p>
            <a:r>
              <a:rPr lang="zh-CN" altLang="en-US" sz="1600" spc="100" dirty="0">
                <a:solidFill>
                  <a:srgbClr val="424243"/>
                </a:solidFill>
                <a:ea typeface="微软雅黑" panose="020B0503020204020204" pitchFamily="34" charset="-122"/>
              </a:rPr>
              <a:t>某个省份下有多少城市、多少家医院。都可以轻松计算。</a:t>
            </a:r>
            <a:endParaRPr lang="zh-CN" altLang="en-US" sz="1600" spc="100" dirty="0">
              <a:solidFill>
                <a:srgbClr val="424243"/>
              </a:solidFill>
              <a:ea typeface="微软雅黑" panose="020B0503020204020204" pitchFamily="3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latin typeface="微软雅黑" panose="020B0503020204020204" pitchFamily="34" charset="-122"/>
                <a:ea typeface="微软雅黑" panose="020B0503020204020204" pitchFamily="34" charset="-122"/>
                <a:sym typeface="+mn-ea"/>
              </a:rPr>
              <a:t>组件分析：添加字段</a:t>
            </a:r>
            <a:endParaRPr lang="zh-CN" altLang="en-US" sz="2665" b="0" dirty="0">
              <a:solidFill>
                <a:srgbClr val="007DD2"/>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386715"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pic>
        <p:nvPicPr>
          <p:cNvPr id="4" name="图片 3"/>
          <p:cNvPicPr>
            <a:picLocks noChangeAspect="1"/>
          </p:cNvPicPr>
          <p:nvPr/>
        </p:nvPicPr>
        <p:blipFill>
          <a:blip r:embed="rId1"/>
          <a:stretch>
            <a:fillRect/>
          </a:stretch>
        </p:blipFill>
        <p:spPr>
          <a:xfrm>
            <a:off x="3394710" y="1228090"/>
            <a:ext cx="8374380" cy="3749675"/>
          </a:xfrm>
          <a:prstGeom prst="rect">
            <a:avLst/>
          </a:prstGeom>
        </p:spPr>
      </p:pic>
      <p:pic>
        <p:nvPicPr>
          <p:cNvPr id="6" name="图片 5"/>
          <p:cNvPicPr>
            <a:picLocks noChangeAspect="1"/>
          </p:cNvPicPr>
          <p:nvPr/>
        </p:nvPicPr>
        <p:blipFill>
          <a:blip r:embed="rId2"/>
          <a:stretch>
            <a:fillRect/>
          </a:stretch>
        </p:blipFill>
        <p:spPr>
          <a:xfrm>
            <a:off x="3669665" y="1076325"/>
            <a:ext cx="8192135" cy="4705985"/>
          </a:xfrm>
          <a:prstGeom prst="rect">
            <a:avLst/>
          </a:prstGeom>
        </p:spPr>
      </p:pic>
      <p:sp>
        <p:nvSpPr>
          <p:cNvPr id="5" name="文本框 4"/>
          <p:cNvSpPr txBox="1"/>
          <p:nvPr/>
        </p:nvSpPr>
        <p:spPr>
          <a:xfrm>
            <a:off x="533400" y="1442720"/>
            <a:ext cx="2540000" cy="2368550"/>
          </a:xfrm>
          <a:prstGeom prst="rect">
            <a:avLst/>
          </a:prstGeom>
          <a:noFill/>
        </p:spPr>
        <p:txBody>
          <a:bodyPr wrap="square" rtlCol="0" anchor="t">
            <a:spAutoFit/>
          </a:bodyPr>
          <a:lstStyle/>
          <a:p>
            <a:pPr indent="0" eaLnBrk="1" hangingPunct="1">
              <a:lnSpc>
                <a:spcPct val="100000"/>
              </a:lnSpc>
              <a:spcBef>
                <a:spcPct val="0"/>
              </a:spcBef>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indent="0" eaLnBrk="1" hangingPunct="1">
              <a:lnSpc>
                <a:spcPct val="100000"/>
              </a:lnSpc>
              <a:spcBef>
                <a:spcPct val="0"/>
              </a:spcBef>
              <a:buFont typeface="Arial" panose="020B0604020202020204" pitchFamily="34" charset="0"/>
              <a:buNone/>
            </a:pPr>
            <a:endParaRPr lang="en-US" altLang="zh-CN" b="1"/>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marL="742950" lvl="1" indent="-285750">
              <a:buFont typeface="Arial" panose="020B0604020202020204" pitchFamily="34" charset="0"/>
              <a:buChar char="•"/>
            </a:pPr>
            <a:r>
              <a:rPr lang="zh-CN" altLang="en-US" sz="1600" spc="100" dirty="0">
                <a:solidFill>
                  <a:srgbClr val="424243"/>
                </a:solidFill>
                <a:ea typeface="微软雅黑" panose="020B0503020204020204" pitchFamily="34" charset="-122"/>
                <a:sym typeface="+mn-ea"/>
              </a:rPr>
              <a:t>维度和指标</a:t>
            </a:r>
            <a:endParaRPr lang="zh-CN" altLang="en-US" sz="1600" spc="100" dirty="0">
              <a:solidFill>
                <a:srgbClr val="424243"/>
              </a:solidFill>
              <a:ea typeface="微软雅黑" panose="020B0503020204020204" pitchFamily="34" charset="-122"/>
              <a:sym typeface="+mn-ea"/>
            </a:endParaRPr>
          </a:p>
          <a:p>
            <a:pPr marL="742950" lvl="1" indent="-285750">
              <a:buFont typeface="Arial" panose="020B0604020202020204" pitchFamily="34" charset="0"/>
              <a:buChar char="•"/>
            </a:pPr>
            <a:r>
              <a:rPr lang="zh-CN" altLang="en-US" sz="1600" spc="100" dirty="0">
                <a:solidFill>
                  <a:srgbClr val="424243"/>
                </a:solidFill>
                <a:ea typeface="微软雅黑" panose="020B0503020204020204" pitchFamily="34" charset="-122"/>
                <a:sym typeface="+mn-ea"/>
              </a:rPr>
              <a:t>记录数</a:t>
            </a:r>
            <a:endParaRPr lang="zh-CN" altLang="en-US" sz="1600" spc="100" dirty="0">
              <a:solidFill>
                <a:srgbClr val="424243"/>
              </a:solidFill>
              <a:ea typeface="微软雅黑" panose="020B0503020204020204" pitchFamily="34" charset="-122"/>
            </a:endParaRPr>
          </a:p>
          <a:p>
            <a:pPr marL="742950" lvl="1" indent="-285750">
              <a:buFont typeface="Arial" panose="020B0604020202020204" pitchFamily="34" charset="0"/>
              <a:buChar char="•"/>
            </a:pPr>
            <a:r>
              <a:rPr lang="zh-CN" altLang="en-US" sz="1600" b="1" spc="100" dirty="0">
                <a:solidFill>
                  <a:srgbClr val="424243"/>
                </a:solidFill>
                <a:ea typeface="微软雅黑" panose="020B0503020204020204" pitchFamily="34" charset="-122"/>
                <a:sym typeface="+mn-ea"/>
              </a:rPr>
              <a:t>计算字段</a:t>
            </a:r>
            <a:endParaRPr lang="zh-CN" altLang="en-US" sz="1600" b="1"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latin typeface="微软雅黑" panose="020B0503020204020204" pitchFamily="34" charset="-122"/>
                <a:ea typeface="微软雅黑" panose="020B0503020204020204" pitchFamily="34" charset="-122"/>
                <a:sym typeface="+mn-ea"/>
              </a:rPr>
              <a:t>组件分析：快速计算</a:t>
            </a:r>
            <a:endParaRPr lang="zh-CN" altLang="en-US" sz="2665" b="0" dirty="0">
              <a:solidFill>
                <a:srgbClr val="007DD2"/>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386715"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pic>
        <p:nvPicPr>
          <p:cNvPr id="4" name="图片 3"/>
          <p:cNvPicPr>
            <a:picLocks noChangeAspect="1"/>
          </p:cNvPicPr>
          <p:nvPr/>
        </p:nvPicPr>
        <p:blipFill>
          <a:blip r:embed="rId1"/>
          <a:stretch>
            <a:fillRect/>
          </a:stretch>
        </p:blipFill>
        <p:spPr>
          <a:xfrm>
            <a:off x="3618865" y="1283970"/>
            <a:ext cx="8025765" cy="4610735"/>
          </a:xfrm>
          <a:prstGeom prst="rect">
            <a:avLst/>
          </a:prstGeom>
        </p:spPr>
      </p:pic>
      <p:sp>
        <p:nvSpPr>
          <p:cNvPr id="6" name="文本框 5"/>
          <p:cNvSpPr txBox="1"/>
          <p:nvPr/>
        </p:nvSpPr>
        <p:spPr>
          <a:xfrm>
            <a:off x="621030" y="1421130"/>
            <a:ext cx="2540000" cy="1876425"/>
          </a:xfrm>
          <a:prstGeom prst="rect">
            <a:avLst/>
          </a:prstGeom>
          <a:noFill/>
        </p:spPr>
        <p:txBody>
          <a:bodyPr wrap="square" rtlCol="0" anchor="t">
            <a:spAutoFit/>
          </a:bodyPr>
          <a:lstStyle/>
          <a:p>
            <a:pPr indent="0" eaLnBrk="1" hangingPunct="1">
              <a:lnSpc>
                <a:spcPct val="100000"/>
              </a:lnSpc>
              <a:spcBef>
                <a:spcPct val="0"/>
              </a:spcBef>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indent="0" eaLnBrk="1" hangingPunct="1">
              <a:lnSpc>
                <a:spcPct val="100000"/>
              </a:lnSpc>
              <a:spcBef>
                <a:spcPct val="0"/>
              </a:spcBef>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a:t>
            </a:r>
            <a:r>
              <a:rPr lang="zh-CN" altLang="en-US" sz="1600" b="1" spc="100" dirty="0">
                <a:solidFill>
                  <a:srgbClr val="424243"/>
                </a:solidFill>
                <a:ea typeface="微软雅黑" panose="020B0503020204020204" pitchFamily="34" charset="-122"/>
                <a:sym typeface="+mn-ea"/>
              </a:rPr>
              <a:t>快速计算</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endParaRPr>
          </a:p>
          <a:p>
            <a:pPr indent="0" eaLnBrk="1" hangingPunct="1">
              <a:lnSpc>
                <a:spcPct val="100000"/>
              </a:lnSpc>
              <a:spcBef>
                <a:spcPct val="0"/>
              </a:spcBef>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a:p>
            <a:pPr indent="0" eaLnBrk="1" hangingPunct="1">
              <a:lnSpc>
                <a:spcPct val="100000"/>
              </a:lnSpc>
              <a:spcBef>
                <a:spcPct val="0"/>
              </a:spcBef>
              <a:buFont typeface="Arial" panose="020B0604020202020204" pitchFamily="34" charset="0"/>
              <a:buNone/>
            </a:pPr>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t>案例</a:t>
            </a:r>
            <a:r>
              <a:rPr lang="en-US" altLang="zh-CN" sz="2665" b="0" u="none" dirty="0"/>
              <a:t>——</a:t>
            </a:r>
            <a:r>
              <a:rPr lang="zh-CN" altLang="en-US" sz="2665" b="0" u="none" dirty="0"/>
              <a:t>创建组件和分析数据</a:t>
            </a:r>
            <a:endParaRPr lang="en-US" altLang="zh-CN" sz="2665" b="0" u="none" dirty="0"/>
          </a:p>
        </p:txBody>
      </p:sp>
      <p:sp>
        <p:nvSpPr>
          <p:cNvPr id="4" name="文本占位符 2"/>
          <p:cNvSpPr txBox="1"/>
          <p:nvPr/>
        </p:nvSpPr>
        <p:spPr>
          <a:xfrm>
            <a:off x="388620" y="1812925"/>
            <a:ext cx="5918835" cy="340296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创建组件，分析某公司的销售情况。</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在“仪表板”功能菜单中新建仪表板，命名为“集团销售分析”。</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添加组件。</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添加分组表，分析不同商品的销售额的情况</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调整数据</a:t>
            </a: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，对数据排序、修改格式</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添加过滤条件，求出销售额最大的十件商品</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添加分组表，分析不同年约的毛利额情况</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a:t>
            </a:r>
            <a:r>
              <a:rPr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快速计算</a:t>
            </a: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公式</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环比增长率</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计算月毛利额变化情况</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430645" y="1353820"/>
            <a:ext cx="5155565" cy="2158365"/>
          </a:xfrm>
          <a:prstGeom prst="rect">
            <a:avLst/>
          </a:prstGeom>
        </p:spPr>
      </p:pic>
      <p:pic>
        <p:nvPicPr>
          <p:cNvPr id="6" name="图片 5"/>
          <p:cNvPicPr>
            <a:picLocks noChangeAspect="1"/>
          </p:cNvPicPr>
          <p:nvPr/>
        </p:nvPicPr>
        <p:blipFill>
          <a:blip r:embed="rId2"/>
          <a:stretch>
            <a:fillRect/>
          </a:stretch>
        </p:blipFill>
        <p:spPr>
          <a:xfrm>
            <a:off x="6430645" y="3708400"/>
            <a:ext cx="5155565" cy="233616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5" name="Shape 168"/>
          <p:cNvSpPr/>
          <p:nvPr/>
        </p:nvSpPr>
        <p:spPr>
          <a:xfrm>
            <a:off x="178904" y="4837181"/>
            <a:ext cx="1828800" cy="481330"/>
          </a:xfrm>
          <a:prstGeom prst="rect">
            <a:avLst/>
          </a:prstGeom>
          <a:ln w="12700">
            <a:miter lim="400000"/>
          </a:ln>
        </p:spPr>
        <p:txBody>
          <a:bodyPr wrap="none" lIns="25400" tIns="25400" rIns="25400" bIns="25400" anchor="ctr">
            <a:spAutoFit/>
          </a:bodyPr>
          <a:lstStyle>
            <a:lvl1pPr algn="l">
              <a:defRPr sz="5500">
                <a:solidFill>
                  <a:srgbClr val="1074DE"/>
                </a:solidFill>
                <a:latin typeface="冬青黑体简体中文 W3"/>
                <a:ea typeface="冬青黑体简体中文 W3"/>
                <a:cs typeface="冬青黑体简体中文 W3"/>
                <a:sym typeface="冬青黑体简体中文 W3"/>
              </a:defRPr>
            </a:lvl1pPr>
          </a:lstStyle>
          <a:p>
            <a:pPr algn="l"/>
            <a:r>
              <a:rPr lang="zh-CN" altLang="en-US" sz="2800" dirty="0">
                <a:latin typeface="+mj-ea"/>
                <a:ea typeface="+mj-ea"/>
                <a:sym typeface="+mn-ea"/>
              </a:rPr>
              <a:t>可视化</a:t>
            </a:r>
            <a:r>
              <a:rPr lang="zh-CN" altLang="en-US" sz="2800" dirty="0">
                <a:latin typeface="+mj-ea"/>
                <a:ea typeface="+mj-ea"/>
                <a:sym typeface="+mn-ea"/>
              </a:rPr>
              <a:t>组件</a:t>
            </a:r>
            <a:endParaRPr lang="zh-CN" altLang="en-US" sz="2800" dirty="0">
              <a:latin typeface="+mj-ea"/>
              <a:ea typeface="+mj-ea"/>
              <a:sym typeface="+mn-ea"/>
            </a:endParaRPr>
          </a:p>
        </p:txBody>
      </p:sp>
      <p:sp>
        <p:nvSpPr>
          <p:cNvPr id="6" name="Shape 167"/>
          <p:cNvSpPr/>
          <p:nvPr/>
        </p:nvSpPr>
        <p:spPr>
          <a:xfrm>
            <a:off x="347869" y="3304679"/>
            <a:ext cx="1678940" cy="1404620"/>
          </a:xfrm>
          <a:prstGeom prst="rect">
            <a:avLst/>
          </a:prstGeom>
          <a:ln w="12700">
            <a:miter lim="400000"/>
          </a:ln>
        </p:spPr>
        <p:txBody>
          <a:bodyPr wrap="none" lIns="25400" tIns="25400" rIns="25400" bIns="25400" anchor="ctr">
            <a:spAutoFit/>
          </a:bodyPr>
          <a:lstStyle>
            <a:lvl1pPr algn="l">
              <a:defRPr sz="16100">
                <a:solidFill>
                  <a:srgbClr val="1074DE"/>
                </a:solidFill>
                <a:latin typeface="冬青黑体简体中文 W6"/>
                <a:ea typeface="冬青黑体简体中文 W6"/>
                <a:cs typeface="冬青黑体简体中文 W6"/>
                <a:sym typeface="冬青黑体简体中文 W6"/>
              </a:defRPr>
            </a:lvl1pPr>
          </a:lstStyle>
          <a:p>
            <a:r>
              <a:rPr kumimoji="1" lang="en-US" altLang="zh-CN" sz="8800" b="1" dirty="0">
                <a:solidFill>
                  <a:srgbClr val="007DD2"/>
                </a:solidFill>
                <a:latin typeface="Soho Gothic Pro" charset="0"/>
                <a:ea typeface="Soho Gothic Pro" charset="0"/>
                <a:cs typeface="Soho Gothic Pro" charset="0"/>
              </a:rPr>
              <a:t>06</a:t>
            </a:r>
            <a:endParaRPr kumimoji="1" lang="en-US" altLang="zh-CN" sz="8800" b="1" dirty="0">
              <a:solidFill>
                <a:srgbClr val="007DD2"/>
              </a:solidFill>
              <a:latin typeface="Soho Gothic Pro" charset="0"/>
              <a:ea typeface="Soho Gothic Pro" charset="0"/>
              <a:cs typeface="Soho Gothic Pro"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b="0" dirty="0">
                <a:cs typeface="微软雅黑" panose="020B0503020204020204" pitchFamily="34" charset="-122"/>
                <a:sym typeface="+mn-ea"/>
              </a:rPr>
              <a:t>如何选择合适的图表？</a:t>
            </a:r>
            <a:endParaRPr lang="zh-CN" altLang="en-US" b="0" dirty="0">
              <a:cs typeface="微软雅黑" panose="020B0503020204020204" pitchFamily="34" charset="-122"/>
              <a:sym typeface="+mn-ea"/>
            </a:endParaRPr>
          </a:p>
        </p:txBody>
      </p:sp>
      <p:pic>
        <p:nvPicPr>
          <p:cNvPr id="6" name="图片 5"/>
          <p:cNvPicPr>
            <a:picLocks noChangeAspect="1"/>
          </p:cNvPicPr>
          <p:nvPr/>
        </p:nvPicPr>
        <p:blipFill>
          <a:blip r:embed="rId1"/>
          <a:stretch>
            <a:fillRect/>
          </a:stretch>
        </p:blipFill>
        <p:spPr>
          <a:xfrm>
            <a:off x="3396615" y="1337310"/>
            <a:ext cx="8555355" cy="4183380"/>
          </a:xfrm>
          <a:prstGeom prst="rect">
            <a:avLst/>
          </a:prstGeom>
        </p:spPr>
      </p:pic>
      <p:sp>
        <p:nvSpPr>
          <p:cNvPr id="14" name="矩形 13"/>
          <p:cNvSpPr/>
          <p:nvPr/>
        </p:nvSpPr>
        <p:spPr>
          <a:xfrm>
            <a:off x="388620" y="992505"/>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grpSp>
        <p:nvGrpSpPr>
          <p:cNvPr id="4" name="组合 3"/>
          <p:cNvGrpSpPr/>
          <p:nvPr/>
        </p:nvGrpSpPr>
        <p:grpSpPr>
          <a:xfrm>
            <a:off x="634850" y="1123575"/>
            <a:ext cx="2583769" cy="4809562"/>
            <a:chOff x="6182" y="2868"/>
            <a:chExt cx="4506" cy="7243"/>
          </a:xfrm>
        </p:grpSpPr>
        <p:sp>
          <p:nvSpPr>
            <p:cNvPr id="47" name="文本框 46"/>
            <p:cNvSpPr txBox="1"/>
            <p:nvPr/>
          </p:nvSpPr>
          <p:spPr>
            <a:xfrm>
              <a:off x="6182" y="3710"/>
              <a:ext cx="4227" cy="64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比较</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柱形图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折线图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雷达图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分布</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散点图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构成</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饼图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面积图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瀑布图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171450"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联系</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气泡图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628650" lvl="1" indent="-171450">
                <a:lnSpc>
                  <a:spcPct val="130000"/>
                </a:lnSpc>
                <a:buFont typeface="Arial" panose="020B0604020202020204" pitchFamily="34" charset="0"/>
                <a:buChar char="•"/>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散点图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2" name="矩形 51"/>
            <p:cNvSpPr/>
            <p:nvPr/>
          </p:nvSpPr>
          <p:spPr>
            <a:xfrm>
              <a:off x="6182" y="2868"/>
              <a:ext cx="4506" cy="763"/>
            </a:xfrm>
            <a:prstGeom prst="rect">
              <a:avLst/>
            </a:prstGeom>
          </p:spPr>
          <p:txBody>
            <a:bodyPr wrap="square">
              <a:spAutoFit/>
            </a:bodyPr>
            <a:lstStyle/>
            <a:p>
              <a:pPr>
                <a:lnSpc>
                  <a:spcPct val="150000"/>
                </a:lnSpc>
              </a:pPr>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如何选择图表</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latin typeface="微软雅黑" panose="020B0503020204020204" pitchFamily="34" charset="-122"/>
                <a:ea typeface="微软雅黑" panose="020B0503020204020204" pitchFamily="34" charset="-122"/>
                <a:sym typeface="+mn-ea"/>
              </a:rPr>
              <a:t>组件分析：选择图表</a:t>
            </a:r>
            <a:endParaRPr lang="zh-CN" altLang="en-US" sz="2665" b="0" dirty="0">
              <a:solidFill>
                <a:srgbClr val="007DD2"/>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850005" y="2511425"/>
            <a:ext cx="6156325" cy="3536950"/>
          </a:xfrm>
          <a:prstGeom prst="rect">
            <a:avLst/>
          </a:prstGeom>
        </p:spPr>
      </p:pic>
      <p:sp>
        <p:nvSpPr>
          <p:cNvPr id="5" name="文本框 4"/>
          <p:cNvSpPr txBox="1"/>
          <p:nvPr/>
        </p:nvSpPr>
        <p:spPr>
          <a:xfrm>
            <a:off x="3850005" y="1035050"/>
            <a:ext cx="7164070" cy="1322070"/>
          </a:xfrm>
          <a:prstGeom prst="rect">
            <a:avLst/>
          </a:prstGeom>
          <a:noFill/>
        </p:spPr>
        <p:txBody>
          <a:bodyPr wrap="square" rtlCol="0" anchor="t">
            <a:spAutoFit/>
          </a:bodyPr>
          <a:lstStyle/>
          <a:p>
            <a:pPr algn="l"/>
            <a:r>
              <a:rPr lang="zh-CN" altLang="en-US" sz="1600" spc="100" dirty="0">
                <a:solidFill>
                  <a:srgbClr val="424243"/>
                </a:solidFill>
                <a:ea typeface="微软雅黑" panose="020B0503020204020204" pitchFamily="34" charset="-122"/>
                <a:sym typeface="+mn-ea"/>
              </a:rPr>
              <a:t>表格组件作为展现数据的一个传统方式，在FineBI中提供了三种类型件：分组表、交叉表、明细表.</a:t>
            </a:r>
            <a:endParaRPr lang="zh-CN" altLang="en-US" sz="1600" spc="100" dirty="0">
              <a:solidFill>
                <a:srgbClr val="424243"/>
              </a:solidFill>
              <a:ea typeface="微软雅黑" panose="020B0503020204020204" pitchFamily="34" charset="-122"/>
            </a:endParaRPr>
          </a:p>
          <a:p>
            <a:pPr algn="l"/>
            <a:r>
              <a:rPr lang="zh-CN" altLang="en-US" sz="1600" spc="100" dirty="0">
                <a:solidFill>
                  <a:srgbClr val="FF0000"/>
                </a:solidFill>
                <a:ea typeface="微软雅黑" panose="020B0503020204020204" pitchFamily="34" charset="-122"/>
                <a:sym typeface="+mn-ea"/>
              </a:rPr>
              <a:t>分组表</a:t>
            </a:r>
            <a:r>
              <a:rPr lang="zh-CN" altLang="en-US" sz="1600" spc="100" dirty="0">
                <a:solidFill>
                  <a:srgbClr val="424243"/>
                </a:solidFill>
                <a:ea typeface="微软雅黑" panose="020B0503020204020204" pitchFamily="34" charset="-122"/>
                <a:sym typeface="+mn-ea"/>
              </a:rPr>
              <a:t>按照维度分组，对指标内的数据进行汇总统计；</a:t>
            </a:r>
            <a:r>
              <a:rPr lang="zh-CN" altLang="en-US" sz="1600" spc="100" dirty="0">
                <a:solidFill>
                  <a:srgbClr val="FF0000"/>
                </a:solidFill>
                <a:ea typeface="微软雅黑" panose="020B0503020204020204" pitchFamily="34" charset="-122"/>
                <a:sym typeface="+mn-ea"/>
              </a:rPr>
              <a:t>交叉表</a:t>
            </a:r>
            <a:r>
              <a:rPr lang="zh-CN" altLang="en-US" sz="1600" spc="100" dirty="0">
                <a:solidFill>
                  <a:srgbClr val="424243"/>
                </a:solidFill>
                <a:ea typeface="微软雅黑" panose="020B0503020204020204" pitchFamily="34" charset="-122"/>
                <a:sym typeface="+mn-ea"/>
              </a:rPr>
              <a:t>按照行维度和列维度对指标数据汇总统计；</a:t>
            </a:r>
            <a:endParaRPr lang="zh-CN" altLang="en-US" sz="1600" spc="100" dirty="0">
              <a:solidFill>
                <a:srgbClr val="424243"/>
              </a:solidFill>
              <a:ea typeface="微软雅黑" panose="020B0503020204020204" pitchFamily="34" charset="-122"/>
            </a:endParaRPr>
          </a:p>
          <a:p>
            <a:pPr algn="l"/>
            <a:r>
              <a:rPr lang="zh-CN" altLang="en-US" sz="1600" spc="100" dirty="0">
                <a:solidFill>
                  <a:srgbClr val="FF0000"/>
                </a:solidFill>
                <a:ea typeface="微软雅黑" panose="020B0503020204020204" pitchFamily="34" charset="-122"/>
                <a:sym typeface="+mn-ea"/>
              </a:rPr>
              <a:t>明细表</a:t>
            </a:r>
            <a:r>
              <a:rPr lang="zh-CN" altLang="en-US" sz="1600" spc="100" dirty="0">
                <a:solidFill>
                  <a:srgbClr val="424243"/>
                </a:solidFill>
                <a:ea typeface="微软雅黑" panose="020B0503020204020204" pitchFamily="34" charset="-122"/>
                <a:sym typeface="+mn-ea"/>
              </a:rPr>
              <a:t>则展示所有明细数据。</a:t>
            </a:r>
            <a:endParaRPr lang="zh-CN" altLang="en-US" sz="1600" spc="100" dirty="0">
              <a:solidFill>
                <a:srgbClr val="424243"/>
              </a:solidFill>
              <a:ea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4607560" y="2511425"/>
            <a:ext cx="7376160" cy="3536315"/>
          </a:xfrm>
          <a:prstGeom prst="rect">
            <a:avLst/>
          </a:prstGeom>
        </p:spPr>
      </p:pic>
      <p:sp>
        <p:nvSpPr>
          <p:cNvPr id="14" name="矩形 13"/>
          <p:cNvSpPr/>
          <p:nvPr/>
        </p:nvSpPr>
        <p:spPr>
          <a:xfrm>
            <a:off x="386080"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8" name="文本框 7"/>
          <p:cNvSpPr txBox="1"/>
          <p:nvPr/>
        </p:nvSpPr>
        <p:spPr>
          <a:xfrm>
            <a:off x="554990" y="1219200"/>
            <a:ext cx="2540000" cy="2614930"/>
          </a:xfrm>
          <a:prstGeom prst="rect">
            <a:avLst/>
          </a:prstGeom>
          <a:noFill/>
        </p:spPr>
        <p:txBody>
          <a:bodyPr wrap="square" rtlCol="0" anchor="t">
            <a:spAutoFit/>
          </a:bodyPr>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b="1" spc="100" dirty="0">
                <a:solidFill>
                  <a:srgbClr val="424243"/>
                </a:solidFill>
                <a:ea typeface="微软雅黑" panose="020B0503020204020204" pitchFamily="34" charset="-122"/>
                <a:sym typeface="+mn-ea"/>
              </a:rPr>
              <a:t>分组表</a:t>
            </a:r>
            <a:endParaRPr lang="zh-CN" altLang="en-US" sz="1600" b="1"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自定义图表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图表</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endParaRP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buClrTx/>
              <a:buSzTx/>
              <a:buFontTx/>
            </a:pPr>
            <a:r>
              <a:rPr lang="zh-CN" altLang="en-US" b="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组件分析：选择图表</a:t>
            </a:r>
            <a:endParaRPr lang="zh-CN" altLang="en-US" b="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矩形 13"/>
          <p:cNvSpPr/>
          <p:nvPr/>
        </p:nvSpPr>
        <p:spPr>
          <a:xfrm>
            <a:off x="386080"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9" name="文本框 8"/>
          <p:cNvSpPr txBox="1"/>
          <p:nvPr/>
        </p:nvSpPr>
        <p:spPr>
          <a:xfrm>
            <a:off x="3528695" y="1035050"/>
            <a:ext cx="8006715" cy="583565"/>
          </a:xfrm>
          <a:prstGeom prst="rect">
            <a:avLst/>
          </a:prstGeom>
          <a:noFill/>
        </p:spPr>
        <p:txBody>
          <a:bodyPr wrap="square" rtlCol="0" anchor="t">
            <a:spAutoFit/>
          </a:bodyPr>
          <a:lstStyle/>
          <a:p>
            <a:pPr algn="l">
              <a:buClrTx/>
              <a:buSzTx/>
              <a:buNone/>
            </a:pPr>
            <a:r>
              <a:rPr lang="zh-CN" altLang="en-US" sz="1600" spc="100" dirty="0">
                <a:solidFill>
                  <a:srgbClr val="424243"/>
                </a:solidFill>
                <a:ea typeface="微软雅黑" panose="020B0503020204020204" pitchFamily="34" charset="-122"/>
                <a:sym typeface="+mn-ea"/>
              </a:rPr>
              <a:t>对指标分析而言，不同的指标可能查看的目的不同，有的指标需要看趋势，有的指标需要查看数据对比情况，此时就可以使用自定义图表来实现这一功能。</a:t>
            </a:r>
            <a:endParaRPr lang="zh-CN" altLang="en-US" sz="1600" spc="100" dirty="0">
              <a:solidFill>
                <a:srgbClr val="424243"/>
              </a:solidFill>
              <a:ea typeface="微软雅黑" panose="020B0503020204020204" pitchFamily="34" charset="-122"/>
            </a:endParaRPr>
          </a:p>
        </p:txBody>
      </p:sp>
      <p:sp>
        <p:nvSpPr>
          <p:cNvPr id="10" name="文本框 9"/>
          <p:cNvSpPr txBox="1"/>
          <p:nvPr/>
        </p:nvSpPr>
        <p:spPr>
          <a:xfrm>
            <a:off x="3697605" y="1785620"/>
            <a:ext cx="6542405" cy="368300"/>
          </a:xfrm>
          <a:prstGeom prst="rect">
            <a:avLst/>
          </a:prstGeom>
          <a:noFill/>
        </p:spPr>
        <p:txBody>
          <a:bodyPr wrap="square" rtlCol="0" anchor="t">
            <a:spAutoFit/>
          </a:bodyPr>
          <a:lstStyle/>
          <a:p>
            <a:r>
              <a:rPr lang="zh-CN" altLang="en-US">
                <a:hlinkClick r:id="rId1" action="ppaction://hlinkfile"/>
              </a:rPr>
              <a:t>自定义图表（组合图）</a:t>
            </a:r>
            <a:endParaRPr lang="zh-CN" altLang="en-US"/>
          </a:p>
        </p:txBody>
      </p:sp>
      <p:pic>
        <p:nvPicPr>
          <p:cNvPr id="11" name="图片 10"/>
          <p:cNvPicPr>
            <a:picLocks noChangeAspect="1"/>
          </p:cNvPicPr>
          <p:nvPr/>
        </p:nvPicPr>
        <p:blipFill>
          <a:blip r:embed="rId2"/>
          <a:stretch>
            <a:fillRect/>
          </a:stretch>
        </p:blipFill>
        <p:spPr>
          <a:xfrm>
            <a:off x="3697605" y="2362200"/>
            <a:ext cx="6746240" cy="3876040"/>
          </a:xfrm>
          <a:prstGeom prst="rect">
            <a:avLst/>
          </a:prstGeom>
        </p:spPr>
      </p:pic>
      <p:pic>
        <p:nvPicPr>
          <p:cNvPr id="5" name="图片 4"/>
          <p:cNvPicPr>
            <a:picLocks noChangeAspect="1"/>
          </p:cNvPicPr>
          <p:nvPr/>
        </p:nvPicPr>
        <p:blipFill>
          <a:blip r:embed="rId3"/>
          <a:stretch>
            <a:fillRect/>
          </a:stretch>
        </p:blipFill>
        <p:spPr>
          <a:xfrm>
            <a:off x="6306820" y="3458210"/>
            <a:ext cx="5461635" cy="2597150"/>
          </a:xfrm>
          <a:prstGeom prst="rect">
            <a:avLst/>
          </a:prstGeom>
        </p:spPr>
      </p:pic>
      <p:sp>
        <p:nvSpPr>
          <p:cNvPr id="3" name="文本框 2"/>
          <p:cNvSpPr txBox="1"/>
          <p:nvPr/>
        </p:nvSpPr>
        <p:spPr>
          <a:xfrm>
            <a:off x="554990" y="1226820"/>
            <a:ext cx="2540000" cy="2614930"/>
          </a:xfrm>
          <a:prstGeom prst="rect">
            <a:avLst/>
          </a:prstGeom>
          <a:noFill/>
        </p:spPr>
        <p:txBody>
          <a:bodyPr wrap="square" rtlCol="0" anchor="t">
            <a:spAutoFit/>
          </a:bodyPr>
          <a:lstStyle/>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分组表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b="1" spc="100" dirty="0">
                <a:solidFill>
                  <a:srgbClr val="424243"/>
                </a:solidFill>
                <a:ea typeface="微软雅黑" panose="020B0503020204020204" pitchFamily="34" charset="-122"/>
                <a:sym typeface="+mn-ea"/>
              </a:rPr>
              <a:t>自定义图表</a:t>
            </a:r>
            <a:endParaRPr lang="zh-CN" altLang="en-US" sz="1600" b="1"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图表</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endParaRP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defTabSz="825500" hangingPunct="0">
              <a:lnSpc>
                <a:spcPct val="100000"/>
              </a:lnSpc>
              <a:spcBef>
                <a:spcPts val="0"/>
              </a:spcBef>
              <a:buClrTx/>
              <a:buSzTx/>
              <a:buFontTx/>
            </a:pPr>
            <a:r>
              <a:rPr lang="en-US" altLang="zh-CN" sz="2665" b="0" dirty="0">
                <a:solidFill>
                  <a:srgbClr val="007DD2"/>
                </a:solidFill>
              </a:rPr>
              <a:t>FineBI自助分析概述——以高效便捷著称的自助</a:t>
            </a:r>
            <a:r>
              <a:rPr lang="en-US" altLang="zh-CN" sz="2665" b="0" dirty="0"/>
              <a:t>数据分析工具</a:t>
            </a:r>
            <a:endParaRPr lang="en-US" altLang="zh-CN" sz="2665" b="0" dirty="0"/>
          </a:p>
        </p:txBody>
      </p:sp>
      <p:sp>
        <p:nvSpPr>
          <p:cNvPr id="4" name="矩形 3"/>
          <p:cNvSpPr/>
          <p:nvPr/>
        </p:nvSpPr>
        <p:spPr>
          <a:xfrm>
            <a:off x="1231467" y="3492105"/>
            <a:ext cx="9690533" cy="296545"/>
          </a:xfrm>
          <a:prstGeom prst="rect">
            <a:avLst/>
          </a:prstGeom>
          <a:solidFill>
            <a:schemeClr val="accent1">
              <a:lumMod val="20000"/>
              <a:lumOff val="8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Light"/>
            </a:endParaRPr>
          </a:p>
        </p:txBody>
      </p:sp>
      <p:grpSp>
        <p:nvGrpSpPr>
          <p:cNvPr id="5" name="组合 4"/>
          <p:cNvGrpSpPr/>
          <p:nvPr/>
        </p:nvGrpSpPr>
        <p:grpSpPr>
          <a:xfrm>
            <a:off x="4744291" y="1548329"/>
            <a:ext cx="2442498" cy="4184097"/>
            <a:chOff x="4131624" y="1403798"/>
            <a:chExt cx="2442651" cy="4183787"/>
          </a:xfrm>
        </p:grpSpPr>
        <p:sp>
          <p:nvSpPr>
            <p:cNvPr id="6" name="椭圆 5"/>
            <p:cNvSpPr/>
            <p:nvPr/>
          </p:nvSpPr>
          <p:spPr>
            <a:xfrm>
              <a:off x="4401110" y="1403798"/>
              <a:ext cx="1944216" cy="1944216"/>
            </a:xfrm>
            <a:prstGeom prst="ellipse">
              <a:avLst/>
            </a:prstGeom>
            <a:solidFill>
              <a:srgbClr val="297FD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80000" rIns="91440" bIns="45720" numCol="1" spcCol="0" rtlCol="0" fromWordArt="0" anchor="t" anchorCtr="0" forceAA="0" compatLnSpc="1">
              <a:noAutofit/>
            </a:bodyPr>
            <a:lstStyle/>
            <a:p>
              <a:r>
                <a:rPr lang="en-US" altLang="zh-CN" sz="2700">
                  <a:solidFill>
                    <a:schemeClr val="bg1"/>
                  </a:solidFill>
                  <a:latin typeface="微软雅黑" panose="020B0503020204020204" pitchFamily="34" charset="-122"/>
                  <a:ea typeface="微软雅黑" panose="020B0503020204020204" pitchFamily="34" charset="-122"/>
                </a:rPr>
                <a:t>  </a:t>
              </a:r>
              <a:r>
                <a:rPr lang="zh-CN" altLang="en-US" sz="2700">
                  <a:solidFill>
                    <a:schemeClr val="bg1"/>
                  </a:solidFill>
                  <a:latin typeface="微软雅黑" panose="020B0503020204020204" pitchFamily="34" charset="-122"/>
                  <a:ea typeface="微软雅黑" panose="020B0503020204020204" pitchFamily="34" charset="-122"/>
                </a:rPr>
                <a:t>自助</a:t>
              </a: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4381522" y="3643369"/>
              <a:ext cx="1944216" cy="1944216"/>
            </a:xfrm>
            <a:prstGeom prst="ellipse">
              <a:avLst/>
            </a:prstGeom>
            <a:solidFill>
              <a:srgbClr val="4A66A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6800" rIns="91440" bIns="180000" numCol="1" spcCol="0" rtlCol="0" fromWordArt="0" anchor="b" anchorCtr="0" forceAA="0" compatLnSpc="1">
              <a:noAutofit/>
            </a:bodyPr>
            <a:lstStyle/>
            <a:p>
              <a:r>
                <a:rPr lang="en-US" altLang="zh-CN" sz="2700">
                  <a:solidFill>
                    <a:schemeClr val="bg1"/>
                  </a:solidFill>
                  <a:latin typeface="微软雅黑" panose="020B0503020204020204" pitchFamily="34" charset="-122"/>
                  <a:ea typeface="微软雅黑" panose="020B0503020204020204" pitchFamily="34" charset="-122"/>
                </a:rPr>
                <a:t>  </a:t>
              </a:r>
              <a:r>
                <a:rPr lang="zh-CN" altLang="en-US" sz="2700">
                  <a:solidFill>
                    <a:schemeClr val="bg1"/>
                  </a:solidFill>
                  <a:latin typeface="微软雅黑" panose="020B0503020204020204" pitchFamily="34" charset="-122"/>
                  <a:ea typeface="微软雅黑" panose="020B0503020204020204" pitchFamily="34" charset="-122"/>
                </a:rPr>
                <a:t>分析</a:t>
              </a:r>
              <a:endParaRPr lang="zh-CN" altLang="en-US" sz="2700">
                <a:solidFill>
                  <a:schemeClr val="bg1"/>
                </a:solidFill>
                <a:latin typeface="微软雅黑" panose="020B0503020204020204" pitchFamily="34" charset="-122"/>
                <a:ea typeface="微软雅黑" panose="020B0503020204020204" pitchFamily="34" charset="-122"/>
              </a:endParaRPr>
            </a:p>
          </p:txBody>
        </p:sp>
        <p:sp>
          <p:nvSpPr>
            <p:cNvPr id="8" name="任意多边形 97"/>
            <p:cNvSpPr/>
            <p:nvPr/>
          </p:nvSpPr>
          <p:spPr>
            <a:xfrm>
              <a:off x="4131624" y="2734681"/>
              <a:ext cx="2442651" cy="1694321"/>
            </a:xfrm>
            <a:custGeom>
              <a:avLst/>
              <a:gdLst>
                <a:gd name="connsiteX0" fmla="*/ 1222158 w 2452851"/>
                <a:gd name="connsiteY0" fmla="*/ 0 h 2527338"/>
                <a:gd name="connsiteX1" fmla="*/ 2028245 w 2452851"/>
                <a:gd name="connsiteY1" fmla="*/ 428594 h 2527338"/>
                <a:gd name="connsiteX2" fmla="*/ 2071861 w 2452851"/>
                <a:gd name="connsiteY2" fmla="*/ 500388 h 2527338"/>
                <a:gd name="connsiteX3" fmla="*/ 2168127 w 2452851"/>
                <a:gd name="connsiteY3" fmla="*/ 579814 h 2527338"/>
                <a:gd name="connsiteX4" fmla="*/ 2452851 w 2452851"/>
                <a:gd name="connsiteY4" fmla="*/ 1267198 h 2527338"/>
                <a:gd name="connsiteX5" fmla="*/ 2168127 w 2452851"/>
                <a:gd name="connsiteY5" fmla="*/ 1954582 h 2527338"/>
                <a:gd name="connsiteX6" fmla="*/ 2121928 w 2452851"/>
                <a:gd name="connsiteY6" fmla="*/ 1992700 h 2527338"/>
                <a:gd name="connsiteX7" fmla="*/ 2109454 w 2452851"/>
                <a:gd name="connsiteY7" fmla="*/ 2018594 h 2527338"/>
                <a:gd name="connsiteX8" fmla="*/ 1254674 w 2452851"/>
                <a:gd name="connsiteY8" fmla="*/ 2527338 h 2527338"/>
                <a:gd name="connsiteX9" fmla="*/ 448587 w 2452851"/>
                <a:gd name="connsiteY9" fmla="*/ 2098745 h 2527338"/>
                <a:gd name="connsiteX10" fmla="*/ 435346 w 2452851"/>
                <a:gd name="connsiteY10" fmla="*/ 2076949 h 2527338"/>
                <a:gd name="connsiteX11" fmla="*/ 428594 w 2452851"/>
                <a:gd name="connsiteY11" fmla="*/ 2073284 h 2527338"/>
                <a:gd name="connsiteX12" fmla="*/ 0 w 2452851"/>
                <a:gd name="connsiteY12" fmla="*/ 1267197 h 2527338"/>
                <a:gd name="connsiteX13" fmla="*/ 284724 w 2452851"/>
                <a:gd name="connsiteY13" fmla="*/ 579813 h 2527338"/>
                <a:gd name="connsiteX14" fmla="*/ 365081 w 2452851"/>
                <a:gd name="connsiteY14" fmla="*/ 513513 h 2527338"/>
                <a:gd name="connsiteX15" fmla="*/ 367379 w 2452851"/>
                <a:gd name="connsiteY15" fmla="*/ 508744 h 2527338"/>
                <a:gd name="connsiteX16" fmla="*/ 1222158 w 2452851"/>
                <a:gd name="connsiteY16" fmla="*/ 0 h 252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52851" h="2527338">
                  <a:moveTo>
                    <a:pt x="1222158" y="0"/>
                  </a:moveTo>
                  <a:cubicBezTo>
                    <a:pt x="1557708" y="0"/>
                    <a:pt x="1853550" y="170011"/>
                    <a:pt x="2028245" y="428594"/>
                  </a:cubicBezTo>
                  <a:lnTo>
                    <a:pt x="2071861" y="500388"/>
                  </a:lnTo>
                  <a:lnTo>
                    <a:pt x="2168127" y="579814"/>
                  </a:lnTo>
                  <a:cubicBezTo>
                    <a:pt x="2344044" y="755731"/>
                    <a:pt x="2452851" y="998758"/>
                    <a:pt x="2452851" y="1267198"/>
                  </a:cubicBezTo>
                  <a:cubicBezTo>
                    <a:pt x="2452851" y="1535638"/>
                    <a:pt x="2344044" y="1778665"/>
                    <a:pt x="2168127" y="1954582"/>
                  </a:cubicBezTo>
                  <a:lnTo>
                    <a:pt x="2121928" y="1992700"/>
                  </a:lnTo>
                  <a:lnTo>
                    <a:pt x="2109454" y="2018594"/>
                  </a:lnTo>
                  <a:cubicBezTo>
                    <a:pt x="1944838" y="2321625"/>
                    <a:pt x="1623779" y="2527338"/>
                    <a:pt x="1254674" y="2527338"/>
                  </a:cubicBezTo>
                  <a:cubicBezTo>
                    <a:pt x="919124" y="2527338"/>
                    <a:pt x="623282" y="2357327"/>
                    <a:pt x="448587" y="2098745"/>
                  </a:cubicBezTo>
                  <a:lnTo>
                    <a:pt x="435346" y="2076949"/>
                  </a:lnTo>
                  <a:lnTo>
                    <a:pt x="428594" y="2073284"/>
                  </a:lnTo>
                  <a:cubicBezTo>
                    <a:pt x="170011" y="1898589"/>
                    <a:pt x="0" y="1602747"/>
                    <a:pt x="0" y="1267197"/>
                  </a:cubicBezTo>
                  <a:cubicBezTo>
                    <a:pt x="0" y="998757"/>
                    <a:pt x="108807" y="755730"/>
                    <a:pt x="284724" y="579813"/>
                  </a:cubicBezTo>
                  <a:lnTo>
                    <a:pt x="365081" y="513513"/>
                  </a:lnTo>
                  <a:lnTo>
                    <a:pt x="367379" y="508744"/>
                  </a:lnTo>
                  <a:cubicBezTo>
                    <a:pt x="531995" y="205713"/>
                    <a:pt x="853053" y="0"/>
                    <a:pt x="12221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5000">
                <a:solidFill>
                  <a:schemeClr val="tx1"/>
                </a:solidFill>
              </a:endParaRPr>
            </a:p>
          </p:txBody>
        </p:sp>
      </p:grpSp>
      <p:sp>
        <p:nvSpPr>
          <p:cNvPr id="9" name="文本框 8"/>
          <p:cNvSpPr txBox="1"/>
          <p:nvPr/>
        </p:nvSpPr>
        <p:spPr>
          <a:xfrm>
            <a:off x="1635760" y="1491335"/>
            <a:ext cx="2899586" cy="1845310"/>
          </a:xfrm>
          <a:prstGeom prst="rect">
            <a:avLst/>
          </a:prstGeom>
          <a:noFill/>
        </p:spPr>
        <p:txBody>
          <a:bodyPr wrap="square" rtlCol="0">
            <a:spAutoFit/>
          </a:bodyPr>
          <a:lstStyle/>
          <a:p>
            <a:pPr algn="l">
              <a:lnSpc>
                <a:spcPct val="150000"/>
              </a:lnSpc>
            </a:pPr>
            <a:r>
              <a:rPr lang="zh-CN" altLang="en-US" sz="2000" b="1" dirty="0">
                <a:solidFill>
                  <a:srgbClr val="5A5B5D"/>
                </a:solidFill>
                <a:latin typeface="微软雅黑" panose="020B0503020204020204" pitchFamily="34" charset="-122"/>
                <a:ea typeface="微软雅黑" panose="020B0503020204020204" pitchFamily="34" charset="-122"/>
              </a:rPr>
              <a:t>以业务需求为导向</a:t>
            </a:r>
            <a:endParaRPr lang="en-US" altLang="zh-CN" sz="2000" b="1" dirty="0">
              <a:solidFill>
                <a:srgbClr val="5A5B5D"/>
              </a:solidFill>
              <a:latin typeface="微软雅黑" panose="020B0503020204020204" pitchFamily="34" charset="-122"/>
              <a:ea typeface="微软雅黑" panose="020B0503020204020204" pitchFamily="34" charset="-122"/>
            </a:endParaRPr>
          </a:p>
          <a:p>
            <a:pPr indent="355600" algn="l" fontAlgn="auto">
              <a:lnSpc>
                <a:spcPct val="150000"/>
              </a:lnSpc>
              <a:extLst>
                <a:ext uri="{35155182-B16C-46BC-9424-99874614C6A1}">
                  <wpsdc:indentchars xmlns:wpsdc="http://www.wps.cn/officeDocument/2017/drawingmlCustomData" val="200" checksum="3837665281"/>
                </a:ext>
              </a:extLst>
            </a:pPr>
            <a:r>
              <a:rPr lang="zh-CN" altLang="en-US" sz="1400" dirty="0">
                <a:solidFill>
                  <a:srgbClr val="5A5B5D"/>
                </a:solidFill>
                <a:latin typeface="微软雅黑" panose="020B0503020204020204" pitchFamily="34" charset="-122"/>
                <a:ea typeface="微软雅黑" panose="020B0503020204020204" pitchFamily="34" charset="-122"/>
              </a:rPr>
              <a:t>根据不同部门的业务需求，可对数据进行针对化处理，用以达成各个部门的不同用途，处理各方面的业务。</a:t>
            </a:r>
            <a:endParaRPr lang="en-US" altLang="zh-CN" sz="1400" dirty="0">
              <a:solidFill>
                <a:srgbClr val="5A5B5D"/>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635760" y="3778091"/>
            <a:ext cx="2899586" cy="1485407"/>
          </a:xfrm>
          <a:prstGeom prst="rect">
            <a:avLst/>
          </a:prstGeom>
          <a:noFill/>
        </p:spPr>
        <p:txBody>
          <a:bodyPr wrap="square" rtlCol="0">
            <a:spAutoFit/>
          </a:bodyPr>
          <a:lstStyle/>
          <a:p>
            <a:pPr algn="l">
              <a:lnSpc>
                <a:spcPct val="150000"/>
              </a:lnSpc>
            </a:pPr>
            <a:r>
              <a:rPr lang="zh-CN" altLang="en-US" sz="2000" b="1" dirty="0">
                <a:solidFill>
                  <a:srgbClr val="5A5B5D"/>
                </a:solidFill>
                <a:latin typeface="微软雅黑" panose="020B0503020204020204" pitchFamily="34" charset="-122"/>
                <a:ea typeface="微软雅黑" panose="020B0503020204020204" pitchFamily="34" charset="-122"/>
              </a:rPr>
              <a:t>便捷数据处理</a:t>
            </a:r>
            <a:endParaRPr lang="zh-CN" altLang="en-US" sz="2000" b="1" dirty="0">
              <a:solidFill>
                <a:srgbClr val="5A5B5D"/>
              </a:solidFill>
              <a:latin typeface="微软雅黑" panose="020B0503020204020204" pitchFamily="34" charset="-122"/>
              <a:ea typeface="微软雅黑" panose="020B0503020204020204" pitchFamily="34" charset="-122"/>
            </a:endParaRPr>
          </a:p>
          <a:p>
            <a:pPr indent="355600" algn="l">
              <a:lnSpc>
                <a:spcPct val="150000"/>
              </a:lnSpc>
              <a:buClrTx/>
              <a:buSzTx/>
              <a:buFontTx/>
              <a:extLst>
                <a:ext uri="{35155182-B16C-46BC-9424-99874614C6A1}">
                  <wpsdc:indentchars xmlns:wpsdc="http://www.wps.cn/officeDocument/2017/drawingmlCustomData" val="200" checksum="3837665281"/>
                </a:ext>
              </a:extLst>
            </a:pPr>
            <a:r>
              <a:rPr lang="zh-CN" altLang="en-US" sz="1400" dirty="0">
                <a:solidFill>
                  <a:srgbClr val="5A5B5D"/>
                </a:solidFill>
                <a:latin typeface="微软雅黑" panose="020B0503020204020204" pitchFamily="34" charset="-122"/>
                <a:ea typeface="微软雅黑" panose="020B0503020204020204" pitchFamily="34" charset="-122"/>
              </a:rPr>
              <a:t>较之代码、SQL处理、人工计算等，封装好的ETL功能更便捷、更易上手、更能满足数据处理需求。</a:t>
            </a:r>
            <a:endParaRPr lang="zh-CN" altLang="en-US" sz="1400" dirty="0">
              <a:solidFill>
                <a:srgbClr val="5A5B5D"/>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655676" y="1524709"/>
            <a:ext cx="2899586" cy="1485407"/>
          </a:xfrm>
          <a:prstGeom prst="rect">
            <a:avLst/>
          </a:prstGeom>
          <a:noFill/>
        </p:spPr>
        <p:txBody>
          <a:bodyPr wrap="square" rtlCol="0">
            <a:spAutoFit/>
          </a:bodyPr>
          <a:lstStyle/>
          <a:p>
            <a:pPr algn="l">
              <a:lnSpc>
                <a:spcPct val="150000"/>
              </a:lnSpc>
            </a:pPr>
            <a:r>
              <a:rPr lang="zh-CN" altLang="en-US" sz="2000" b="1" dirty="0">
                <a:solidFill>
                  <a:srgbClr val="5A5B5D"/>
                </a:solidFill>
                <a:latin typeface="微软雅黑" panose="020B0503020204020204" pitchFamily="34" charset="-122"/>
                <a:ea typeface="微软雅黑" panose="020B0503020204020204" pitchFamily="34" charset="-122"/>
              </a:rPr>
              <a:t>自由探索分析</a:t>
            </a:r>
            <a:endParaRPr lang="en-US" altLang="zh-CN" sz="2000" b="1" dirty="0">
              <a:solidFill>
                <a:srgbClr val="5A5B5D"/>
              </a:solidFill>
              <a:latin typeface="微软雅黑" panose="020B0503020204020204" pitchFamily="34" charset="-122"/>
              <a:ea typeface="微软雅黑" panose="020B0503020204020204" pitchFamily="34" charset="-122"/>
            </a:endParaRPr>
          </a:p>
          <a:p>
            <a:pPr indent="355600" algn="l">
              <a:lnSpc>
                <a:spcPct val="150000"/>
              </a:lnSpc>
              <a:buClrTx/>
              <a:buSzTx/>
              <a:buFontTx/>
              <a:extLst>
                <a:ext uri="{35155182-B16C-46BC-9424-99874614C6A1}">
                  <wpsdc:indentchars xmlns:wpsdc="http://www.wps.cn/officeDocument/2017/drawingmlCustomData" val="200" checksum="3837665281"/>
                </a:ext>
              </a:extLst>
            </a:pPr>
            <a:r>
              <a:rPr lang="zh-CN" altLang="en-US" sz="1400" dirty="0">
                <a:solidFill>
                  <a:srgbClr val="5A5B5D"/>
                </a:solidFill>
                <a:latin typeface="微软雅黑" panose="020B0503020204020204" pitchFamily="34" charset="-122"/>
                <a:ea typeface="微软雅黑" panose="020B0503020204020204" pitchFamily="34" charset="-122"/>
              </a:rPr>
              <a:t>相较于固定报表、</a:t>
            </a:r>
            <a:r>
              <a:rPr lang="en-US" altLang="zh-CN" sz="1400" dirty="0">
                <a:solidFill>
                  <a:srgbClr val="5A5B5D"/>
                </a:solidFill>
                <a:latin typeface="微软雅黑" panose="020B0503020204020204" pitchFamily="34" charset="-122"/>
                <a:ea typeface="微软雅黑" panose="020B0503020204020204" pitchFamily="34" charset="-122"/>
              </a:rPr>
              <a:t>E</a:t>
            </a:r>
            <a:r>
              <a:rPr lang="zh-CN" altLang="en-US" sz="1400" dirty="0">
                <a:solidFill>
                  <a:srgbClr val="5A5B5D"/>
                </a:solidFill>
                <a:latin typeface="微软雅黑" panose="020B0503020204020204" pitchFamily="34" charset="-122"/>
                <a:ea typeface="微软雅黑" panose="020B0503020204020204" pitchFamily="34" charset="-122"/>
              </a:rPr>
              <a:t>xcel等，能够对不同数据、不同图表做探索性分析，针对性处理不同事务。</a:t>
            </a:r>
            <a:endParaRPr lang="zh-CN" altLang="en-US" sz="1400" dirty="0">
              <a:solidFill>
                <a:srgbClr val="5A5B5D"/>
              </a:solidFill>
              <a:latin typeface="微软雅黑" panose="020B0503020204020204" pitchFamily="34" charset="-122"/>
              <a:ea typeface="微软雅黑" panose="020B0503020204020204" pitchFamily="34" charset="-122"/>
            </a:endParaRPr>
          </a:p>
        </p:txBody>
      </p:sp>
      <p:grpSp>
        <p:nvGrpSpPr>
          <p:cNvPr id="12" name="Group 35"/>
          <p:cNvGrpSpPr>
            <a:grpSpLocks noChangeAspect="1"/>
          </p:cNvGrpSpPr>
          <p:nvPr/>
        </p:nvGrpSpPr>
        <p:grpSpPr bwMode="auto">
          <a:xfrm>
            <a:off x="5724385" y="3406154"/>
            <a:ext cx="592455" cy="590550"/>
            <a:chOff x="3255" y="2051"/>
            <a:chExt cx="373" cy="372"/>
          </a:xfrm>
          <a:solidFill>
            <a:srgbClr val="297FD5"/>
          </a:solidFill>
        </p:grpSpPr>
        <p:sp>
          <p:nvSpPr>
            <p:cNvPr id="13" name="Freeform 37"/>
            <p:cNvSpPr>
              <a:spLocks noEditPoints="1"/>
            </p:cNvSpPr>
            <p:nvPr/>
          </p:nvSpPr>
          <p:spPr bwMode="auto">
            <a:xfrm>
              <a:off x="3366" y="2051"/>
              <a:ext cx="82" cy="372"/>
            </a:xfrm>
            <a:custGeom>
              <a:avLst/>
              <a:gdLst>
                <a:gd name="T0" fmla="*/ 0 w 45"/>
                <a:gd name="T1" fmla="*/ 102 h 204"/>
                <a:gd name="T2" fmla="*/ 0 w 45"/>
                <a:gd name="T3" fmla="*/ 8 h 204"/>
                <a:gd name="T4" fmla="*/ 4 w 45"/>
                <a:gd name="T5" fmla="*/ 1 h 204"/>
                <a:gd name="T6" fmla="*/ 7 w 45"/>
                <a:gd name="T7" fmla="*/ 0 h 204"/>
                <a:gd name="T8" fmla="*/ 38 w 45"/>
                <a:gd name="T9" fmla="*/ 0 h 204"/>
                <a:gd name="T10" fmla="*/ 45 w 45"/>
                <a:gd name="T11" fmla="*/ 7 h 204"/>
                <a:gd name="T12" fmla="*/ 45 w 45"/>
                <a:gd name="T13" fmla="*/ 8 h 204"/>
                <a:gd name="T14" fmla="*/ 45 w 45"/>
                <a:gd name="T15" fmla="*/ 196 h 204"/>
                <a:gd name="T16" fmla="*/ 40 w 45"/>
                <a:gd name="T17" fmla="*/ 204 h 204"/>
                <a:gd name="T18" fmla="*/ 37 w 45"/>
                <a:gd name="T19" fmla="*/ 204 h 204"/>
                <a:gd name="T20" fmla="*/ 8 w 45"/>
                <a:gd name="T21" fmla="*/ 204 h 204"/>
                <a:gd name="T22" fmla="*/ 0 w 45"/>
                <a:gd name="T23" fmla="*/ 196 h 204"/>
                <a:gd name="T24" fmla="*/ 0 w 45"/>
                <a:gd name="T25" fmla="*/ 102 h 204"/>
                <a:gd name="T26" fmla="*/ 23 w 45"/>
                <a:gd name="T27" fmla="*/ 24 h 204"/>
                <a:gd name="T28" fmla="*/ 23 w 45"/>
                <a:gd name="T29" fmla="*/ 24 h 204"/>
                <a:gd name="T30" fmla="*/ 31 w 45"/>
                <a:gd name="T31" fmla="*/ 24 h 204"/>
                <a:gd name="T32" fmla="*/ 38 w 45"/>
                <a:gd name="T33" fmla="*/ 19 h 204"/>
                <a:gd name="T34" fmla="*/ 38 w 45"/>
                <a:gd name="T35" fmla="*/ 14 h 204"/>
                <a:gd name="T36" fmla="*/ 32 w 45"/>
                <a:gd name="T37" fmla="*/ 8 h 204"/>
                <a:gd name="T38" fmla="*/ 14 w 45"/>
                <a:gd name="T39" fmla="*/ 8 h 204"/>
                <a:gd name="T40" fmla="*/ 11 w 45"/>
                <a:gd name="T41" fmla="*/ 9 h 204"/>
                <a:gd name="T42" fmla="*/ 7 w 45"/>
                <a:gd name="T43" fmla="*/ 17 h 204"/>
                <a:gd name="T44" fmla="*/ 14 w 45"/>
                <a:gd name="T45" fmla="*/ 23 h 204"/>
                <a:gd name="T46" fmla="*/ 23 w 45"/>
                <a:gd name="T47" fmla="*/ 2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04">
                  <a:moveTo>
                    <a:pt x="0" y="102"/>
                  </a:moveTo>
                  <a:cubicBezTo>
                    <a:pt x="0" y="70"/>
                    <a:pt x="0" y="39"/>
                    <a:pt x="0" y="8"/>
                  </a:cubicBezTo>
                  <a:cubicBezTo>
                    <a:pt x="0" y="5"/>
                    <a:pt x="1" y="2"/>
                    <a:pt x="4" y="1"/>
                  </a:cubicBezTo>
                  <a:cubicBezTo>
                    <a:pt x="5" y="0"/>
                    <a:pt x="6" y="0"/>
                    <a:pt x="7" y="0"/>
                  </a:cubicBezTo>
                  <a:cubicBezTo>
                    <a:pt x="17" y="0"/>
                    <a:pt x="28" y="0"/>
                    <a:pt x="38" y="0"/>
                  </a:cubicBezTo>
                  <a:cubicBezTo>
                    <a:pt x="42" y="0"/>
                    <a:pt x="45" y="3"/>
                    <a:pt x="45" y="7"/>
                  </a:cubicBezTo>
                  <a:cubicBezTo>
                    <a:pt x="45" y="8"/>
                    <a:pt x="45" y="8"/>
                    <a:pt x="45" y="8"/>
                  </a:cubicBezTo>
                  <a:cubicBezTo>
                    <a:pt x="45" y="71"/>
                    <a:pt x="45" y="133"/>
                    <a:pt x="45" y="196"/>
                  </a:cubicBezTo>
                  <a:cubicBezTo>
                    <a:pt x="45" y="200"/>
                    <a:pt x="43" y="203"/>
                    <a:pt x="40" y="204"/>
                  </a:cubicBezTo>
                  <a:cubicBezTo>
                    <a:pt x="39" y="204"/>
                    <a:pt x="38" y="204"/>
                    <a:pt x="37" y="204"/>
                  </a:cubicBezTo>
                  <a:cubicBezTo>
                    <a:pt x="27" y="204"/>
                    <a:pt x="18" y="204"/>
                    <a:pt x="8" y="204"/>
                  </a:cubicBezTo>
                  <a:cubicBezTo>
                    <a:pt x="3" y="204"/>
                    <a:pt x="0" y="201"/>
                    <a:pt x="0" y="196"/>
                  </a:cubicBezTo>
                  <a:cubicBezTo>
                    <a:pt x="0" y="164"/>
                    <a:pt x="0" y="133"/>
                    <a:pt x="0" y="102"/>
                  </a:cubicBezTo>
                  <a:close/>
                  <a:moveTo>
                    <a:pt x="23" y="24"/>
                  </a:moveTo>
                  <a:cubicBezTo>
                    <a:pt x="23" y="24"/>
                    <a:pt x="23" y="24"/>
                    <a:pt x="23" y="24"/>
                  </a:cubicBezTo>
                  <a:cubicBezTo>
                    <a:pt x="26" y="24"/>
                    <a:pt x="28" y="24"/>
                    <a:pt x="31" y="24"/>
                  </a:cubicBezTo>
                  <a:cubicBezTo>
                    <a:pt x="34" y="24"/>
                    <a:pt x="36" y="22"/>
                    <a:pt x="38" y="19"/>
                  </a:cubicBezTo>
                  <a:cubicBezTo>
                    <a:pt x="39" y="18"/>
                    <a:pt x="39" y="16"/>
                    <a:pt x="38" y="14"/>
                  </a:cubicBezTo>
                  <a:cubicBezTo>
                    <a:pt x="38" y="11"/>
                    <a:pt x="35" y="8"/>
                    <a:pt x="32" y="8"/>
                  </a:cubicBezTo>
                  <a:cubicBezTo>
                    <a:pt x="26" y="8"/>
                    <a:pt x="20" y="8"/>
                    <a:pt x="14" y="8"/>
                  </a:cubicBezTo>
                  <a:cubicBezTo>
                    <a:pt x="13" y="8"/>
                    <a:pt x="12" y="8"/>
                    <a:pt x="11" y="9"/>
                  </a:cubicBezTo>
                  <a:cubicBezTo>
                    <a:pt x="8" y="10"/>
                    <a:pt x="7" y="13"/>
                    <a:pt x="7" y="17"/>
                  </a:cubicBezTo>
                  <a:cubicBezTo>
                    <a:pt x="8" y="20"/>
                    <a:pt x="11" y="23"/>
                    <a:pt x="14" y="23"/>
                  </a:cubicBezTo>
                  <a:cubicBezTo>
                    <a:pt x="17" y="24"/>
                    <a:pt x="20" y="2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5000"/>
            </a:p>
          </p:txBody>
        </p:sp>
        <p:sp>
          <p:nvSpPr>
            <p:cNvPr id="14" name="Freeform 38"/>
            <p:cNvSpPr>
              <a:spLocks noEditPoints="1"/>
            </p:cNvSpPr>
            <p:nvPr/>
          </p:nvSpPr>
          <p:spPr bwMode="auto">
            <a:xfrm>
              <a:off x="3255" y="2116"/>
              <a:ext cx="84" cy="307"/>
            </a:xfrm>
            <a:custGeom>
              <a:avLst/>
              <a:gdLst>
                <a:gd name="T0" fmla="*/ 46 w 46"/>
                <a:gd name="T1" fmla="*/ 84 h 168"/>
                <a:gd name="T2" fmla="*/ 46 w 46"/>
                <a:gd name="T3" fmla="*/ 160 h 168"/>
                <a:gd name="T4" fmla="*/ 41 w 46"/>
                <a:gd name="T5" fmla="*/ 168 h 168"/>
                <a:gd name="T6" fmla="*/ 38 w 46"/>
                <a:gd name="T7" fmla="*/ 168 h 168"/>
                <a:gd name="T8" fmla="*/ 8 w 46"/>
                <a:gd name="T9" fmla="*/ 168 h 168"/>
                <a:gd name="T10" fmla="*/ 1 w 46"/>
                <a:gd name="T11" fmla="*/ 162 h 168"/>
                <a:gd name="T12" fmla="*/ 0 w 46"/>
                <a:gd name="T13" fmla="*/ 160 h 168"/>
                <a:gd name="T14" fmla="*/ 0 w 46"/>
                <a:gd name="T15" fmla="*/ 9 h 168"/>
                <a:gd name="T16" fmla="*/ 9 w 46"/>
                <a:gd name="T17" fmla="*/ 0 h 168"/>
                <a:gd name="T18" fmla="*/ 38 w 46"/>
                <a:gd name="T19" fmla="*/ 0 h 168"/>
                <a:gd name="T20" fmla="*/ 46 w 46"/>
                <a:gd name="T21" fmla="*/ 9 h 168"/>
                <a:gd name="T22" fmla="*/ 46 w 46"/>
                <a:gd name="T23" fmla="*/ 84 h 168"/>
                <a:gd name="T24" fmla="*/ 23 w 46"/>
                <a:gd name="T25" fmla="*/ 24 h 168"/>
                <a:gd name="T26" fmla="*/ 31 w 46"/>
                <a:gd name="T27" fmla="*/ 24 h 168"/>
                <a:gd name="T28" fmla="*/ 39 w 46"/>
                <a:gd name="T29" fmla="*/ 17 h 168"/>
                <a:gd name="T30" fmla="*/ 32 w 46"/>
                <a:gd name="T31" fmla="*/ 9 h 168"/>
                <a:gd name="T32" fmla="*/ 15 w 46"/>
                <a:gd name="T33" fmla="*/ 9 h 168"/>
                <a:gd name="T34" fmla="*/ 14 w 46"/>
                <a:gd name="T35" fmla="*/ 9 h 168"/>
                <a:gd name="T36" fmla="*/ 8 w 46"/>
                <a:gd name="T37" fmla="*/ 18 h 168"/>
                <a:gd name="T38" fmla="*/ 16 w 46"/>
                <a:gd name="T39" fmla="*/ 24 h 168"/>
                <a:gd name="T40" fmla="*/ 23 w 46"/>
                <a:gd name="T41" fmla="*/ 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68">
                  <a:moveTo>
                    <a:pt x="46" y="84"/>
                  </a:moveTo>
                  <a:cubicBezTo>
                    <a:pt x="46" y="110"/>
                    <a:pt x="46" y="135"/>
                    <a:pt x="46" y="160"/>
                  </a:cubicBezTo>
                  <a:cubicBezTo>
                    <a:pt x="46" y="164"/>
                    <a:pt x="44" y="167"/>
                    <a:pt x="41" y="168"/>
                  </a:cubicBezTo>
                  <a:cubicBezTo>
                    <a:pt x="40" y="168"/>
                    <a:pt x="39" y="168"/>
                    <a:pt x="38" y="168"/>
                  </a:cubicBezTo>
                  <a:cubicBezTo>
                    <a:pt x="28" y="168"/>
                    <a:pt x="18" y="168"/>
                    <a:pt x="8" y="168"/>
                  </a:cubicBezTo>
                  <a:cubicBezTo>
                    <a:pt x="4" y="168"/>
                    <a:pt x="2" y="166"/>
                    <a:pt x="1" y="162"/>
                  </a:cubicBezTo>
                  <a:cubicBezTo>
                    <a:pt x="1" y="161"/>
                    <a:pt x="0" y="161"/>
                    <a:pt x="0" y="160"/>
                  </a:cubicBezTo>
                  <a:cubicBezTo>
                    <a:pt x="0" y="109"/>
                    <a:pt x="0" y="59"/>
                    <a:pt x="0" y="9"/>
                  </a:cubicBezTo>
                  <a:cubicBezTo>
                    <a:pt x="0" y="3"/>
                    <a:pt x="3" y="0"/>
                    <a:pt x="9" y="0"/>
                  </a:cubicBezTo>
                  <a:cubicBezTo>
                    <a:pt x="19" y="0"/>
                    <a:pt x="28" y="0"/>
                    <a:pt x="38" y="0"/>
                  </a:cubicBezTo>
                  <a:cubicBezTo>
                    <a:pt x="43" y="0"/>
                    <a:pt x="46" y="3"/>
                    <a:pt x="46" y="9"/>
                  </a:cubicBezTo>
                  <a:cubicBezTo>
                    <a:pt x="46" y="34"/>
                    <a:pt x="46" y="59"/>
                    <a:pt x="46" y="84"/>
                  </a:cubicBezTo>
                  <a:close/>
                  <a:moveTo>
                    <a:pt x="23" y="24"/>
                  </a:moveTo>
                  <a:cubicBezTo>
                    <a:pt x="26" y="24"/>
                    <a:pt x="28" y="24"/>
                    <a:pt x="31" y="24"/>
                  </a:cubicBezTo>
                  <a:cubicBezTo>
                    <a:pt x="35" y="24"/>
                    <a:pt x="38" y="22"/>
                    <a:pt x="39" y="17"/>
                  </a:cubicBezTo>
                  <a:cubicBezTo>
                    <a:pt x="39" y="13"/>
                    <a:pt x="36" y="9"/>
                    <a:pt x="32" y="9"/>
                  </a:cubicBezTo>
                  <a:cubicBezTo>
                    <a:pt x="26" y="9"/>
                    <a:pt x="21" y="9"/>
                    <a:pt x="15" y="9"/>
                  </a:cubicBezTo>
                  <a:cubicBezTo>
                    <a:pt x="15" y="9"/>
                    <a:pt x="14" y="9"/>
                    <a:pt x="14" y="9"/>
                  </a:cubicBezTo>
                  <a:cubicBezTo>
                    <a:pt x="10" y="10"/>
                    <a:pt x="8" y="14"/>
                    <a:pt x="8" y="18"/>
                  </a:cubicBezTo>
                  <a:cubicBezTo>
                    <a:pt x="9" y="22"/>
                    <a:pt x="12" y="24"/>
                    <a:pt x="16" y="24"/>
                  </a:cubicBezTo>
                  <a:cubicBezTo>
                    <a:pt x="18" y="24"/>
                    <a:pt x="21" y="2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5000"/>
            </a:p>
          </p:txBody>
        </p:sp>
        <p:sp>
          <p:nvSpPr>
            <p:cNvPr id="15" name="Freeform 39"/>
            <p:cNvSpPr>
              <a:spLocks noEditPoints="1"/>
            </p:cNvSpPr>
            <p:nvPr/>
          </p:nvSpPr>
          <p:spPr bwMode="auto">
            <a:xfrm>
              <a:off x="3458" y="2109"/>
              <a:ext cx="170" cy="311"/>
            </a:xfrm>
            <a:custGeom>
              <a:avLst/>
              <a:gdLst>
                <a:gd name="T0" fmla="*/ 55 w 93"/>
                <a:gd name="T1" fmla="*/ 170 h 170"/>
                <a:gd name="T2" fmla="*/ 48 w 93"/>
                <a:gd name="T3" fmla="*/ 165 h 170"/>
                <a:gd name="T4" fmla="*/ 40 w 93"/>
                <a:gd name="T5" fmla="*/ 142 h 170"/>
                <a:gd name="T6" fmla="*/ 1 w 93"/>
                <a:gd name="T7" fmla="*/ 21 h 170"/>
                <a:gd name="T8" fmla="*/ 4 w 93"/>
                <a:gd name="T9" fmla="*/ 12 h 170"/>
                <a:gd name="T10" fmla="*/ 6 w 93"/>
                <a:gd name="T11" fmla="*/ 11 h 170"/>
                <a:gd name="T12" fmla="*/ 35 w 93"/>
                <a:gd name="T13" fmla="*/ 1 h 170"/>
                <a:gd name="T14" fmla="*/ 44 w 93"/>
                <a:gd name="T15" fmla="*/ 4 h 170"/>
                <a:gd name="T16" fmla="*/ 45 w 93"/>
                <a:gd name="T17" fmla="*/ 7 h 170"/>
                <a:gd name="T18" fmla="*/ 92 w 93"/>
                <a:gd name="T19" fmla="*/ 150 h 170"/>
                <a:gd name="T20" fmla="*/ 89 w 93"/>
                <a:gd name="T21" fmla="*/ 159 h 170"/>
                <a:gd name="T22" fmla="*/ 87 w 93"/>
                <a:gd name="T23" fmla="*/ 160 h 170"/>
                <a:gd name="T24" fmla="*/ 58 w 93"/>
                <a:gd name="T25" fmla="*/ 170 h 170"/>
                <a:gd name="T26" fmla="*/ 55 w 93"/>
                <a:gd name="T27" fmla="*/ 170 h 170"/>
                <a:gd name="T28" fmla="*/ 40 w 93"/>
                <a:gd name="T29" fmla="*/ 20 h 170"/>
                <a:gd name="T30" fmla="*/ 31 w 93"/>
                <a:gd name="T31" fmla="*/ 12 h 170"/>
                <a:gd name="T32" fmla="*/ 15 w 93"/>
                <a:gd name="T33" fmla="*/ 17 h 170"/>
                <a:gd name="T34" fmla="*/ 11 w 93"/>
                <a:gd name="T35" fmla="*/ 26 h 170"/>
                <a:gd name="T36" fmla="*/ 20 w 93"/>
                <a:gd name="T37" fmla="*/ 31 h 170"/>
                <a:gd name="T38" fmla="*/ 24 w 93"/>
                <a:gd name="T39" fmla="*/ 30 h 170"/>
                <a:gd name="T40" fmla="*/ 36 w 93"/>
                <a:gd name="T41" fmla="*/ 26 h 170"/>
                <a:gd name="T42" fmla="*/ 40 w 93"/>
                <a:gd name="T43" fmla="*/ 2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170">
                  <a:moveTo>
                    <a:pt x="55" y="170"/>
                  </a:moveTo>
                  <a:cubicBezTo>
                    <a:pt x="52" y="170"/>
                    <a:pt x="49" y="168"/>
                    <a:pt x="48" y="165"/>
                  </a:cubicBezTo>
                  <a:cubicBezTo>
                    <a:pt x="45" y="157"/>
                    <a:pt x="43" y="149"/>
                    <a:pt x="40" y="142"/>
                  </a:cubicBezTo>
                  <a:cubicBezTo>
                    <a:pt x="27" y="101"/>
                    <a:pt x="14" y="61"/>
                    <a:pt x="1" y="21"/>
                  </a:cubicBezTo>
                  <a:cubicBezTo>
                    <a:pt x="0" y="17"/>
                    <a:pt x="1" y="14"/>
                    <a:pt x="4" y="12"/>
                  </a:cubicBezTo>
                  <a:cubicBezTo>
                    <a:pt x="5" y="11"/>
                    <a:pt x="5" y="11"/>
                    <a:pt x="6" y="11"/>
                  </a:cubicBezTo>
                  <a:cubicBezTo>
                    <a:pt x="16" y="8"/>
                    <a:pt x="25" y="4"/>
                    <a:pt x="35" y="1"/>
                  </a:cubicBezTo>
                  <a:cubicBezTo>
                    <a:pt x="38" y="0"/>
                    <a:pt x="42" y="1"/>
                    <a:pt x="44" y="4"/>
                  </a:cubicBezTo>
                  <a:cubicBezTo>
                    <a:pt x="44" y="5"/>
                    <a:pt x="44" y="6"/>
                    <a:pt x="45" y="7"/>
                  </a:cubicBezTo>
                  <a:cubicBezTo>
                    <a:pt x="60" y="55"/>
                    <a:pt x="76" y="102"/>
                    <a:pt x="92" y="150"/>
                  </a:cubicBezTo>
                  <a:cubicBezTo>
                    <a:pt x="93" y="154"/>
                    <a:pt x="92" y="158"/>
                    <a:pt x="89" y="159"/>
                  </a:cubicBezTo>
                  <a:cubicBezTo>
                    <a:pt x="88" y="160"/>
                    <a:pt x="87" y="160"/>
                    <a:pt x="87" y="160"/>
                  </a:cubicBezTo>
                  <a:cubicBezTo>
                    <a:pt x="77" y="164"/>
                    <a:pt x="68" y="167"/>
                    <a:pt x="58" y="170"/>
                  </a:cubicBezTo>
                  <a:cubicBezTo>
                    <a:pt x="57" y="170"/>
                    <a:pt x="56" y="170"/>
                    <a:pt x="55" y="170"/>
                  </a:cubicBezTo>
                  <a:close/>
                  <a:moveTo>
                    <a:pt x="40" y="20"/>
                  </a:moveTo>
                  <a:cubicBezTo>
                    <a:pt x="40" y="14"/>
                    <a:pt x="36" y="10"/>
                    <a:pt x="31" y="12"/>
                  </a:cubicBezTo>
                  <a:cubicBezTo>
                    <a:pt x="26" y="13"/>
                    <a:pt x="20" y="15"/>
                    <a:pt x="15" y="17"/>
                  </a:cubicBezTo>
                  <a:cubicBezTo>
                    <a:pt x="11" y="18"/>
                    <a:pt x="10" y="22"/>
                    <a:pt x="11" y="26"/>
                  </a:cubicBezTo>
                  <a:cubicBezTo>
                    <a:pt x="12" y="30"/>
                    <a:pt x="16" y="32"/>
                    <a:pt x="20" y="31"/>
                  </a:cubicBezTo>
                  <a:cubicBezTo>
                    <a:pt x="21" y="31"/>
                    <a:pt x="22" y="31"/>
                    <a:pt x="24" y="30"/>
                  </a:cubicBezTo>
                  <a:cubicBezTo>
                    <a:pt x="28" y="29"/>
                    <a:pt x="32" y="28"/>
                    <a:pt x="36" y="26"/>
                  </a:cubicBezTo>
                  <a:cubicBezTo>
                    <a:pt x="39" y="25"/>
                    <a:pt x="40" y="23"/>
                    <a:pt x="4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5000"/>
            </a:p>
          </p:txBody>
        </p:sp>
      </p:grpSp>
      <p:sp>
        <p:nvSpPr>
          <p:cNvPr id="16" name="文本框 15"/>
          <p:cNvSpPr txBox="1"/>
          <p:nvPr/>
        </p:nvSpPr>
        <p:spPr>
          <a:xfrm>
            <a:off x="7656654" y="3778091"/>
            <a:ext cx="2941620" cy="1300741"/>
          </a:xfrm>
          <a:prstGeom prst="rect">
            <a:avLst/>
          </a:prstGeom>
          <a:noFill/>
        </p:spPr>
        <p:txBody>
          <a:bodyPr wrap="square" rtlCol="0">
            <a:spAutoFit/>
          </a:bodyPr>
          <a:lstStyle/>
          <a:p>
            <a:pPr algn="l">
              <a:lnSpc>
                <a:spcPct val="150000"/>
              </a:lnSpc>
            </a:pPr>
            <a:r>
              <a:rPr lang="zh-CN" altLang="en-US" sz="2000" b="1" dirty="0">
                <a:solidFill>
                  <a:srgbClr val="5A5B5D"/>
                </a:solidFill>
                <a:latin typeface="微软雅黑" panose="020B0503020204020204" pitchFamily="34" charset="-122"/>
                <a:ea typeface="微软雅黑" panose="020B0503020204020204" pitchFamily="34" charset="-122"/>
              </a:rPr>
              <a:t>数据管控</a:t>
            </a:r>
            <a:endParaRPr lang="en-US" altLang="zh-CN" sz="2000" b="1" dirty="0">
              <a:solidFill>
                <a:srgbClr val="5A5B5D"/>
              </a:solidFill>
              <a:latin typeface="微软雅黑" panose="020B0503020204020204" pitchFamily="34" charset="-122"/>
              <a:ea typeface="微软雅黑" panose="020B0503020204020204" pitchFamily="34" charset="-122"/>
            </a:endParaRPr>
          </a:p>
          <a:p>
            <a:pPr algn="l">
              <a:lnSpc>
                <a:spcPct val="150000"/>
              </a:lnSpc>
            </a:pPr>
            <a:r>
              <a:rPr lang="en-US" altLang="zh-CN" sz="2000" b="1" dirty="0">
                <a:solidFill>
                  <a:srgbClr val="5A5B5D"/>
                </a:solidFill>
                <a:latin typeface="微软雅黑" panose="020B0503020204020204" pitchFamily="34" charset="-122"/>
                <a:ea typeface="微软雅黑" panose="020B0503020204020204" pitchFamily="34" charset="-122"/>
              </a:rPr>
              <a:t>    </a:t>
            </a:r>
            <a:r>
              <a:rPr lang="zh-CN" altLang="en-US" sz="1400" dirty="0">
                <a:solidFill>
                  <a:srgbClr val="5A5B5D"/>
                </a:solidFill>
                <a:latin typeface="微软雅黑" panose="020B0503020204020204" pitchFamily="34" charset="-122"/>
                <a:ea typeface="微软雅黑" panose="020B0503020204020204" pitchFamily="34" charset="-122"/>
              </a:rPr>
              <a:t>数据自动化更新，重复分析只需要做一次，具有权限分配功能。</a:t>
            </a:r>
            <a:endParaRPr lang="zh-CN" altLang="en-US" sz="1400" dirty="0">
              <a:solidFill>
                <a:srgbClr val="5A5B5D"/>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1+#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b="0" dirty="0">
                <a:cs typeface="微软雅黑" panose="020B0503020204020204" pitchFamily="34" charset="-122"/>
                <a:sym typeface="+mn-ea"/>
              </a:rPr>
              <a:t>组件分析：选择图表</a:t>
            </a:r>
            <a:endParaRPr lang="zh-CN" altLang="en-US" b="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4" name="矩形 13"/>
          <p:cNvSpPr/>
          <p:nvPr/>
        </p:nvSpPr>
        <p:spPr>
          <a:xfrm>
            <a:off x="386715" y="1035050"/>
            <a:ext cx="300799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pic>
        <p:nvPicPr>
          <p:cNvPr id="4" name="图片 3"/>
          <p:cNvPicPr>
            <a:picLocks noChangeAspect="1"/>
          </p:cNvPicPr>
          <p:nvPr/>
        </p:nvPicPr>
        <p:blipFill>
          <a:blip r:embed="rId1"/>
          <a:stretch>
            <a:fillRect/>
          </a:stretch>
        </p:blipFill>
        <p:spPr>
          <a:xfrm>
            <a:off x="3644900" y="1143000"/>
            <a:ext cx="7335520" cy="3041015"/>
          </a:xfrm>
          <a:prstGeom prst="rect">
            <a:avLst/>
          </a:prstGeom>
        </p:spPr>
      </p:pic>
      <p:pic>
        <p:nvPicPr>
          <p:cNvPr id="6" name="图片 5"/>
          <p:cNvPicPr>
            <a:picLocks noChangeAspect="1"/>
          </p:cNvPicPr>
          <p:nvPr/>
        </p:nvPicPr>
        <p:blipFill>
          <a:blip r:embed="rId2"/>
          <a:stretch>
            <a:fillRect/>
          </a:stretch>
        </p:blipFill>
        <p:spPr>
          <a:xfrm>
            <a:off x="3739515" y="2655570"/>
            <a:ext cx="7363460" cy="3363595"/>
          </a:xfrm>
          <a:prstGeom prst="rect">
            <a:avLst/>
          </a:prstGeom>
        </p:spPr>
      </p:pic>
      <p:sp>
        <p:nvSpPr>
          <p:cNvPr id="8" name="文本框 7"/>
          <p:cNvSpPr txBox="1"/>
          <p:nvPr/>
        </p:nvSpPr>
        <p:spPr>
          <a:xfrm>
            <a:off x="554990" y="1251585"/>
            <a:ext cx="2540000" cy="2614930"/>
          </a:xfrm>
          <a:prstGeom prst="rect">
            <a:avLst/>
          </a:prstGeom>
          <a:noFill/>
        </p:spPr>
        <p:txBody>
          <a:bodyPr wrap="square" rtlCol="0" anchor="t">
            <a:spAutoFit/>
          </a:bodyPr>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分组表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spc="100" dirty="0">
                <a:solidFill>
                  <a:srgbClr val="424243"/>
                </a:solidFill>
                <a:ea typeface="微软雅黑" panose="020B0503020204020204" pitchFamily="34" charset="-122"/>
                <a:sym typeface="+mn-ea"/>
              </a:rPr>
              <a:t>自定义图表</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mj-lt"/>
              <a:buAutoNum type="alphaLcParenR"/>
            </a:pPr>
            <a:r>
              <a:rPr lang="zh-CN" altLang="en-US" sz="1600" b="1" spc="100" dirty="0">
                <a:solidFill>
                  <a:srgbClr val="424243"/>
                </a:solidFill>
                <a:ea typeface="微软雅黑" panose="020B0503020204020204" pitchFamily="34" charset="-122"/>
                <a:sym typeface="+mn-ea"/>
              </a:rPr>
              <a:t>图表</a:t>
            </a:r>
            <a:endParaRPr lang="zh-CN" altLang="en-US" sz="1600" b="1"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endParaRPr>
          </a:p>
          <a:p>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91029" y="372307"/>
            <a:ext cx="2753360" cy="460375"/>
          </a:xfrm>
          <a:prstGeom prst="rect">
            <a:avLst/>
          </a:prstGeom>
          <a:noFill/>
        </p:spPr>
        <p:txBody>
          <a:bodyPr wrap="none" rtlCol="0">
            <a:spAutoFit/>
          </a:bodyPr>
          <a:lstStyle/>
          <a:p>
            <a:r>
              <a:rPr lang="zh-CN" altLang="en-US" sz="2400" dirty="0">
                <a:solidFill>
                  <a:srgbClr val="007DD2"/>
                </a:solidFill>
                <a:latin typeface="微软雅黑" panose="020B0503020204020204" pitchFamily="34" charset="-122"/>
                <a:ea typeface="微软雅黑" panose="020B0503020204020204" pitchFamily="34" charset="-122"/>
                <a:cs typeface="+mj-cs"/>
              </a:rPr>
              <a:t>表格属性-设置介绍</a:t>
            </a:r>
            <a:endParaRPr lang="zh-CN" altLang="en-US" sz="2400" dirty="0">
              <a:solidFill>
                <a:srgbClr val="007DD2"/>
              </a:solidFill>
              <a:latin typeface="微软雅黑" panose="020B0503020204020204" pitchFamily="34" charset="-122"/>
              <a:ea typeface="微软雅黑" panose="020B0503020204020204" pitchFamily="34" charset="-122"/>
              <a:cs typeface="+mj-cs"/>
            </a:endParaRPr>
          </a:p>
        </p:txBody>
      </p:sp>
      <p:sp>
        <p:nvSpPr>
          <p:cNvPr id="3" name="文本框 2"/>
          <p:cNvSpPr txBox="1"/>
          <p:nvPr/>
        </p:nvSpPr>
        <p:spPr>
          <a:xfrm>
            <a:off x="3601720" y="1000125"/>
            <a:ext cx="4043045" cy="1076325"/>
          </a:xfrm>
          <a:prstGeom prst="rect">
            <a:avLst/>
          </a:prstGeom>
          <a:noFill/>
        </p:spPr>
        <p:txBody>
          <a:bodyPr wrap="square" rtlCol="0">
            <a:spAutoFit/>
          </a:bodyPr>
          <a:lstStyle/>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表格属性中包含两种设置栏：</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颜色：可以对单元格的背景、文字颜色进行设置。</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形状：对单元格进行图形标记。</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7705725" y="1000125"/>
            <a:ext cx="3856990" cy="1076325"/>
          </a:xfrm>
          <a:prstGeom prst="rect">
            <a:avLst/>
          </a:prstGeom>
          <a:noFill/>
        </p:spPr>
        <p:txBody>
          <a:bodyPr wrap="square" rtlCol="0">
            <a:spAutoFit/>
          </a:bodyPr>
          <a:lstStyle/>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维度和指标字段属性分开设置：</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维度：只能设置对应字段的属性。</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指标：可以对任一指标添加条件，设置目标字段的属性。</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7" name="文本框 6"/>
          <p:cNvSpPr txBox="1"/>
          <p:nvPr/>
        </p:nvSpPr>
        <p:spPr>
          <a:xfrm>
            <a:off x="3601720" y="2295525"/>
            <a:ext cx="7599680" cy="583565"/>
          </a:xfrm>
          <a:prstGeom prst="rect">
            <a:avLst/>
          </a:prstGeom>
          <a:noFill/>
        </p:spPr>
        <p:txBody>
          <a:bodyPr wrap="square" rtlCol="0" anchor="t">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在表格属性中添加的字段与分析区域字段设置中的指标字段一致，可以进行汇总方式，快速计算，过滤等操作。</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718050" y="3098165"/>
            <a:ext cx="5504815" cy="2963545"/>
          </a:xfrm>
          <a:prstGeom prst="rect">
            <a:avLst/>
          </a:prstGeom>
        </p:spPr>
      </p:pic>
      <p:pic>
        <p:nvPicPr>
          <p:cNvPr id="2" name="图片 1"/>
          <p:cNvPicPr>
            <a:picLocks noChangeAspect="1"/>
          </p:cNvPicPr>
          <p:nvPr/>
        </p:nvPicPr>
        <p:blipFill>
          <a:blip r:embed="rId2"/>
          <a:stretch>
            <a:fillRect/>
          </a:stretch>
        </p:blipFill>
        <p:spPr>
          <a:xfrm>
            <a:off x="389255" y="966470"/>
            <a:ext cx="3009900" cy="5113020"/>
          </a:xfrm>
          <a:prstGeom prst="rect">
            <a:avLst/>
          </a:prstGeom>
        </p:spPr>
      </p:pic>
      <p:sp>
        <p:nvSpPr>
          <p:cNvPr id="5" name="文本框 4"/>
          <p:cNvSpPr txBox="1"/>
          <p:nvPr/>
        </p:nvSpPr>
        <p:spPr>
          <a:xfrm>
            <a:off x="624205" y="1204595"/>
            <a:ext cx="2540000" cy="2861310"/>
          </a:xfrm>
          <a:prstGeom prst="rect">
            <a:avLst/>
          </a:prstGeom>
          <a:noFill/>
        </p:spPr>
        <p:txBody>
          <a:bodyPr wrap="square" rtlCol="0" anchor="t">
            <a:spAutoFit/>
          </a:bodyPr>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Arial" panose="020B0604020202020204" pitchFamily="34" charset="0"/>
              <a:buChar char="•"/>
            </a:pPr>
            <a:r>
              <a:rPr lang="zh-CN" altLang="en-US" sz="1600" b="1" spc="100" dirty="0">
                <a:solidFill>
                  <a:srgbClr val="424243"/>
                </a:solidFill>
                <a:ea typeface="微软雅黑" panose="020B0503020204020204" pitchFamily="34" charset="-122"/>
              </a:rPr>
              <a:t>图形属性</a:t>
            </a:r>
            <a:endParaRPr lang="zh-CN" altLang="en-US" sz="1600" b="1"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组件属性</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分析线</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特殊显示</a:t>
            </a:r>
            <a:endParaRPr lang="zh-CN" altLang="en-US" sz="1600" spc="100" dirty="0">
              <a:solidFill>
                <a:srgbClr val="424243"/>
              </a:solidFill>
              <a:ea typeface="微软雅黑" panose="020B0503020204020204" pitchFamily="34" charset="-122"/>
            </a:endParaRPr>
          </a:p>
          <a:p>
            <a:endParaRPr lang="zh-CN" altLang="en-US" b="1"/>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91029" y="372307"/>
            <a:ext cx="2926080" cy="460375"/>
          </a:xfrm>
          <a:prstGeom prst="rect">
            <a:avLst/>
          </a:prstGeom>
          <a:noFill/>
        </p:spPr>
        <p:txBody>
          <a:bodyPr wrap="none" rtlCol="0">
            <a:spAutoFit/>
          </a:bodyPr>
          <a:lstStyle/>
          <a:p>
            <a:r>
              <a:rPr lang="zh-CN" altLang="en-US" sz="2400" dirty="0">
                <a:solidFill>
                  <a:srgbClr val="007DD2"/>
                </a:solidFill>
                <a:latin typeface="微软雅黑" panose="020B0503020204020204" pitchFamily="34" charset="-122"/>
                <a:ea typeface="微软雅黑" panose="020B0503020204020204" pitchFamily="34" charset="-122"/>
                <a:cs typeface="+mj-cs"/>
              </a:rPr>
              <a:t>组件</a:t>
            </a:r>
            <a:r>
              <a:rPr lang="zh-CN" altLang="en-US" sz="2400" dirty="0">
                <a:solidFill>
                  <a:srgbClr val="007DD2"/>
                </a:solidFill>
                <a:latin typeface="微软雅黑" panose="020B0503020204020204" pitchFamily="34" charset="-122"/>
                <a:ea typeface="微软雅黑" panose="020B0503020204020204" pitchFamily="34" charset="-122"/>
                <a:cs typeface="+mj-cs"/>
              </a:rPr>
              <a:t>分析：属性设置</a:t>
            </a:r>
            <a:endParaRPr lang="zh-CN" altLang="en-US" sz="2400" dirty="0">
              <a:solidFill>
                <a:srgbClr val="007DD2"/>
              </a:solidFill>
              <a:latin typeface="微软雅黑" panose="020B0503020204020204" pitchFamily="34" charset="-122"/>
              <a:ea typeface="微软雅黑" panose="020B0503020204020204" pitchFamily="34" charset="-122"/>
              <a:cs typeface="+mj-cs"/>
            </a:endParaRPr>
          </a:p>
        </p:txBody>
      </p:sp>
      <p:sp>
        <p:nvSpPr>
          <p:cNvPr id="3" name="文本框 2"/>
          <p:cNvSpPr txBox="1"/>
          <p:nvPr/>
        </p:nvSpPr>
        <p:spPr>
          <a:xfrm>
            <a:off x="3488690" y="1409065"/>
            <a:ext cx="8362315" cy="1814830"/>
          </a:xfrm>
          <a:prstGeom prst="rect">
            <a:avLst/>
          </a:prstGeom>
          <a:noFill/>
        </p:spPr>
        <p:txBody>
          <a:bodyPr wrap="square" rtlCol="0">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颜色设置的两种方式：</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颜色栏不拖入字段：对整列的文字、背景颜色进行设置。</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颜色栏拖入字段：对符合条件的单元格的文字颜色、背景颜色进行设置。</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形状设置</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不拖入字段：对整列进行形状标记；</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拖入字段：对不同条件的单元格设置不同的形状标记。</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761740" y="3841750"/>
            <a:ext cx="7531735" cy="1804670"/>
          </a:xfrm>
          <a:prstGeom prst="rect">
            <a:avLst/>
          </a:prstGeom>
        </p:spPr>
      </p:pic>
      <p:pic>
        <p:nvPicPr>
          <p:cNvPr id="2" name="图片 1"/>
          <p:cNvPicPr>
            <a:picLocks noChangeAspect="1"/>
          </p:cNvPicPr>
          <p:nvPr/>
        </p:nvPicPr>
        <p:blipFill>
          <a:blip r:embed="rId2"/>
          <a:stretch>
            <a:fillRect/>
          </a:stretch>
        </p:blipFill>
        <p:spPr>
          <a:xfrm>
            <a:off x="389255" y="966470"/>
            <a:ext cx="3009900" cy="5113020"/>
          </a:xfrm>
          <a:prstGeom prst="rect">
            <a:avLst/>
          </a:prstGeom>
        </p:spPr>
      </p:pic>
      <p:sp>
        <p:nvSpPr>
          <p:cNvPr id="4" name="文本框 3"/>
          <p:cNvSpPr txBox="1"/>
          <p:nvPr/>
        </p:nvSpPr>
        <p:spPr>
          <a:xfrm>
            <a:off x="624205" y="1198245"/>
            <a:ext cx="2540000" cy="2861310"/>
          </a:xfrm>
          <a:prstGeom prst="rect">
            <a:avLst/>
          </a:prstGeom>
          <a:noFill/>
        </p:spPr>
        <p:txBody>
          <a:bodyPr wrap="square" rtlCol="0" anchor="t">
            <a:spAutoFit/>
          </a:bodyPr>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Arial" panose="020B0604020202020204" pitchFamily="34" charset="0"/>
              <a:buChar char="•"/>
            </a:pPr>
            <a:r>
              <a:rPr lang="zh-CN" altLang="en-US" sz="1600" b="1" spc="100" dirty="0">
                <a:solidFill>
                  <a:srgbClr val="424243"/>
                </a:solidFill>
                <a:ea typeface="微软雅黑" panose="020B0503020204020204" pitchFamily="34" charset="-122"/>
              </a:rPr>
              <a:t>图形属性</a:t>
            </a:r>
            <a:endParaRPr lang="zh-CN" altLang="en-US" sz="1600" b="1"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组件属性</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分析线</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特殊显示</a:t>
            </a:r>
            <a:endParaRPr lang="zh-CN" altLang="en-US" sz="1600" spc="100" dirty="0">
              <a:solidFill>
                <a:srgbClr val="424243"/>
              </a:solidFill>
              <a:ea typeface="微软雅黑" panose="020B0503020204020204" pitchFamily="34" charset="-122"/>
            </a:endParaRPr>
          </a:p>
          <a:p>
            <a:endParaRPr lang="zh-CN" altLang="en-US" b="1"/>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22725" y="1466215"/>
            <a:ext cx="3822700" cy="583565"/>
          </a:xfrm>
          <a:prstGeom prst="rect">
            <a:avLst/>
          </a:prstGeom>
          <a:noFill/>
        </p:spPr>
        <p:txBody>
          <a:bodyPr wrap="square" rtlCol="0">
            <a:spAutoFit/>
          </a:bodyPr>
          <a:lstStyle/>
          <a:p>
            <a:pPr indent="0" algn="l">
              <a:buClrTx/>
              <a:buSzTx/>
              <a:buFont typeface="Arial" panose="020B0604020202020204" pitchFamily="34" charset="0"/>
              <a:buNone/>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颜色、半径、标签、提示</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标题 4"/>
          <p:cNvSpPr>
            <a:spLocks noGrp="1"/>
          </p:cNvSpPr>
          <p:nvPr>
            <p:ph type="title"/>
          </p:nvPr>
        </p:nvSpPr>
        <p:spPr/>
        <p:txBody>
          <a:bodyPr>
            <a:normAutofit fontScale="90000"/>
          </a:bodyPr>
          <a:lstStyle/>
          <a:p>
            <a:r>
              <a:rPr lang="zh-CN" altLang="en-US" sz="2660" dirty="0">
                <a:latin typeface="微软雅黑" panose="020B0503020204020204" pitchFamily="34" charset="-122"/>
                <a:ea typeface="微软雅黑" panose="020B0503020204020204" pitchFamily="34" charset="-122"/>
                <a:cs typeface="+mj-cs"/>
                <a:sym typeface="+mn-ea"/>
              </a:rPr>
              <a:t>组件分析：属性设置</a:t>
            </a:r>
            <a:endParaRPr kumimoji="1" lang="zh-CN" altLang="en-US" sz="2665" u="none"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571240" y="2049780"/>
            <a:ext cx="8351520" cy="3109595"/>
          </a:xfrm>
          <a:prstGeom prst="rect">
            <a:avLst/>
          </a:prstGeom>
        </p:spPr>
      </p:pic>
      <p:pic>
        <p:nvPicPr>
          <p:cNvPr id="4" name="图片 3"/>
          <p:cNvPicPr>
            <a:picLocks noChangeAspect="1"/>
          </p:cNvPicPr>
          <p:nvPr/>
        </p:nvPicPr>
        <p:blipFill>
          <a:blip r:embed="rId2"/>
          <a:stretch>
            <a:fillRect/>
          </a:stretch>
        </p:blipFill>
        <p:spPr>
          <a:xfrm>
            <a:off x="389255" y="966470"/>
            <a:ext cx="3009900" cy="5113020"/>
          </a:xfrm>
          <a:prstGeom prst="rect">
            <a:avLst/>
          </a:prstGeom>
        </p:spPr>
      </p:pic>
      <p:sp>
        <p:nvSpPr>
          <p:cNvPr id="6" name="文本框 5"/>
          <p:cNvSpPr txBox="1"/>
          <p:nvPr/>
        </p:nvSpPr>
        <p:spPr>
          <a:xfrm>
            <a:off x="620395" y="1190625"/>
            <a:ext cx="2540000" cy="2861310"/>
          </a:xfrm>
          <a:prstGeom prst="rect">
            <a:avLst/>
          </a:prstGeom>
          <a:noFill/>
        </p:spPr>
        <p:txBody>
          <a:bodyPr wrap="square" rtlCol="0" anchor="t">
            <a:spAutoFit/>
          </a:bodyPr>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Arial" panose="020B0604020202020204" pitchFamily="34" charset="0"/>
              <a:buChar char="•"/>
            </a:pPr>
            <a:r>
              <a:rPr lang="zh-CN" altLang="en-US" sz="1600" b="1" spc="100" dirty="0">
                <a:solidFill>
                  <a:srgbClr val="424243"/>
                </a:solidFill>
                <a:ea typeface="微软雅黑" panose="020B0503020204020204" pitchFamily="34" charset="-122"/>
              </a:rPr>
              <a:t>图形属性</a:t>
            </a:r>
            <a:endParaRPr lang="zh-CN" altLang="en-US" sz="1600" b="1"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组件属性</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分析线</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特殊显示</a:t>
            </a:r>
            <a:endParaRPr lang="zh-CN" altLang="en-US" sz="1600" spc="100" dirty="0">
              <a:solidFill>
                <a:srgbClr val="424243"/>
              </a:solidFill>
              <a:ea typeface="微软雅黑" panose="020B0503020204020204" pitchFamily="34" charset="-122"/>
            </a:endParaRPr>
          </a:p>
          <a:p>
            <a:endParaRPr lang="zh-CN" altLang="en-US" b="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b="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组件分析：属性设置</a:t>
            </a:r>
            <a:endParaRPr lang="zh-CN" altLang="en-US" b="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399155" y="1111885"/>
            <a:ext cx="7464425" cy="4288155"/>
          </a:xfrm>
          <a:prstGeom prst="rect">
            <a:avLst/>
          </a:prstGeom>
        </p:spPr>
      </p:pic>
      <p:pic>
        <p:nvPicPr>
          <p:cNvPr id="8" name="图片 7"/>
          <p:cNvPicPr>
            <a:picLocks noChangeAspect="1"/>
          </p:cNvPicPr>
          <p:nvPr/>
        </p:nvPicPr>
        <p:blipFill>
          <a:blip r:embed="rId2"/>
          <a:stretch>
            <a:fillRect/>
          </a:stretch>
        </p:blipFill>
        <p:spPr>
          <a:xfrm>
            <a:off x="389255" y="966470"/>
            <a:ext cx="3009900" cy="5113020"/>
          </a:xfrm>
          <a:prstGeom prst="rect">
            <a:avLst/>
          </a:prstGeom>
        </p:spPr>
      </p:pic>
      <p:pic>
        <p:nvPicPr>
          <p:cNvPr id="12" name="图片 11"/>
          <p:cNvPicPr>
            <a:picLocks noChangeAspect="1"/>
          </p:cNvPicPr>
          <p:nvPr/>
        </p:nvPicPr>
        <p:blipFill>
          <a:blip r:embed="rId3"/>
          <a:stretch>
            <a:fillRect/>
          </a:stretch>
        </p:blipFill>
        <p:spPr>
          <a:xfrm>
            <a:off x="3887470" y="1288415"/>
            <a:ext cx="8061960" cy="4631690"/>
          </a:xfrm>
          <a:prstGeom prst="rect">
            <a:avLst/>
          </a:prstGeom>
        </p:spPr>
      </p:pic>
      <p:sp>
        <p:nvSpPr>
          <p:cNvPr id="4" name="文本框 3"/>
          <p:cNvSpPr txBox="1"/>
          <p:nvPr/>
        </p:nvSpPr>
        <p:spPr>
          <a:xfrm>
            <a:off x="624205" y="1184275"/>
            <a:ext cx="2540000" cy="2861310"/>
          </a:xfrm>
          <a:prstGeom prst="rect">
            <a:avLst/>
          </a:prstGeom>
          <a:noFill/>
        </p:spPr>
        <p:txBody>
          <a:bodyPr wrap="square" rtlCol="0" anchor="t">
            <a:spAutoFit/>
          </a:bodyPr>
          <a:lstStyle/>
          <a:p>
            <a:pPr algn="l" eaLnBrk="1" hangingPunct="1">
              <a:lnSpc>
                <a:spcPct val="100000"/>
              </a:lnSpc>
              <a:buClrTx/>
              <a:buSzTx/>
              <a:buFont typeface="Arial" panose="020B0604020202020204" pitchFamily="34" charset="0"/>
              <a:buNone/>
            </a:pPr>
            <a:r>
              <a:rPr lang="zh-CN" altLang="en-US" b="1" spc="100" dirty="0">
                <a:solidFill>
                  <a:srgbClr val="424243"/>
                </a:solidFill>
                <a:ea typeface="微软雅黑" panose="020B0503020204020204" pitchFamily="34" charset="-122"/>
                <a:sym typeface="+mn-ea"/>
              </a:rPr>
              <a:t>组件分析步骤</a:t>
            </a:r>
            <a:endParaRPr lang="zh-CN" altLang="en-US" b="1"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1、添加字段</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2、快速计算</a:t>
            </a:r>
            <a:endParaRPr lang="zh-CN" altLang="en-US" sz="1600" spc="100" dirty="0">
              <a:solidFill>
                <a:srgbClr val="424243"/>
              </a:solidFill>
              <a:ea typeface="微软雅黑" panose="020B0503020204020204" pitchFamily="34" charset="-122"/>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3、选择图表</a:t>
            </a:r>
            <a:endParaRPr lang="zh-CN" altLang="en-US" sz="1600" spc="100" dirty="0">
              <a:solidFill>
                <a:srgbClr val="424243"/>
              </a:solidFill>
              <a:ea typeface="微软雅黑" panose="020B0503020204020204" pitchFamily="34" charset="-122"/>
              <a:sym typeface="+mn-ea"/>
            </a:endParaRPr>
          </a:p>
          <a:p>
            <a:pPr algn="l" eaLnBrk="1" hangingPunct="1">
              <a:lnSpc>
                <a:spcPct val="100000"/>
              </a:lnSpc>
              <a:buClrTx/>
              <a:buSzTx/>
              <a:buFont typeface="Arial" panose="020B0604020202020204" pitchFamily="34" charset="0"/>
              <a:buNone/>
            </a:pPr>
            <a:r>
              <a:rPr lang="zh-CN" altLang="en-US" sz="1600" spc="100" dirty="0">
                <a:solidFill>
                  <a:srgbClr val="424243"/>
                </a:solidFill>
                <a:ea typeface="微软雅黑" panose="020B0503020204020204" pitchFamily="34" charset="-122"/>
                <a:sym typeface="+mn-ea"/>
              </a:rPr>
              <a:t>4、属性设置</a:t>
            </a:r>
            <a:endParaRPr lang="zh-CN" altLang="en-US" sz="1600" spc="100" dirty="0">
              <a:solidFill>
                <a:srgbClr val="424243"/>
              </a:solidFill>
              <a:ea typeface="微软雅黑" panose="020B0503020204020204" pitchFamily="34" charset="-122"/>
              <a:sym typeface="+mn-ea"/>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图形属性</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b="1" spc="100" dirty="0">
                <a:solidFill>
                  <a:srgbClr val="424243"/>
                </a:solidFill>
                <a:ea typeface="微软雅黑" panose="020B0503020204020204" pitchFamily="34" charset="-122"/>
              </a:rPr>
              <a:t>组件属性</a:t>
            </a:r>
            <a:endParaRPr lang="zh-CN" altLang="en-US" sz="1600" b="1"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分析线</a:t>
            </a:r>
            <a:endParaRPr lang="zh-CN" altLang="en-US" sz="1600" spc="100" dirty="0">
              <a:solidFill>
                <a:srgbClr val="424243"/>
              </a:solidFill>
              <a:ea typeface="微软雅黑" panose="020B0503020204020204" pitchFamily="34" charset="-122"/>
            </a:endParaRPr>
          </a:p>
          <a:p>
            <a:pPr lvl="1" algn="l" eaLnBrk="1" hangingPunct="1">
              <a:lnSpc>
                <a:spcPct val="100000"/>
              </a:lnSpc>
              <a:buClrTx/>
              <a:buSzTx/>
              <a:buFont typeface="Arial" panose="020B0604020202020204" pitchFamily="34" charset="0"/>
              <a:buChar char="•"/>
            </a:pPr>
            <a:r>
              <a:rPr lang="zh-CN" altLang="en-US" sz="1600" spc="100" dirty="0">
                <a:solidFill>
                  <a:srgbClr val="424243"/>
                </a:solidFill>
                <a:ea typeface="微软雅黑" panose="020B0503020204020204" pitchFamily="34" charset="-122"/>
              </a:rPr>
              <a:t>特殊显示</a:t>
            </a:r>
            <a:endParaRPr lang="zh-CN" altLang="en-US" sz="1600" spc="100" dirty="0">
              <a:solidFill>
                <a:srgbClr val="424243"/>
              </a:solidFill>
              <a:ea typeface="微软雅黑" panose="020B0503020204020204" pitchFamily="34" charset="-122"/>
            </a:endParaRPr>
          </a:p>
          <a:p>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5439" y="449415"/>
            <a:ext cx="9992362" cy="430531"/>
          </a:xfrm>
        </p:spPr>
        <p:txBody>
          <a:bodyPr>
            <a:normAutofit fontScale="90000"/>
          </a:bodyPr>
          <a:lstStyle/>
          <a:p>
            <a:pPr algn="l">
              <a:lnSpc>
                <a:spcPct val="90000"/>
              </a:lnSpc>
              <a:buClrTx/>
              <a:buSzTx/>
              <a:buFontTx/>
            </a:pPr>
            <a:r>
              <a:rPr lang="zh-CN" altLang="en-US" sz="2665" b="0" u="none" dirty="0"/>
              <a:t>基础图表-柱</a:t>
            </a:r>
            <a:r>
              <a:rPr lang="zh-CN" altLang="en-US" sz="2665" b="0" u="none" dirty="0">
                <a:sym typeface="+mn-ea"/>
              </a:rPr>
              <a:t>形图</a:t>
            </a:r>
            <a:endParaRPr lang="zh-CN" altLang="en-US" sz="2665" b="0" u="none" dirty="0"/>
          </a:p>
        </p:txBody>
      </p:sp>
      <p:sp>
        <p:nvSpPr>
          <p:cNvPr id="6" name="文本框 5"/>
          <p:cNvSpPr txBox="1"/>
          <p:nvPr/>
        </p:nvSpPr>
        <p:spPr>
          <a:xfrm>
            <a:off x="388617" y="993961"/>
            <a:ext cx="10526395" cy="583565"/>
          </a:xfrm>
          <a:prstGeom prst="rect">
            <a:avLst/>
          </a:prstGeom>
          <a:noFill/>
        </p:spPr>
        <p:txBody>
          <a:bodyPr wrap="square" rtlCol="0">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维度城市放到横轴，回款金额和合同金额放入纵轴; </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指标并列：每个指标字段分别对应一个值轴；指标聚合：所有指标点显示在同一坐标系内。</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870710" y="2046605"/>
            <a:ext cx="8467090" cy="40767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619" y="393535"/>
            <a:ext cx="9992362" cy="430531"/>
          </a:xfrm>
        </p:spPr>
        <p:txBody>
          <a:bodyPr vert="horz" lIns="91440" tIns="45720" rIns="91440" bIns="45720" rtlCol="0" anchor="ctr">
            <a:normAutofit fontScale="90000"/>
          </a:bodyPr>
          <a:lstStyle/>
          <a:p>
            <a:pPr lvl="0" algn="l">
              <a:buClrTx/>
              <a:buSzTx/>
              <a:buFontTx/>
            </a:pPr>
            <a:r>
              <a:rPr lang="zh-CN" altLang="en-US" sz="2665" b="0" u="none" dirty="0">
                <a:sym typeface="+mn-ea"/>
              </a:rPr>
              <a:t>基础图表-柱形图</a:t>
            </a:r>
            <a:endParaRPr lang="zh-CN" altLang="en-US" sz="2665" b="0" u="none" dirty="0">
              <a:sym typeface="+mn-ea"/>
            </a:endParaRPr>
          </a:p>
        </p:txBody>
      </p:sp>
      <p:sp>
        <p:nvSpPr>
          <p:cNvPr id="6" name="文本框 5"/>
          <p:cNvSpPr txBox="1"/>
          <p:nvPr/>
        </p:nvSpPr>
        <p:spPr>
          <a:xfrm>
            <a:off x="388617" y="981642"/>
            <a:ext cx="10810875" cy="829945"/>
          </a:xfrm>
          <a:prstGeom prst="rect">
            <a:avLst/>
          </a:prstGeom>
          <a:noFill/>
        </p:spPr>
        <p:txBody>
          <a:bodyPr wrap="square" rtlCol="0">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堆积柱形图用于显示单个项目与整体之间的关系，比较各个类别的每个数值所占总数值的大小；</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分区柱形图为并列展示维度下各个分类指标的柱形图；多系列柱形图用于显示不同系列指标间的对比效果。</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对比柱形图用于同一维度下，两个指标的对比分析，能更直观的看出对比差距。</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1663065" y="2317750"/>
            <a:ext cx="7483475" cy="3675380"/>
          </a:xfrm>
          <a:prstGeom prst="rect">
            <a:avLst/>
          </a:prstGeom>
        </p:spPr>
      </p:pic>
      <p:pic>
        <p:nvPicPr>
          <p:cNvPr id="9" name="图片 8"/>
          <p:cNvPicPr>
            <a:picLocks noChangeAspect="1"/>
          </p:cNvPicPr>
          <p:nvPr/>
        </p:nvPicPr>
        <p:blipFill>
          <a:blip r:embed="rId2"/>
          <a:stretch>
            <a:fillRect/>
          </a:stretch>
        </p:blipFill>
        <p:spPr>
          <a:xfrm>
            <a:off x="2602230" y="2327275"/>
            <a:ext cx="7671435" cy="3768090"/>
          </a:xfrm>
          <a:prstGeom prst="rect">
            <a:avLst/>
          </a:prstGeom>
        </p:spPr>
      </p:pic>
      <p:pic>
        <p:nvPicPr>
          <p:cNvPr id="10" name="图片 9"/>
          <p:cNvPicPr>
            <a:picLocks noChangeAspect="1"/>
          </p:cNvPicPr>
          <p:nvPr/>
        </p:nvPicPr>
        <p:blipFill>
          <a:blip r:embed="rId3"/>
          <a:stretch>
            <a:fillRect/>
          </a:stretch>
        </p:blipFill>
        <p:spPr>
          <a:xfrm>
            <a:off x="3549650" y="2366645"/>
            <a:ext cx="7383145" cy="3626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619" y="440525"/>
            <a:ext cx="9992362" cy="430531"/>
          </a:xfrm>
        </p:spPr>
        <p:txBody>
          <a:bodyPr vert="horz" lIns="91440" tIns="45720" rIns="91440" bIns="45720" rtlCol="0" anchor="ctr">
            <a:normAutofit fontScale="90000"/>
          </a:bodyPr>
          <a:lstStyle/>
          <a:p>
            <a:pPr lvl="0" algn="l">
              <a:buClrTx/>
              <a:buSzTx/>
              <a:buFontTx/>
            </a:pPr>
            <a:r>
              <a:rPr lang="zh-CN" altLang="en-US" sz="2665" b="0" u="none" dirty="0">
                <a:sym typeface="+mn-ea"/>
              </a:rPr>
              <a:t>基础图表-饼图|玫瑰图</a:t>
            </a:r>
            <a:endParaRPr lang="zh-CN" altLang="en-US" sz="2665" b="0" u="none" dirty="0">
              <a:sym typeface="+mn-ea"/>
            </a:endParaRPr>
          </a:p>
        </p:txBody>
      </p:sp>
      <p:sp>
        <p:nvSpPr>
          <p:cNvPr id="6" name="文本框 5"/>
          <p:cNvSpPr txBox="1"/>
          <p:nvPr/>
        </p:nvSpPr>
        <p:spPr>
          <a:xfrm>
            <a:off x="388617" y="954640"/>
            <a:ext cx="6125210" cy="583565"/>
          </a:xfrm>
          <a:prstGeom prst="rect">
            <a:avLst/>
          </a:prstGeom>
          <a:noFill/>
        </p:spPr>
        <p:txBody>
          <a:bodyPr wrap="square" rtlCol="0">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饼图是用来展示每一数值相对于总数值的大小。</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玫瑰图用来显示的是每一数值相对于总数值的大小。</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671320" y="1711325"/>
            <a:ext cx="8849360" cy="431482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30199" y="449415"/>
            <a:ext cx="9992362" cy="430531"/>
          </a:xfrm>
        </p:spPr>
        <p:txBody>
          <a:bodyPr>
            <a:normAutofit fontScale="90000"/>
          </a:bodyPr>
          <a:lstStyle/>
          <a:p>
            <a:pPr algn="l">
              <a:lnSpc>
                <a:spcPct val="90000"/>
              </a:lnSpc>
              <a:buClrTx/>
              <a:buSzTx/>
              <a:buFontTx/>
            </a:pPr>
            <a:r>
              <a:rPr lang="zh-CN" altLang="en-US" sz="2665" b="0" u="none" dirty="0"/>
              <a:t>基础图表-线形</a:t>
            </a:r>
            <a:r>
              <a:rPr lang="zh-CN" altLang="en-US" sz="2665" b="0" u="none" dirty="0">
                <a:sym typeface="+mn-ea"/>
              </a:rPr>
              <a:t>图</a:t>
            </a:r>
            <a:endParaRPr lang="zh-CN" altLang="en-US" sz="2665" b="0" u="none" dirty="0"/>
          </a:p>
        </p:txBody>
      </p:sp>
      <p:sp>
        <p:nvSpPr>
          <p:cNvPr id="6" name="文本框 5"/>
          <p:cNvSpPr txBox="1"/>
          <p:nvPr/>
        </p:nvSpPr>
        <p:spPr>
          <a:xfrm>
            <a:off x="228872" y="999187"/>
            <a:ext cx="11205210" cy="583565"/>
          </a:xfrm>
          <a:prstGeom prst="rect">
            <a:avLst/>
          </a:prstGeom>
          <a:noFill/>
        </p:spPr>
        <p:txBody>
          <a:bodyPr wrap="square" rtlCol="0">
            <a:spAutoFit/>
          </a:bodyPr>
          <a:lstStyle/>
          <a:p>
            <a:pPr algn="l">
              <a:buClrTx/>
              <a:buSzTx/>
              <a:buFontTx/>
            </a:pP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线图是用来更清晰的查看数据的变化趋势，对数据进行汇总分析查看。</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折线图、曲线图、垂线图、面积图。</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820636" y="1644880"/>
            <a:ext cx="8611780" cy="4230053"/>
          </a:xfrm>
          <a:prstGeom prst="rect">
            <a:avLst/>
          </a:prstGeom>
        </p:spPr>
      </p:pic>
      <p:pic>
        <p:nvPicPr>
          <p:cNvPr id="5" name="图片 4"/>
          <p:cNvPicPr>
            <a:picLocks noChangeAspect="1"/>
          </p:cNvPicPr>
          <p:nvPr/>
        </p:nvPicPr>
        <p:blipFill>
          <a:blip r:embed="rId2"/>
          <a:stretch>
            <a:fillRect/>
          </a:stretch>
        </p:blipFill>
        <p:spPr>
          <a:xfrm>
            <a:off x="1038952" y="1451283"/>
            <a:ext cx="9393464" cy="4614012"/>
          </a:xfrm>
          <a:prstGeom prst="rect">
            <a:avLst/>
          </a:prstGeom>
        </p:spPr>
      </p:pic>
      <p:pic>
        <p:nvPicPr>
          <p:cNvPr id="7" name="图片 6"/>
          <p:cNvPicPr>
            <a:picLocks noChangeAspect="1"/>
          </p:cNvPicPr>
          <p:nvPr/>
        </p:nvPicPr>
        <p:blipFill>
          <a:blip r:embed="rId3"/>
          <a:stretch>
            <a:fillRect/>
          </a:stretch>
        </p:blipFill>
        <p:spPr>
          <a:xfrm>
            <a:off x="1146388" y="1520411"/>
            <a:ext cx="8433639" cy="4142552"/>
          </a:xfrm>
          <a:prstGeom prst="rect">
            <a:avLst/>
          </a:prstGeom>
        </p:spPr>
      </p:pic>
      <p:pic>
        <p:nvPicPr>
          <p:cNvPr id="8" name="图片 7"/>
          <p:cNvPicPr>
            <a:picLocks noChangeAspect="1"/>
          </p:cNvPicPr>
          <p:nvPr/>
        </p:nvPicPr>
        <p:blipFill>
          <a:blip r:embed="rId4"/>
          <a:stretch>
            <a:fillRect/>
          </a:stretch>
        </p:blipFill>
        <p:spPr>
          <a:xfrm>
            <a:off x="1039089" y="1573443"/>
            <a:ext cx="8326030" cy="40896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vert="horz" lIns="91440" tIns="45720" rIns="91440" bIns="45720" rtlCol="0" anchor="ctr">
            <a:normAutofit fontScale="90000"/>
          </a:bodyPr>
          <a:lstStyle/>
          <a:p>
            <a:pPr lvl="0" algn="l">
              <a:buClrTx/>
              <a:buSzTx/>
              <a:buFontTx/>
            </a:pPr>
            <a:r>
              <a:rPr lang="zh-CN" altLang="en-US" sz="2665" b="0" u="none" dirty="0">
                <a:sym typeface="+mn-ea"/>
              </a:rPr>
              <a:t>基础图表-组合图</a:t>
            </a:r>
            <a:endParaRPr lang="zh-CN" altLang="en-US" sz="2665" b="0" u="none" dirty="0">
              <a:sym typeface="+mn-ea"/>
            </a:endParaRPr>
          </a:p>
        </p:txBody>
      </p:sp>
      <p:sp>
        <p:nvSpPr>
          <p:cNvPr id="6" name="文本框 5"/>
          <p:cNvSpPr txBox="1"/>
          <p:nvPr/>
        </p:nvSpPr>
        <p:spPr>
          <a:xfrm>
            <a:off x="388617" y="1014008"/>
            <a:ext cx="11247120" cy="58356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多指标分析而言，不同的指标可能查看的目的不同，有的指标需要看趋势，有的指标需要查看数据对比情况，此时就可以使用组合图组件来实现这一功能。</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050094" y="2061718"/>
            <a:ext cx="7924165" cy="376809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marL="0" marR="0" indent="0" defTabSz="825500" rtl="0" fontAlgn="auto" latinLnBrk="0" hangingPunct="0">
              <a:lnSpc>
                <a:spcPct val="100000"/>
              </a:lnSpc>
              <a:spcBef>
                <a:spcPts val="0"/>
              </a:spcBef>
              <a:spcAft>
                <a:spcPts val="0"/>
              </a:spcAft>
              <a:buClrTx/>
              <a:buSzTx/>
              <a:buFontTx/>
              <a:buNone/>
            </a:pPr>
            <a:r>
              <a:rPr lang="en-US" altLang="zh-CN" b="0" dirty="0">
                <a:solidFill>
                  <a:srgbClr val="007DD2"/>
                </a:solidFill>
                <a:cs typeface="微软雅黑" panose="020B0503020204020204" pitchFamily="34" charset="-122"/>
              </a:rPr>
              <a:t>FineBI</a:t>
            </a:r>
            <a:r>
              <a:rPr lang="zh-CN" altLang="en-US" b="0" dirty="0">
                <a:solidFill>
                  <a:srgbClr val="007DD2"/>
                </a:solidFill>
                <a:cs typeface="微软雅黑" panose="020B0503020204020204" pitchFamily="34" charset="-122"/>
              </a:rPr>
              <a:t>自助分析概述</a:t>
            </a:r>
            <a:r>
              <a:rPr lang="en-US" altLang="zh-CN" b="0" dirty="0">
                <a:solidFill>
                  <a:srgbClr val="007DD2"/>
                </a:solidFill>
                <a:cs typeface="微软雅黑" panose="020B0503020204020204" pitchFamily="34" charset="-122"/>
              </a:rPr>
              <a:t>——</a:t>
            </a:r>
            <a:r>
              <a:rPr lang="zh-CN" altLang="en-US" b="0" dirty="0">
                <a:solidFill>
                  <a:srgbClr val="007DD2"/>
                </a:solidFill>
                <a:cs typeface="微软雅黑" panose="020B0503020204020204" pitchFamily="34" charset="-122"/>
                <a:sym typeface="Helvetica Light"/>
              </a:rPr>
              <a:t>产品优势</a:t>
            </a:r>
            <a:endParaRPr lang="zh-CN" altLang="en-US" b="0" dirty="0">
              <a:solidFill>
                <a:srgbClr val="007DD2"/>
              </a:solidFill>
              <a:cs typeface="微软雅黑" panose="020B0503020204020204" pitchFamily="34" charset="-122"/>
              <a:sym typeface="Helvetica Light"/>
            </a:endParaRPr>
          </a:p>
        </p:txBody>
      </p:sp>
      <p:grpSp>
        <p:nvGrpSpPr>
          <p:cNvPr id="25" name="338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26011" y="1768137"/>
            <a:ext cx="9536094" cy="3026693"/>
            <a:chOff x="850263" y="904230"/>
            <a:chExt cx="9536094" cy="3026693"/>
          </a:xfrm>
        </p:grpSpPr>
        <p:grpSp>
          <p:nvGrpSpPr>
            <p:cNvPr id="26" name="isľîḋè"/>
            <p:cNvGrpSpPr/>
            <p:nvPr/>
          </p:nvGrpSpPr>
          <p:grpSpPr>
            <a:xfrm>
              <a:off x="3868401" y="2132339"/>
              <a:ext cx="4476949" cy="1619283"/>
              <a:chOff x="3868401" y="2132339"/>
              <a:chExt cx="4476949" cy="1619283"/>
            </a:xfrm>
          </p:grpSpPr>
          <p:sp>
            <p:nvSpPr>
              <p:cNvPr id="56" name="ïṣļíḍe"/>
              <p:cNvSpPr/>
              <p:nvPr/>
            </p:nvSpPr>
            <p:spPr>
              <a:xfrm>
                <a:off x="6147753" y="2132339"/>
                <a:ext cx="2197597" cy="1619283"/>
              </a:xfrm>
              <a:prstGeom prst="homePlat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chorCtr="0">
                <a:normAutofit/>
              </a:bodyPr>
              <a:lstStyle/>
              <a:p>
                <a:pPr defTabSz="1828800">
                  <a:spcBef>
                    <a:spcPct val="0"/>
                  </a:spcBef>
                  <a:defRPr/>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FineBI</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7" name="ïsḻîdé"/>
              <p:cNvSpPr/>
              <p:nvPr/>
            </p:nvSpPr>
            <p:spPr>
              <a:xfrm flipH="1">
                <a:off x="3868401" y="2132339"/>
                <a:ext cx="2197597" cy="1619283"/>
              </a:xfrm>
              <a:prstGeom prst="homePlat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nchor="ctr" anchorCtr="0">
                <a:normAutofit/>
              </a:bodyPr>
              <a:lstStyle/>
              <a:p>
                <a:pPr defTabSz="1828800">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rPr>
                  <a:t>传统分析工具</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grpSp>
          <p:nvGrpSpPr>
            <p:cNvPr id="30" name="îşḻiḋé"/>
            <p:cNvGrpSpPr/>
            <p:nvPr/>
          </p:nvGrpSpPr>
          <p:grpSpPr>
            <a:xfrm>
              <a:off x="9471957" y="904230"/>
              <a:ext cx="914400" cy="914400"/>
              <a:chOff x="9733216" y="904230"/>
              <a:chExt cx="914400" cy="914400"/>
            </a:xfrm>
          </p:grpSpPr>
          <p:sp>
            <p:nvSpPr>
              <p:cNvPr id="54" name="îS1ïḋé"/>
              <p:cNvSpPr/>
              <p:nvPr/>
            </p:nvSpPr>
            <p:spPr>
              <a:xfrm>
                <a:off x="9733216" y="904230"/>
                <a:ext cx="914400" cy="9144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20000"/>
              </a:bodyPr>
              <a:lstStyle/>
              <a:p>
                <a:pPr algn="ctr"/>
                <a:endParaRPr sz="5000">
                  <a:latin typeface="微软雅黑" panose="020B0503020204020204" pitchFamily="34" charset="-122"/>
                  <a:ea typeface="微软雅黑" panose="020B0503020204020204" pitchFamily="34" charset="-122"/>
                  <a:cs typeface="+mn-ea"/>
                  <a:sym typeface="+mn-lt"/>
                </a:endParaRPr>
              </a:p>
            </p:txBody>
          </p:sp>
          <p:sp>
            <p:nvSpPr>
              <p:cNvPr id="55" name="ïŝḷîḍe"/>
              <p:cNvSpPr/>
              <p:nvPr/>
            </p:nvSpPr>
            <p:spPr bwMode="auto">
              <a:xfrm>
                <a:off x="9961207" y="1167732"/>
                <a:ext cx="458418" cy="38739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wrap="square" lIns="91440" tIns="45720" rIns="91440" bIns="45720" anchor="ctr">
                <a:normAutofit fontScale="42500" lnSpcReduction="20000"/>
              </a:bodyPr>
              <a:lstStyle/>
              <a:p>
                <a:pPr algn="ctr"/>
                <a:endParaRPr sz="5000">
                  <a:latin typeface="微软雅黑" panose="020B0503020204020204" pitchFamily="34" charset="-122"/>
                  <a:ea typeface="微软雅黑" panose="020B0503020204020204" pitchFamily="34" charset="-122"/>
                  <a:cs typeface="+mn-ea"/>
                  <a:sym typeface="+mn-lt"/>
                </a:endParaRPr>
              </a:p>
            </p:txBody>
          </p:sp>
        </p:grpSp>
        <p:grpSp>
          <p:nvGrpSpPr>
            <p:cNvPr id="50" name="íś1iḑe"/>
            <p:cNvGrpSpPr/>
            <p:nvPr/>
          </p:nvGrpSpPr>
          <p:grpSpPr>
            <a:xfrm>
              <a:off x="1811962" y="904230"/>
              <a:ext cx="914400" cy="914400"/>
              <a:chOff x="1970341" y="904230"/>
              <a:chExt cx="914400" cy="914400"/>
            </a:xfrm>
          </p:grpSpPr>
          <p:sp>
            <p:nvSpPr>
              <p:cNvPr id="52" name="îṩ1ïḓè"/>
              <p:cNvSpPr/>
              <p:nvPr/>
            </p:nvSpPr>
            <p:spPr>
              <a:xfrm>
                <a:off x="1970341" y="904230"/>
                <a:ext cx="914400" cy="914400"/>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7500" lnSpcReduction="20000"/>
              </a:bodyPr>
              <a:lstStyle/>
              <a:p>
                <a:pPr algn="ctr"/>
                <a:endParaRPr sz="5000">
                  <a:latin typeface="微软雅黑" panose="020B0503020204020204" pitchFamily="34" charset="-122"/>
                  <a:ea typeface="微软雅黑" panose="020B0503020204020204" pitchFamily="34" charset="-122"/>
                  <a:cs typeface="+mn-ea"/>
                  <a:sym typeface="+mn-lt"/>
                </a:endParaRPr>
              </a:p>
            </p:txBody>
          </p:sp>
          <p:sp>
            <p:nvSpPr>
              <p:cNvPr id="53" name="íṣ1ïḋê"/>
              <p:cNvSpPr/>
              <p:nvPr/>
            </p:nvSpPr>
            <p:spPr bwMode="auto">
              <a:xfrm>
                <a:off x="2216060" y="1121677"/>
                <a:ext cx="422961" cy="479506"/>
              </a:xfrm>
              <a:custGeom>
                <a:avLst/>
                <a:gdLst>
                  <a:gd name="connsiteX0" fmla="*/ 99685 w 296863"/>
                  <a:gd name="connsiteY0" fmla="*/ 290512 h 336550"/>
                  <a:gd name="connsiteX1" fmla="*/ 90488 w 296863"/>
                  <a:gd name="connsiteY1" fmla="*/ 299244 h 336550"/>
                  <a:gd name="connsiteX2" fmla="*/ 99685 w 296863"/>
                  <a:gd name="connsiteY2" fmla="*/ 307975 h 336550"/>
                  <a:gd name="connsiteX3" fmla="*/ 119392 w 296863"/>
                  <a:gd name="connsiteY3" fmla="*/ 307975 h 336550"/>
                  <a:gd name="connsiteX4" fmla="*/ 128588 w 296863"/>
                  <a:gd name="connsiteY4" fmla="*/ 299244 h 336550"/>
                  <a:gd name="connsiteX5" fmla="*/ 119392 w 296863"/>
                  <a:gd name="connsiteY5" fmla="*/ 290512 h 336550"/>
                  <a:gd name="connsiteX6" fmla="*/ 99685 w 296863"/>
                  <a:gd name="connsiteY6" fmla="*/ 290512 h 336550"/>
                  <a:gd name="connsiteX7" fmla="*/ 0 w 296863"/>
                  <a:gd name="connsiteY7" fmla="*/ 277812 h 336550"/>
                  <a:gd name="connsiteX8" fmla="*/ 219075 w 296863"/>
                  <a:gd name="connsiteY8" fmla="*/ 277812 h 336550"/>
                  <a:gd name="connsiteX9" fmla="*/ 219075 w 296863"/>
                  <a:gd name="connsiteY9" fmla="*/ 324803 h 336550"/>
                  <a:gd name="connsiteX10" fmla="*/ 208517 w 296863"/>
                  <a:gd name="connsiteY10" fmla="*/ 336550 h 336550"/>
                  <a:gd name="connsiteX11" fmla="*/ 11877 w 296863"/>
                  <a:gd name="connsiteY11" fmla="*/ 336550 h 336550"/>
                  <a:gd name="connsiteX12" fmla="*/ 0 w 296863"/>
                  <a:gd name="connsiteY12" fmla="*/ 324803 h 336550"/>
                  <a:gd name="connsiteX13" fmla="*/ 0 w 296863"/>
                  <a:gd name="connsiteY13" fmla="*/ 277812 h 336550"/>
                  <a:gd name="connsiteX14" fmla="*/ 120721 w 296863"/>
                  <a:gd name="connsiteY14" fmla="*/ 42862 h 336550"/>
                  <a:gd name="connsiteX15" fmla="*/ 266630 w 296863"/>
                  <a:gd name="connsiteY15" fmla="*/ 42862 h 336550"/>
                  <a:gd name="connsiteX16" fmla="*/ 296863 w 296863"/>
                  <a:gd name="connsiteY16" fmla="*/ 71747 h 336550"/>
                  <a:gd name="connsiteX17" fmla="*/ 296863 w 296863"/>
                  <a:gd name="connsiteY17" fmla="*/ 151838 h 336550"/>
                  <a:gd name="connsiteX18" fmla="*/ 266630 w 296863"/>
                  <a:gd name="connsiteY18" fmla="*/ 182037 h 336550"/>
                  <a:gd name="connsiteX19" fmla="*/ 189075 w 296863"/>
                  <a:gd name="connsiteY19" fmla="*/ 182037 h 336550"/>
                  <a:gd name="connsiteX20" fmla="*/ 156213 w 296863"/>
                  <a:gd name="connsiteY20" fmla="*/ 214861 h 336550"/>
                  <a:gd name="connsiteX21" fmla="*/ 148326 w 296863"/>
                  <a:gd name="connsiteY21" fmla="*/ 217487 h 336550"/>
                  <a:gd name="connsiteX22" fmla="*/ 143068 w 296863"/>
                  <a:gd name="connsiteY22" fmla="*/ 217487 h 336550"/>
                  <a:gd name="connsiteX23" fmla="*/ 136495 w 296863"/>
                  <a:gd name="connsiteY23" fmla="*/ 206983 h 336550"/>
                  <a:gd name="connsiteX24" fmla="*/ 136495 w 296863"/>
                  <a:gd name="connsiteY24" fmla="*/ 182037 h 336550"/>
                  <a:gd name="connsiteX25" fmla="*/ 120721 w 296863"/>
                  <a:gd name="connsiteY25" fmla="*/ 182037 h 336550"/>
                  <a:gd name="connsiteX26" fmla="*/ 90488 w 296863"/>
                  <a:gd name="connsiteY26" fmla="*/ 151838 h 336550"/>
                  <a:gd name="connsiteX27" fmla="*/ 90488 w 296863"/>
                  <a:gd name="connsiteY27" fmla="*/ 71747 h 336550"/>
                  <a:gd name="connsiteX28" fmla="*/ 120721 w 296863"/>
                  <a:gd name="connsiteY28" fmla="*/ 42862 h 336550"/>
                  <a:gd name="connsiteX29" fmla="*/ 11877 w 296863"/>
                  <a:gd name="connsiteY29" fmla="*/ 0 h 336550"/>
                  <a:gd name="connsiteX30" fmla="*/ 208517 w 296863"/>
                  <a:gd name="connsiteY30" fmla="*/ 0 h 336550"/>
                  <a:gd name="connsiteX31" fmla="*/ 219075 w 296863"/>
                  <a:gd name="connsiteY31" fmla="*/ 11821 h 336550"/>
                  <a:gd name="connsiteX32" fmla="*/ 219075 w 296863"/>
                  <a:gd name="connsiteY32" fmla="*/ 24957 h 336550"/>
                  <a:gd name="connsiteX33" fmla="*/ 121415 w 296863"/>
                  <a:gd name="connsiteY33" fmla="*/ 24957 h 336550"/>
                  <a:gd name="connsiteX34" fmla="*/ 72585 w 296863"/>
                  <a:gd name="connsiteY34" fmla="*/ 72243 h 336550"/>
                  <a:gd name="connsiteX35" fmla="*/ 72585 w 296863"/>
                  <a:gd name="connsiteY35" fmla="*/ 152368 h 336550"/>
                  <a:gd name="connsiteX36" fmla="*/ 118776 w 296863"/>
                  <a:gd name="connsiteY36" fmla="*/ 200968 h 336550"/>
                  <a:gd name="connsiteX37" fmla="*/ 118776 w 296863"/>
                  <a:gd name="connsiteY37" fmla="*/ 207536 h 336550"/>
                  <a:gd name="connsiteX38" fmla="*/ 137252 w 296863"/>
                  <a:gd name="connsiteY38" fmla="*/ 233806 h 336550"/>
                  <a:gd name="connsiteX39" fmla="*/ 149130 w 296863"/>
                  <a:gd name="connsiteY39" fmla="*/ 236433 h 336550"/>
                  <a:gd name="connsiteX40" fmla="*/ 170245 w 296863"/>
                  <a:gd name="connsiteY40" fmla="*/ 228552 h 336550"/>
                  <a:gd name="connsiteX41" fmla="*/ 196640 w 296863"/>
                  <a:gd name="connsiteY41" fmla="*/ 200968 h 336550"/>
                  <a:gd name="connsiteX42" fmla="*/ 219075 w 296863"/>
                  <a:gd name="connsiteY42" fmla="*/ 200968 h 336550"/>
                  <a:gd name="connsiteX43" fmla="*/ 219075 w 296863"/>
                  <a:gd name="connsiteY43" fmla="*/ 258763 h 336550"/>
                  <a:gd name="connsiteX44" fmla="*/ 0 w 296863"/>
                  <a:gd name="connsiteY44" fmla="*/ 258763 h 336550"/>
                  <a:gd name="connsiteX45" fmla="*/ 0 w 296863"/>
                  <a:gd name="connsiteY45" fmla="*/ 11821 h 336550"/>
                  <a:gd name="connsiteX46" fmla="*/ 11877 w 296863"/>
                  <a:gd name="connsiteY4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96863" h="336550">
                    <a:moveTo>
                      <a:pt x="99685" y="290512"/>
                    </a:moveTo>
                    <a:cubicBezTo>
                      <a:pt x="94430" y="290512"/>
                      <a:pt x="90488" y="294254"/>
                      <a:pt x="90488" y="299244"/>
                    </a:cubicBezTo>
                    <a:cubicBezTo>
                      <a:pt x="90488" y="304233"/>
                      <a:pt x="94430" y="307975"/>
                      <a:pt x="99685" y="307975"/>
                    </a:cubicBezTo>
                    <a:cubicBezTo>
                      <a:pt x="99685" y="307975"/>
                      <a:pt x="99685" y="307975"/>
                      <a:pt x="119392" y="307975"/>
                    </a:cubicBezTo>
                    <a:cubicBezTo>
                      <a:pt x="124647" y="307975"/>
                      <a:pt x="128588" y="304233"/>
                      <a:pt x="128588" y="299244"/>
                    </a:cubicBezTo>
                    <a:cubicBezTo>
                      <a:pt x="128588" y="294254"/>
                      <a:pt x="124647" y="290512"/>
                      <a:pt x="119392" y="290512"/>
                    </a:cubicBezTo>
                    <a:cubicBezTo>
                      <a:pt x="119392" y="290512"/>
                      <a:pt x="119392" y="290512"/>
                      <a:pt x="99685" y="290512"/>
                    </a:cubicBezTo>
                    <a:close/>
                    <a:moveTo>
                      <a:pt x="0" y="277812"/>
                    </a:moveTo>
                    <a:lnTo>
                      <a:pt x="219075" y="277812"/>
                    </a:lnTo>
                    <a:cubicBezTo>
                      <a:pt x="219075" y="277812"/>
                      <a:pt x="219075" y="277812"/>
                      <a:pt x="219075" y="324803"/>
                    </a:cubicBezTo>
                    <a:cubicBezTo>
                      <a:pt x="219075" y="331329"/>
                      <a:pt x="213796" y="336550"/>
                      <a:pt x="208517" y="336550"/>
                    </a:cubicBezTo>
                    <a:cubicBezTo>
                      <a:pt x="208517" y="336550"/>
                      <a:pt x="208517" y="336550"/>
                      <a:pt x="11877" y="336550"/>
                    </a:cubicBezTo>
                    <a:cubicBezTo>
                      <a:pt x="5279" y="336550"/>
                      <a:pt x="0" y="331329"/>
                      <a:pt x="0" y="324803"/>
                    </a:cubicBezTo>
                    <a:cubicBezTo>
                      <a:pt x="0" y="324803"/>
                      <a:pt x="0" y="324803"/>
                      <a:pt x="0" y="277812"/>
                    </a:cubicBezTo>
                    <a:close/>
                    <a:moveTo>
                      <a:pt x="120721" y="42862"/>
                    </a:moveTo>
                    <a:cubicBezTo>
                      <a:pt x="120721" y="42862"/>
                      <a:pt x="120721" y="42862"/>
                      <a:pt x="266630" y="42862"/>
                    </a:cubicBezTo>
                    <a:cubicBezTo>
                      <a:pt x="283718" y="42862"/>
                      <a:pt x="296863" y="55991"/>
                      <a:pt x="296863" y="71747"/>
                    </a:cubicBezTo>
                    <a:cubicBezTo>
                      <a:pt x="296863" y="71747"/>
                      <a:pt x="296863" y="71747"/>
                      <a:pt x="296863" y="151838"/>
                    </a:cubicBezTo>
                    <a:cubicBezTo>
                      <a:pt x="296863" y="168907"/>
                      <a:pt x="283718" y="182037"/>
                      <a:pt x="266630" y="182037"/>
                    </a:cubicBezTo>
                    <a:cubicBezTo>
                      <a:pt x="266630" y="182037"/>
                      <a:pt x="266630" y="182037"/>
                      <a:pt x="189075" y="182037"/>
                    </a:cubicBezTo>
                    <a:cubicBezTo>
                      <a:pt x="189075" y="182037"/>
                      <a:pt x="189075" y="182037"/>
                      <a:pt x="156213" y="214861"/>
                    </a:cubicBezTo>
                    <a:cubicBezTo>
                      <a:pt x="153584" y="216174"/>
                      <a:pt x="150955" y="217487"/>
                      <a:pt x="148326" y="217487"/>
                    </a:cubicBezTo>
                    <a:cubicBezTo>
                      <a:pt x="147011" y="217487"/>
                      <a:pt x="144382" y="217487"/>
                      <a:pt x="143068" y="217487"/>
                    </a:cubicBezTo>
                    <a:cubicBezTo>
                      <a:pt x="139124" y="214861"/>
                      <a:pt x="136495" y="210922"/>
                      <a:pt x="136495" y="206983"/>
                    </a:cubicBezTo>
                    <a:cubicBezTo>
                      <a:pt x="136495" y="206983"/>
                      <a:pt x="136495" y="206983"/>
                      <a:pt x="136495" y="182037"/>
                    </a:cubicBezTo>
                    <a:cubicBezTo>
                      <a:pt x="136495" y="182037"/>
                      <a:pt x="136495" y="182037"/>
                      <a:pt x="120721" y="182037"/>
                    </a:cubicBezTo>
                    <a:cubicBezTo>
                      <a:pt x="103633" y="182037"/>
                      <a:pt x="90488" y="168907"/>
                      <a:pt x="90488" y="151838"/>
                    </a:cubicBezTo>
                    <a:cubicBezTo>
                      <a:pt x="90488" y="151838"/>
                      <a:pt x="90488" y="151838"/>
                      <a:pt x="90488" y="71747"/>
                    </a:cubicBezTo>
                    <a:cubicBezTo>
                      <a:pt x="90488" y="55991"/>
                      <a:pt x="103633" y="42862"/>
                      <a:pt x="120721" y="42862"/>
                    </a:cubicBezTo>
                    <a:close/>
                    <a:moveTo>
                      <a:pt x="11877" y="0"/>
                    </a:moveTo>
                    <a:cubicBezTo>
                      <a:pt x="11877" y="0"/>
                      <a:pt x="11877" y="0"/>
                      <a:pt x="208517" y="0"/>
                    </a:cubicBezTo>
                    <a:cubicBezTo>
                      <a:pt x="213796" y="0"/>
                      <a:pt x="219075" y="5254"/>
                      <a:pt x="219075" y="11821"/>
                    </a:cubicBezTo>
                    <a:cubicBezTo>
                      <a:pt x="219075" y="11821"/>
                      <a:pt x="219075" y="11821"/>
                      <a:pt x="219075" y="24957"/>
                    </a:cubicBezTo>
                    <a:cubicBezTo>
                      <a:pt x="219075" y="24957"/>
                      <a:pt x="219075" y="24957"/>
                      <a:pt x="121415" y="24957"/>
                    </a:cubicBezTo>
                    <a:cubicBezTo>
                      <a:pt x="95021" y="24957"/>
                      <a:pt x="72585" y="45973"/>
                      <a:pt x="72585" y="72243"/>
                    </a:cubicBezTo>
                    <a:cubicBezTo>
                      <a:pt x="72585" y="72243"/>
                      <a:pt x="72585" y="72243"/>
                      <a:pt x="72585" y="152368"/>
                    </a:cubicBezTo>
                    <a:cubicBezTo>
                      <a:pt x="72585" y="178638"/>
                      <a:pt x="93701" y="199654"/>
                      <a:pt x="118776" y="200968"/>
                    </a:cubicBezTo>
                    <a:cubicBezTo>
                      <a:pt x="118776" y="200968"/>
                      <a:pt x="118776" y="200968"/>
                      <a:pt x="118776" y="207536"/>
                    </a:cubicBezTo>
                    <a:cubicBezTo>
                      <a:pt x="118776" y="219357"/>
                      <a:pt x="126694" y="229865"/>
                      <a:pt x="137252" y="233806"/>
                    </a:cubicBezTo>
                    <a:cubicBezTo>
                      <a:pt x="141211" y="236433"/>
                      <a:pt x="145170" y="236433"/>
                      <a:pt x="149130" y="236433"/>
                    </a:cubicBezTo>
                    <a:cubicBezTo>
                      <a:pt x="157048" y="236433"/>
                      <a:pt x="163647" y="233806"/>
                      <a:pt x="170245" y="228552"/>
                    </a:cubicBezTo>
                    <a:cubicBezTo>
                      <a:pt x="170245" y="228552"/>
                      <a:pt x="170245" y="228552"/>
                      <a:pt x="196640" y="200968"/>
                    </a:cubicBezTo>
                    <a:cubicBezTo>
                      <a:pt x="196640" y="200968"/>
                      <a:pt x="196640" y="200968"/>
                      <a:pt x="219075" y="200968"/>
                    </a:cubicBezTo>
                    <a:cubicBezTo>
                      <a:pt x="219075" y="200968"/>
                      <a:pt x="219075" y="200968"/>
                      <a:pt x="219075" y="258763"/>
                    </a:cubicBezTo>
                    <a:lnTo>
                      <a:pt x="0" y="258763"/>
                    </a:lnTo>
                    <a:cubicBezTo>
                      <a:pt x="0" y="258763"/>
                      <a:pt x="0" y="258763"/>
                      <a:pt x="0" y="11821"/>
                    </a:cubicBezTo>
                    <a:cubicBezTo>
                      <a:pt x="0" y="5254"/>
                      <a:pt x="5279" y="0"/>
                      <a:pt x="11877" y="0"/>
                    </a:cubicBezTo>
                    <a:close/>
                  </a:path>
                </a:pathLst>
              </a:custGeom>
              <a:solidFill>
                <a:schemeClr val="bg1"/>
              </a:solidFill>
              <a:ln>
                <a:noFill/>
              </a:ln>
            </p:spPr>
            <p:txBody>
              <a:bodyPr wrap="square" lIns="91440" tIns="45720" rIns="91440" bIns="45720" anchor="ctr">
                <a:normAutofit fontScale="57500" lnSpcReduction="20000"/>
              </a:bodyPr>
              <a:lstStyle/>
              <a:p>
                <a:pPr algn="ctr"/>
                <a:endParaRPr sz="5000">
                  <a:latin typeface="微软雅黑" panose="020B0503020204020204" pitchFamily="34" charset="-122"/>
                  <a:ea typeface="微软雅黑" panose="020B0503020204020204" pitchFamily="34" charset="-122"/>
                  <a:cs typeface="+mn-ea"/>
                  <a:sym typeface="+mn-lt"/>
                </a:endParaRPr>
              </a:p>
            </p:txBody>
          </p:sp>
        </p:grpSp>
        <p:sp>
          <p:nvSpPr>
            <p:cNvPr id="51" name="iśľïḓé"/>
            <p:cNvSpPr txBox="1"/>
            <p:nvPr/>
          </p:nvSpPr>
          <p:spPr bwMode="auto">
            <a:xfrm>
              <a:off x="850263" y="1953036"/>
              <a:ext cx="2837795" cy="1977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只能由</a:t>
              </a: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IT</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人员进行开发</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开发新需求耗时长</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固定格式图表，不灵活</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数据源单一</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sp>
        <p:nvSpPr>
          <p:cNvPr id="58" name="iśľïḓé"/>
          <p:cNvSpPr txBox="1"/>
          <p:nvPr/>
        </p:nvSpPr>
        <p:spPr bwMode="auto">
          <a:xfrm>
            <a:off x="8502853" y="2816943"/>
            <a:ext cx="2837795" cy="197788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1.</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业务人员自己动手</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快速拖拽，所见即所得</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可视化界面便于交互分析</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eaLnBrk="1" hangingPunct="1">
              <a:lnSpc>
                <a:spcPct val="100000"/>
              </a:lnSpc>
              <a:spcBef>
                <a:spcPct val="0"/>
              </a:spcBef>
            </a:pPr>
            <a:r>
              <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4.</a:t>
            </a:r>
            <a:r>
              <a:rPr lang="zh-CN" altLang="en-US"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rPr>
              <a:t>接入多种数据源</a:t>
            </a:r>
            <a:endParaRPr lang="en-US" altLang="zh-CN"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vert="horz" lIns="91440" tIns="45720" rIns="91440" bIns="45720" rtlCol="0" anchor="ctr">
            <a:normAutofit fontScale="90000"/>
          </a:bodyPr>
          <a:lstStyle/>
          <a:p>
            <a:pPr lvl="0" algn="l">
              <a:buClrTx/>
              <a:buSzTx/>
              <a:buFontTx/>
            </a:pPr>
            <a:r>
              <a:rPr lang="zh-CN" altLang="en-US" sz="2665" b="0" u="none" dirty="0">
                <a:sym typeface="+mn-ea"/>
              </a:rPr>
              <a:t>基础图表-指标卡</a:t>
            </a:r>
            <a:endParaRPr lang="zh-CN" altLang="en-US" sz="2665" b="0" u="none" dirty="0">
              <a:sym typeface="+mn-ea"/>
            </a:endParaRPr>
          </a:p>
        </p:txBody>
      </p:sp>
      <p:sp>
        <p:nvSpPr>
          <p:cNvPr id="6" name="文本框 5"/>
          <p:cNvSpPr txBox="1"/>
          <p:nvPr/>
        </p:nvSpPr>
        <p:spPr>
          <a:xfrm>
            <a:off x="388617" y="1024682"/>
            <a:ext cx="11484610"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KPI指标卡为直观展示KPI数值的组件，可直接显示所选字段的数值，比如展示销售额、毛利、毛利率等指标数值。</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110740" y="1614170"/>
            <a:ext cx="8041005" cy="451231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基础图表-漏斗图</a:t>
            </a:r>
            <a:endParaRPr lang="zh-CN" altLang="en-US" sz="2665" b="0" u="none" dirty="0"/>
          </a:p>
        </p:txBody>
      </p:sp>
      <p:sp>
        <p:nvSpPr>
          <p:cNvPr id="6" name="文本框 5"/>
          <p:cNvSpPr txBox="1"/>
          <p:nvPr/>
        </p:nvSpPr>
        <p:spPr>
          <a:xfrm>
            <a:off x="345438" y="980728"/>
            <a:ext cx="10035540"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漏斗图是展示每一阶段的占比情况，提供转化率、到达率分析的一种图表类型。</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348740" y="1649095"/>
            <a:ext cx="8989060" cy="435927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a:t>
            </a:r>
            <a:r>
              <a:rPr lang="zh-CN" altLang="en-US" sz="2665" b="0" u="none" dirty="0">
                <a:sym typeface="+mn-ea"/>
              </a:rPr>
              <a:t>仪表盘</a:t>
            </a:r>
            <a:endParaRPr lang="zh-CN" altLang="en-US" sz="2665" b="0" u="none" dirty="0"/>
          </a:p>
        </p:txBody>
      </p:sp>
      <p:sp>
        <p:nvSpPr>
          <p:cNvPr id="6" name="文本框 5"/>
          <p:cNvSpPr txBox="1"/>
          <p:nvPr/>
        </p:nvSpPr>
        <p:spPr>
          <a:xfrm>
            <a:off x="388617" y="967975"/>
            <a:ext cx="6125210"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仪表盘就是作为单个指标数值的进度分析。</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42975" y="1829435"/>
            <a:ext cx="10306685" cy="359791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基础图表-雷达图</a:t>
            </a:r>
            <a:endParaRPr lang="zh-CN" altLang="en-US" sz="2665" b="0" u="none" dirty="0"/>
          </a:p>
        </p:txBody>
      </p:sp>
      <p:sp>
        <p:nvSpPr>
          <p:cNvPr id="6" name="文本框 5"/>
          <p:cNvSpPr txBox="1"/>
          <p:nvPr/>
        </p:nvSpPr>
        <p:spPr>
          <a:xfrm>
            <a:off x="359409" y="980728"/>
            <a:ext cx="11151235"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每个分类都拥有自己的数值坐标轴，这些坐标轴由中心向外辐射， 并用折线连接。</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438910" y="1638300"/>
            <a:ext cx="8992235" cy="438277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a:t>
            </a:r>
            <a:r>
              <a:rPr lang="zh-CN" altLang="en-US" sz="2665" b="0" u="none" dirty="0">
                <a:sym typeface="+mn-ea"/>
              </a:rPr>
              <a:t>散点图</a:t>
            </a:r>
            <a:endParaRPr lang="zh-CN" altLang="en-US" sz="2665" b="0" u="none" dirty="0"/>
          </a:p>
        </p:txBody>
      </p:sp>
      <p:sp>
        <p:nvSpPr>
          <p:cNvPr id="6" name="文本框 5"/>
          <p:cNvSpPr txBox="1"/>
          <p:nvPr/>
        </p:nvSpPr>
        <p:spPr>
          <a:xfrm>
            <a:off x="388617" y="977183"/>
            <a:ext cx="9988550"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散点图用来显示不同数据点之间的关系，用来比较在不均匀时间段内的走势。</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966595" y="1847850"/>
            <a:ext cx="8410575" cy="408813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a:t>
            </a:r>
            <a:r>
              <a:rPr lang="zh-CN" altLang="en-US" sz="2665" b="0" u="none" dirty="0">
                <a:sym typeface="+mn-ea"/>
              </a:rPr>
              <a:t>矩形树图</a:t>
            </a:r>
            <a:endParaRPr lang="zh-CN" altLang="en-US" sz="2665" b="0" u="none" dirty="0"/>
          </a:p>
        </p:txBody>
      </p:sp>
      <p:sp>
        <p:nvSpPr>
          <p:cNvPr id="6" name="文本框 5"/>
          <p:cNvSpPr txBox="1"/>
          <p:nvPr/>
        </p:nvSpPr>
        <p:spPr>
          <a:xfrm>
            <a:off x="349076" y="940088"/>
            <a:ext cx="9988550" cy="33718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矩形树图是用来描述层次结构数据的占比关系，能够进行逐级钻取显示下层数据情况。</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3135630" y="1626870"/>
            <a:ext cx="5619750" cy="446532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lnSpc>
                <a:spcPct val="90000"/>
              </a:lnSpc>
              <a:buClrTx/>
              <a:buSzTx/>
              <a:buFontTx/>
            </a:pPr>
            <a:r>
              <a:rPr lang="zh-CN" altLang="en-US" sz="2665" b="0" u="none" dirty="0"/>
              <a:t>基础图表-</a:t>
            </a:r>
            <a:r>
              <a:rPr lang="zh-CN" altLang="en-US" sz="2665" b="0" u="none" dirty="0">
                <a:sym typeface="+mn-ea"/>
              </a:rPr>
              <a:t>地图</a:t>
            </a:r>
            <a:endParaRPr lang="zh-CN" altLang="en-US" sz="2665" b="0" u="none" dirty="0"/>
          </a:p>
        </p:txBody>
      </p:sp>
      <p:sp>
        <p:nvSpPr>
          <p:cNvPr id="6" name="文本框 5"/>
          <p:cNvSpPr txBox="1"/>
          <p:nvPr/>
        </p:nvSpPr>
        <p:spPr>
          <a:xfrm>
            <a:off x="388617" y="972464"/>
            <a:ext cx="11247120" cy="583565"/>
          </a:xfrm>
          <a:prstGeom prst="rect">
            <a:avLst/>
          </a:prstGeom>
          <a:noFill/>
        </p:spPr>
        <p:txBody>
          <a:bodyPr wrap="square" rtlCol="0">
            <a:spAutoFit/>
          </a:bodyPr>
          <a:lstStyle/>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维度转化为地理角色：地理维度字段的下拉按钮中，选择地理角色，根据对应的维度字段选择对应的地理分类。</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地图分为点地图、区域地图、热力地图等。</a:t>
            </a:r>
            <a:endPar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708025" y="1918970"/>
            <a:ext cx="7849870" cy="3779520"/>
          </a:xfrm>
          <a:prstGeom prst="rect">
            <a:avLst/>
          </a:prstGeom>
        </p:spPr>
      </p:pic>
      <p:pic>
        <p:nvPicPr>
          <p:cNvPr id="8" name="图片 7"/>
          <p:cNvPicPr>
            <a:picLocks noChangeAspect="1"/>
          </p:cNvPicPr>
          <p:nvPr/>
        </p:nvPicPr>
        <p:blipFill>
          <a:blip r:embed="rId2"/>
          <a:stretch>
            <a:fillRect/>
          </a:stretch>
        </p:blipFill>
        <p:spPr>
          <a:xfrm>
            <a:off x="4113530" y="2209165"/>
            <a:ext cx="7644130" cy="36874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t>案例</a:t>
            </a:r>
            <a:r>
              <a:rPr lang="en-US" altLang="zh-CN" sz="2665" b="0" u="none" dirty="0"/>
              <a:t>——</a:t>
            </a:r>
            <a:r>
              <a:rPr lang="zh-CN" altLang="en-US" sz="2665" b="0" u="none" dirty="0"/>
              <a:t>可视化分析</a:t>
            </a:r>
            <a:endParaRPr lang="en-US" altLang="zh-CN" sz="2665" b="0" u="none" dirty="0"/>
          </a:p>
        </p:txBody>
      </p:sp>
      <p:sp>
        <p:nvSpPr>
          <p:cNvPr id="4" name="文本占位符 2"/>
          <p:cNvSpPr txBox="1"/>
          <p:nvPr/>
        </p:nvSpPr>
        <p:spPr>
          <a:xfrm>
            <a:off x="388620" y="1316990"/>
            <a:ext cx="5918835" cy="457009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将表格数据转换成图表</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在仪表板“集团销售分析”中添加新组件</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添加组合图。</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复制毛利额环比增长率组件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图表类型切换成「自定义图表」，调整为组合图</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设置值轴为左右双值轴</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设置图形颜色，负数为红色</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添加饼图。</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制作一张分组表，求得商品类别销售额占比数据</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切换饼图</a:t>
            </a: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，并调整图形属性的颜色、角度框</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添加图形标签，在图形上显示数值</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329045" y="3530600"/>
            <a:ext cx="5156200" cy="2350135"/>
          </a:xfrm>
          <a:prstGeom prst="rect">
            <a:avLst/>
          </a:prstGeom>
        </p:spPr>
      </p:pic>
      <p:pic>
        <p:nvPicPr>
          <p:cNvPr id="8" name="图片 7"/>
          <p:cNvPicPr>
            <a:picLocks noChangeAspect="1"/>
          </p:cNvPicPr>
          <p:nvPr/>
        </p:nvPicPr>
        <p:blipFill>
          <a:blip r:embed="rId2"/>
          <a:stretch>
            <a:fillRect/>
          </a:stretch>
        </p:blipFill>
        <p:spPr>
          <a:xfrm>
            <a:off x="6329045" y="1125220"/>
            <a:ext cx="5157470" cy="234442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5" name="Shape 168"/>
          <p:cNvSpPr/>
          <p:nvPr/>
        </p:nvSpPr>
        <p:spPr>
          <a:xfrm>
            <a:off x="178904" y="4837181"/>
            <a:ext cx="2184400" cy="481330"/>
          </a:xfrm>
          <a:prstGeom prst="rect">
            <a:avLst/>
          </a:prstGeom>
          <a:ln w="12700">
            <a:miter lim="400000"/>
          </a:ln>
        </p:spPr>
        <p:txBody>
          <a:bodyPr wrap="none" lIns="25400" tIns="25400" rIns="25400" bIns="25400" anchor="ctr">
            <a:spAutoFit/>
          </a:bodyPr>
          <a:lstStyle>
            <a:lvl1pPr algn="l">
              <a:defRPr sz="5500">
                <a:solidFill>
                  <a:srgbClr val="1074DE"/>
                </a:solidFill>
                <a:latin typeface="冬青黑体简体中文 W3"/>
                <a:ea typeface="冬青黑体简体中文 W3"/>
                <a:cs typeface="冬青黑体简体中文 W3"/>
                <a:sym typeface="冬青黑体简体中文 W3"/>
              </a:defRPr>
            </a:lvl1pPr>
          </a:lstStyle>
          <a:p>
            <a:pPr algn="l"/>
            <a:r>
              <a:rPr lang="zh-CN" altLang="en-US" sz="2800" dirty="0">
                <a:latin typeface="+mj-ea"/>
                <a:ea typeface="+mj-ea"/>
                <a:sym typeface="+mn-ea"/>
              </a:rPr>
              <a:t>添加交互</a:t>
            </a:r>
            <a:r>
              <a:rPr lang="zh-CN" altLang="en-US" sz="2800" dirty="0">
                <a:latin typeface="+mj-ea"/>
                <a:ea typeface="+mj-ea"/>
                <a:sym typeface="+mn-ea"/>
              </a:rPr>
              <a:t>效果</a:t>
            </a:r>
            <a:endParaRPr lang="zh-CN" altLang="en-US" sz="2800" dirty="0">
              <a:latin typeface="+mj-ea"/>
              <a:ea typeface="+mj-ea"/>
              <a:sym typeface="+mn-ea"/>
            </a:endParaRPr>
          </a:p>
        </p:txBody>
      </p:sp>
      <p:sp>
        <p:nvSpPr>
          <p:cNvPr id="6" name="Shape 167"/>
          <p:cNvSpPr/>
          <p:nvPr/>
        </p:nvSpPr>
        <p:spPr>
          <a:xfrm>
            <a:off x="347869" y="3304679"/>
            <a:ext cx="1678940" cy="1404620"/>
          </a:xfrm>
          <a:prstGeom prst="rect">
            <a:avLst/>
          </a:prstGeom>
          <a:ln w="12700">
            <a:miter lim="400000"/>
          </a:ln>
        </p:spPr>
        <p:txBody>
          <a:bodyPr wrap="none" lIns="25400" tIns="25400" rIns="25400" bIns="25400" anchor="ctr">
            <a:spAutoFit/>
          </a:bodyPr>
          <a:lstStyle>
            <a:lvl1pPr algn="l">
              <a:defRPr sz="16100">
                <a:solidFill>
                  <a:srgbClr val="1074DE"/>
                </a:solidFill>
                <a:latin typeface="冬青黑体简体中文 W6"/>
                <a:ea typeface="冬青黑体简体中文 W6"/>
                <a:cs typeface="冬青黑体简体中文 W6"/>
                <a:sym typeface="冬青黑体简体中文 W6"/>
              </a:defRPr>
            </a:lvl1pPr>
          </a:lstStyle>
          <a:p>
            <a:r>
              <a:rPr kumimoji="1" lang="en-US" altLang="zh-CN" sz="8800" b="1" dirty="0">
                <a:solidFill>
                  <a:srgbClr val="007DD2"/>
                </a:solidFill>
                <a:latin typeface="Soho Gothic Pro" charset="0"/>
                <a:ea typeface="Soho Gothic Pro" charset="0"/>
                <a:cs typeface="Soho Gothic Pro" charset="0"/>
              </a:rPr>
              <a:t>07</a:t>
            </a:r>
            <a:endParaRPr kumimoji="1" lang="en-US" altLang="zh-CN" sz="8800" b="1" dirty="0">
              <a:solidFill>
                <a:srgbClr val="007DD2"/>
              </a:solidFill>
              <a:latin typeface="Soho Gothic Pro" charset="0"/>
              <a:ea typeface="Soho Gothic Pro" charset="0"/>
              <a:cs typeface="Soho Gothic Pro"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88617" y="326860"/>
            <a:ext cx="9949183" cy="430531"/>
          </a:xfrm>
        </p:spPr>
        <p:txBody>
          <a:bodyPr>
            <a:normAutofit fontScale="90000"/>
          </a:bodyPr>
          <a:lstStyle/>
          <a:p>
            <a:pPr>
              <a:lnSpc>
                <a:spcPct val="150000"/>
              </a:lnSpc>
            </a:pPr>
            <a:r>
              <a:rPr lang="zh-CN" altLang="en-US" sz="2665" b="0" dirty="0">
                <a:solidFill>
                  <a:srgbClr val="007DD2"/>
                </a:solidFill>
                <a:latin typeface="微软雅黑" panose="020B0503020204020204" pitchFamily="34" charset="-122"/>
                <a:ea typeface="微软雅黑" panose="020B0503020204020204" pitchFamily="34" charset="-122"/>
                <a:sym typeface="+mn-ea"/>
              </a:rPr>
              <a:t>仪表板探索</a:t>
            </a:r>
            <a:r>
              <a:rPr lang="en-US" altLang="zh-CN" sz="2665" b="0" dirty="0">
                <a:solidFill>
                  <a:srgbClr val="007DD2"/>
                </a:solidFill>
                <a:latin typeface="微软雅黑" panose="020B0503020204020204" pitchFamily="34" charset="-122"/>
                <a:ea typeface="微软雅黑" panose="020B0503020204020204" pitchFamily="34" charset="-122"/>
                <a:sym typeface="+mn-ea"/>
              </a:rPr>
              <a:t>：</a:t>
            </a:r>
            <a:r>
              <a:rPr lang="zh-CN" altLang="en-US" sz="2665" b="0" dirty="0">
                <a:solidFill>
                  <a:srgbClr val="007DD2"/>
                </a:solidFill>
                <a:latin typeface="微软雅黑" panose="020B0503020204020204" pitchFamily="34" charset="-122"/>
                <a:ea typeface="微软雅黑" panose="020B0503020204020204" pitchFamily="34" charset="-122"/>
              </a:rPr>
              <a:t>过滤</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582035" y="3206115"/>
            <a:ext cx="8209915" cy="645160"/>
          </a:xfrm>
          <a:prstGeom prst="rect">
            <a:avLst/>
          </a:prstGeom>
          <a:noFill/>
        </p:spPr>
        <p:txBody>
          <a:bodyPr wrap="square" rtlCol="0">
            <a:spAutoFit/>
          </a:bodyPr>
          <a:lstStyle/>
          <a:p>
            <a:pPr algn="l"/>
            <a:r>
              <a:rPr lang="zh-CN" altLang="en-US" dirty="0"/>
              <a:t>过滤组件的操作除了复制、删除等，还有升序、降序、自定义控制范围、登录名传递默认值、悬浮、清空所选数据、编辑标题。</a:t>
            </a:r>
            <a:endParaRPr lang="zh-CN" altLang="en-US" dirty="0"/>
          </a:p>
        </p:txBody>
      </p:sp>
      <p:pic>
        <p:nvPicPr>
          <p:cNvPr id="2" name="图片 1"/>
          <p:cNvPicPr>
            <a:picLocks noChangeAspect="1"/>
          </p:cNvPicPr>
          <p:nvPr/>
        </p:nvPicPr>
        <p:blipFill>
          <a:blip r:embed="rId1"/>
          <a:stretch>
            <a:fillRect/>
          </a:stretch>
        </p:blipFill>
        <p:spPr>
          <a:xfrm>
            <a:off x="3489325" y="1770380"/>
            <a:ext cx="7700010" cy="3782060"/>
          </a:xfrm>
          <a:prstGeom prst="rect">
            <a:avLst/>
          </a:prstGeom>
        </p:spPr>
      </p:pic>
      <p:pic>
        <p:nvPicPr>
          <p:cNvPr id="4" name="图片 3"/>
          <p:cNvPicPr>
            <a:picLocks noChangeAspect="1"/>
          </p:cNvPicPr>
          <p:nvPr/>
        </p:nvPicPr>
        <p:blipFill>
          <a:blip r:embed="rId2"/>
          <a:stretch>
            <a:fillRect/>
          </a:stretch>
        </p:blipFill>
        <p:spPr>
          <a:xfrm>
            <a:off x="3368675" y="1831975"/>
            <a:ext cx="8091170" cy="3973830"/>
          </a:xfrm>
          <a:prstGeom prst="rect">
            <a:avLst/>
          </a:prstGeom>
        </p:spPr>
      </p:pic>
      <p:pic>
        <p:nvPicPr>
          <p:cNvPr id="5" name="图片 4"/>
          <p:cNvPicPr>
            <a:picLocks noChangeAspect="1"/>
          </p:cNvPicPr>
          <p:nvPr/>
        </p:nvPicPr>
        <p:blipFill>
          <a:blip r:embed="rId3"/>
          <a:stretch>
            <a:fillRect/>
          </a:stretch>
        </p:blipFill>
        <p:spPr>
          <a:xfrm>
            <a:off x="3582035" y="1831975"/>
            <a:ext cx="8089900" cy="3973830"/>
          </a:xfrm>
          <a:prstGeom prst="rect">
            <a:avLst/>
          </a:prstGeom>
        </p:spPr>
      </p:pic>
      <p:pic>
        <p:nvPicPr>
          <p:cNvPr id="8" name="图片 7"/>
          <p:cNvPicPr>
            <a:picLocks noChangeAspect="1"/>
          </p:cNvPicPr>
          <p:nvPr/>
        </p:nvPicPr>
        <p:blipFill>
          <a:blip r:embed="rId4"/>
          <a:stretch>
            <a:fillRect/>
          </a:stretch>
        </p:blipFill>
        <p:spPr>
          <a:xfrm>
            <a:off x="388620" y="972185"/>
            <a:ext cx="2726690" cy="5113020"/>
          </a:xfrm>
          <a:prstGeom prst="rect">
            <a:avLst/>
          </a:prstGeom>
        </p:spPr>
      </p:pic>
      <p:sp>
        <p:nvSpPr>
          <p:cNvPr id="9" name="文本框 8"/>
          <p:cNvSpPr txBox="1"/>
          <p:nvPr/>
        </p:nvSpPr>
        <p:spPr>
          <a:xfrm>
            <a:off x="575310" y="1183005"/>
            <a:ext cx="1871980" cy="368300"/>
          </a:xfrm>
          <a:prstGeom prst="rect">
            <a:avLst/>
          </a:prstGeom>
          <a:noFill/>
        </p:spPr>
        <p:txBody>
          <a:bodyPr wrap="none" rtlCol="0" anchor="t">
            <a:spAutoFit/>
          </a:bodyPr>
          <a:lstStyle/>
          <a:p>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仪表板探索技巧</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482600" y="1770380"/>
            <a:ext cx="2540000" cy="2368550"/>
          </a:xfrm>
          <a:prstGeom prst="rect">
            <a:avLst/>
          </a:prstGeom>
          <a:noFill/>
        </p:spPr>
        <p:txBody>
          <a:bodyPr wrap="square" rtlCol="0" anchor="t">
            <a:spAutoFit/>
          </a:bodyPr>
          <a:lstStyle/>
          <a:p>
            <a:pPr marL="539750" lvl="2" indent="-342900" algn="l" eaLnBrk="1" hangingPunct="1">
              <a:lnSpc>
                <a:spcPct val="100000"/>
              </a:lnSpc>
              <a:spcBef>
                <a:spcPts val="1000"/>
              </a:spcBef>
              <a:buClrTx/>
              <a:buSzTx/>
              <a:buFont typeface="+mj-ea"/>
              <a:buAutoNum type="circleNumDbPlain"/>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6950" lvl="3"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添加过滤组件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6950" lvl="3"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绑定筛选字段</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996950" lvl="3"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选择控制范围</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联动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钻取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跳转</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3368675" y="1120140"/>
            <a:ext cx="7528560" cy="368300"/>
          </a:xfrm>
          <a:prstGeom prst="rect">
            <a:avLst/>
          </a:prstGeom>
          <a:noFill/>
        </p:spPr>
        <p:txBody>
          <a:bodyPr wrap="square" rtlCol="0" anchor="t">
            <a:spAutoFit/>
          </a:bodyPr>
          <a:lstStyle/>
          <a:p>
            <a:r>
              <a:rPr lang="zh-CN" altLang="en-US">
                <a:hlinkClick r:id="rId5" action="ppaction://hlinkfile"/>
              </a:rPr>
              <a:t>可视化过滤简介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cs typeface="微软雅黑" panose="020B0503020204020204" pitchFamily="34" charset="-122"/>
              </a:rPr>
              <a:t>FineBI自助分析概述——</a:t>
            </a:r>
            <a:r>
              <a:rPr lang="zh-CN" altLang="en-US" sz="2665" b="0" dirty="0">
                <a:solidFill>
                  <a:srgbClr val="007DD2"/>
                </a:solidFill>
                <a:cs typeface="微软雅黑" panose="020B0503020204020204" pitchFamily="34" charset="-122"/>
                <a:sym typeface="Helvetica Light"/>
              </a:rPr>
              <a:t>产品优势</a:t>
            </a:r>
            <a:endParaRPr lang="zh-CN" altLang="en-US" sz="2665" b="0" dirty="0">
              <a:cs typeface="微软雅黑" panose="020B0503020204020204" pitchFamily="34" charset="-122"/>
            </a:endParaRPr>
          </a:p>
        </p:txBody>
      </p:sp>
      <p:sp>
        <p:nvSpPr>
          <p:cNvPr id="41" name="矩形 40"/>
          <p:cNvSpPr/>
          <p:nvPr/>
        </p:nvSpPr>
        <p:spPr>
          <a:xfrm>
            <a:off x="3690620" y="1374140"/>
            <a:ext cx="6416675" cy="1025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200" u="none" strike="noStrike" kern="1200" cap="none" spc="0" normalizeH="0" baseline="0" noProof="0" dirty="0">
              <a:ln>
                <a:noFill/>
              </a:ln>
              <a:solidFill>
                <a:schemeClr val="lt1"/>
              </a:solidFill>
              <a:effectLst/>
              <a:uLnTx/>
              <a:uFillTx/>
              <a:latin typeface="Source Han Sans CN" charset="-122"/>
              <a:ea typeface="Source Han Sans CN" charset="-122"/>
              <a:cs typeface="Source Han Sans CN" charset="-122"/>
            </a:endParaRPr>
          </a:p>
        </p:txBody>
      </p:sp>
      <p:sp>
        <p:nvSpPr>
          <p:cNvPr id="40" name="矩形 39"/>
          <p:cNvSpPr/>
          <p:nvPr/>
        </p:nvSpPr>
        <p:spPr>
          <a:xfrm>
            <a:off x="3665220" y="2964815"/>
            <a:ext cx="6442075" cy="10906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200" u="none" strike="noStrike" kern="1200" cap="none" spc="0" normalizeH="0" baseline="0" noProof="0" dirty="0">
              <a:ln>
                <a:noFill/>
              </a:ln>
              <a:solidFill>
                <a:schemeClr val="lt1"/>
              </a:solidFill>
              <a:effectLst/>
              <a:uLnTx/>
              <a:uFillTx/>
              <a:latin typeface="Source Han Sans CN" charset="-122"/>
              <a:ea typeface="Source Han Sans CN" charset="-122"/>
              <a:cs typeface="Source Han Sans CN" charset="-122"/>
            </a:endParaRPr>
          </a:p>
        </p:txBody>
      </p:sp>
      <p:sp>
        <p:nvSpPr>
          <p:cNvPr id="38" name="矩形 37"/>
          <p:cNvSpPr/>
          <p:nvPr/>
        </p:nvSpPr>
        <p:spPr>
          <a:xfrm>
            <a:off x="3666808" y="4596765"/>
            <a:ext cx="6462713" cy="971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1" lang="zh-CN" altLang="en-US" sz="1200" u="none" strike="noStrike" kern="1200" cap="none" spc="0" normalizeH="0" baseline="0" noProof="0" dirty="0">
              <a:ln>
                <a:noFill/>
              </a:ln>
              <a:solidFill>
                <a:schemeClr val="lt1"/>
              </a:solidFill>
              <a:effectLst/>
              <a:uLnTx/>
              <a:uFillTx/>
              <a:latin typeface="Source Han Sans CN" charset="-122"/>
              <a:ea typeface="Source Han Sans CN" charset="-122"/>
              <a:cs typeface="Source Han Sans CN" charset="-122"/>
            </a:endParaRPr>
          </a:p>
        </p:txBody>
      </p:sp>
      <p:sp>
        <p:nvSpPr>
          <p:cNvPr id="27" name="右箭头 26"/>
          <p:cNvSpPr/>
          <p:nvPr/>
        </p:nvSpPr>
        <p:spPr bwMode="auto">
          <a:xfrm rot="16200000">
            <a:off x="6733858" y="2477453"/>
            <a:ext cx="258763" cy="401638"/>
          </a:xfrm>
          <a:prstGeom prst="rightArrow">
            <a:avLst/>
          </a:prstGeom>
          <a:solidFill>
            <a:schemeClr val="accent3">
              <a:lumMod val="75000"/>
            </a:schemeClr>
          </a:solidFill>
          <a:ln w="9525" cap="flat" cmpd="sng" algn="ctr">
            <a:noFill/>
            <a:prstDash val="solid"/>
            <a:round/>
            <a:headEnd type="none" w="med" len="med"/>
            <a:tailEnd type="none" w="med" len="me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3200" u="none" strike="noStrike" kern="1200" cap="none" spc="0" normalizeH="0" baseline="0" noProof="0">
              <a:ln>
                <a:noFill/>
              </a:ln>
              <a:solidFill>
                <a:srgbClr val="164D94"/>
              </a:solidFill>
              <a:effectLst/>
              <a:uLnTx/>
              <a:uFillTx/>
              <a:latin typeface="Source Han Sans CN" charset="-122"/>
              <a:ea typeface="Source Han Sans CN" charset="-122"/>
              <a:cs typeface="Source Han Sans CN" charset="-122"/>
            </a:endParaRPr>
          </a:p>
        </p:txBody>
      </p:sp>
      <p:sp>
        <p:nvSpPr>
          <p:cNvPr id="28" name="矩形 27"/>
          <p:cNvSpPr/>
          <p:nvPr/>
        </p:nvSpPr>
        <p:spPr>
          <a:xfrm>
            <a:off x="1709420" y="4596765"/>
            <a:ext cx="1871663" cy="971550"/>
          </a:xfrm>
          <a:prstGeom prst="rect">
            <a:avLst/>
          </a:prstGeom>
          <a:solidFill>
            <a:srgbClr val="007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数据准备</a:t>
            </a:r>
            <a:endParaRPr kumimoji="1" lang="en-US" altLang="zh-CN"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（角色：</a:t>
            </a:r>
            <a:r>
              <a:rPr kumimoji="1" lang="en-US" altLang="zh-CN"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IT/</a:t>
            </a: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管理员）</a:t>
            </a:r>
            <a:endPar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29" name="圆角矩形 28"/>
          <p:cNvSpPr/>
          <p:nvPr/>
        </p:nvSpPr>
        <p:spPr>
          <a:xfrm>
            <a:off x="3798570" y="5058728"/>
            <a:ext cx="6176963" cy="468313"/>
          </a:xfrm>
          <a:prstGeom prst="roundRect">
            <a:avLst>
              <a:gd name="adj" fmla="val 0"/>
            </a:avLst>
          </a:prstGeom>
          <a:solidFill>
            <a:srgbClr val="007D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数据表</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1" name="矩形 30"/>
          <p:cNvSpPr/>
          <p:nvPr/>
        </p:nvSpPr>
        <p:spPr>
          <a:xfrm>
            <a:off x="1709420" y="2964815"/>
            <a:ext cx="1871663" cy="1068388"/>
          </a:xfrm>
          <a:prstGeom prst="rect">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自助分析</a:t>
            </a:r>
            <a:endParaRPr kumimoji="1" lang="en-US" altLang="zh-CN"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（角色：业务人员）</a:t>
            </a:r>
            <a:endPar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2" name="矩形 31"/>
          <p:cNvSpPr/>
          <p:nvPr/>
        </p:nvSpPr>
        <p:spPr>
          <a:xfrm>
            <a:off x="1709420" y="1374140"/>
            <a:ext cx="1871663" cy="1025525"/>
          </a:xfrm>
          <a:prstGeom prst="rect">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数据查看与共享</a:t>
            </a:r>
            <a:endParaRPr kumimoji="1" lang="en-US" altLang="zh-CN"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（角色：领导</a:t>
            </a:r>
            <a:r>
              <a:rPr kumimoji="1" lang="en-US" altLang="zh-CN"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a:t>
            </a:r>
            <a:r>
              <a:rPr kumimoji="1" lang="zh-CN" altLang="en-US" sz="14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业务</a:t>
            </a:r>
            <a:r>
              <a:rPr kumimoji="1" lang="zh-CN" altLang="en-US" sz="12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a:t>
            </a:r>
            <a:endParaRPr kumimoji="1" lang="zh-CN" altLang="en-US" sz="1200" b="1"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3" name="圆角矩形 32"/>
          <p:cNvSpPr/>
          <p:nvPr/>
        </p:nvSpPr>
        <p:spPr>
          <a:xfrm>
            <a:off x="3965258" y="1828165"/>
            <a:ext cx="1601788" cy="547688"/>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en-US" altLang="zh-CN"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PC</a:t>
            </a: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端</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4" name="圆角矩形 33"/>
          <p:cNvSpPr/>
          <p:nvPr/>
        </p:nvSpPr>
        <p:spPr>
          <a:xfrm>
            <a:off x="5970270" y="1828165"/>
            <a:ext cx="1628775" cy="547688"/>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移动端</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5" name="圆角矩形 34"/>
          <p:cNvSpPr/>
          <p:nvPr/>
        </p:nvSpPr>
        <p:spPr>
          <a:xfrm>
            <a:off x="8121333" y="1828165"/>
            <a:ext cx="1562100" cy="55880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rPr>
              <a:t>分享与公共链接</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lt"/>
            </a:endParaRPr>
          </a:p>
        </p:txBody>
      </p:sp>
      <p:sp>
        <p:nvSpPr>
          <p:cNvPr id="36" name="文本框 35"/>
          <p:cNvSpPr txBox="1"/>
          <p:nvPr/>
        </p:nvSpPr>
        <p:spPr>
          <a:xfrm>
            <a:off x="5397183" y="1415415"/>
            <a:ext cx="800219" cy="276999"/>
          </a:xfrm>
          <a:prstGeom prst="rect">
            <a:avLst/>
          </a:prstGeom>
          <a:noFill/>
        </p:spPr>
        <p:txBody>
          <a:bodyPr wrap="none">
            <a:spAutoFit/>
          </a:bodyPr>
          <a:lstStyle/>
          <a:p>
            <a:pPr marR="0" defTabSz="914400">
              <a:buClrTx/>
              <a:buSzTx/>
              <a:buFontTx/>
              <a:defRPr/>
            </a:pPr>
            <a:r>
              <a:rPr kumimoji="1" lang="zh-CN" altLang="en-US" sz="1200" kern="1200" cap="none" spc="0" normalizeH="0" baseline="0" noProof="0" dirty="0">
                <a:solidFill>
                  <a:srgbClr val="164D94"/>
                </a:solidFill>
                <a:latin typeface="Source Han Sans CN" charset="-122"/>
                <a:ea typeface="Source Han Sans CN" charset="-122"/>
                <a:cs typeface="Source Han Sans CN" charset="-122"/>
                <a:sym typeface="+mn-lt"/>
              </a:rPr>
              <a:t>多屏应用</a:t>
            </a:r>
            <a:endParaRPr kumimoji="1" lang="zh-CN" altLang="en-US" sz="1200" kern="1200" cap="none" spc="0" normalizeH="0" baseline="0" noProof="0" dirty="0">
              <a:solidFill>
                <a:srgbClr val="164D94"/>
              </a:solidFill>
              <a:latin typeface="Source Han Sans CN" charset="-122"/>
              <a:ea typeface="Source Han Sans CN" charset="-122"/>
              <a:cs typeface="Source Han Sans CN" charset="-122"/>
              <a:sym typeface="+mn-lt"/>
            </a:endParaRPr>
          </a:p>
        </p:txBody>
      </p:sp>
      <p:sp>
        <p:nvSpPr>
          <p:cNvPr id="37" name="文本框 36"/>
          <p:cNvSpPr txBox="1"/>
          <p:nvPr/>
        </p:nvSpPr>
        <p:spPr>
          <a:xfrm>
            <a:off x="8421370" y="1488440"/>
            <a:ext cx="800219" cy="276999"/>
          </a:xfrm>
          <a:prstGeom prst="rect">
            <a:avLst/>
          </a:prstGeom>
          <a:noFill/>
        </p:spPr>
        <p:txBody>
          <a:bodyPr wrap="none">
            <a:spAutoFit/>
          </a:bodyPr>
          <a:lstStyle/>
          <a:p>
            <a:pPr marR="0" defTabSz="914400">
              <a:buClrTx/>
              <a:buSzTx/>
              <a:buFontTx/>
              <a:defRPr/>
            </a:pPr>
            <a:r>
              <a:rPr kumimoji="1" lang="zh-CN" altLang="en-US" sz="1200" kern="1200" cap="none" spc="0" normalizeH="0" baseline="0" noProof="0" dirty="0">
                <a:solidFill>
                  <a:srgbClr val="164D94"/>
                </a:solidFill>
                <a:latin typeface="Source Han Sans CN" charset="-122"/>
                <a:ea typeface="Source Han Sans CN" charset="-122"/>
                <a:cs typeface="Source Han Sans CN" charset="-122"/>
                <a:sym typeface="+mn-lt"/>
              </a:rPr>
              <a:t>数据共享</a:t>
            </a:r>
            <a:endParaRPr kumimoji="1" lang="zh-CN" altLang="en-US" sz="1200" kern="1200" cap="none" spc="0" normalizeH="0" baseline="0" noProof="0" dirty="0">
              <a:solidFill>
                <a:srgbClr val="164D94"/>
              </a:solidFill>
              <a:latin typeface="Source Han Sans CN" charset="-122"/>
              <a:ea typeface="Source Han Sans CN" charset="-122"/>
              <a:cs typeface="Source Han Sans CN" charset="-122"/>
              <a:sym typeface="+mn-lt"/>
            </a:endParaRPr>
          </a:p>
        </p:txBody>
      </p:sp>
      <p:sp>
        <p:nvSpPr>
          <p:cNvPr id="39" name="文本框 38"/>
          <p:cNvSpPr txBox="1"/>
          <p:nvPr/>
        </p:nvSpPr>
        <p:spPr>
          <a:xfrm>
            <a:off x="6590983" y="4672965"/>
            <a:ext cx="950913" cy="307975"/>
          </a:xfrm>
          <a:prstGeom prst="rect">
            <a:avLst/>
          </a:prstGeom>
          <a:noFill/>
        </p:spPr>
        <p:txBody>
          <a:bodyPr>
            <a:spAutoFit/>
          </a:bodyPr>
          <a:lstStyle/>
          <a:p>
            <a:pPr marR="0" defTabSz="914400">
              <a:buClrTx/>
              <a:buSzTx/>
              <a:buFontTx/>
              <a:defRPr/>
            </a:pPr>
            <a:r>
              <a:rPr kumimoji="1" lang="zh-CN" altLang="en-US" sz="1400" kern="1200" cap="none" spc="0" normalizeH="0" baseline="0" noProof="0" dirty="0">
                <a:solidFill>
                  <a:srgbClr val="164D94"/>
                </a:solidFill>
                <a:latin typeface="Source Han Sans CN" charset="-122"/>
                <a:ea typeface="Source Han Sans CN" charset="-122"/>
                <a:cs typeface="Source Han Sans CN" charset="-122"/>
                <a:sym typeface="+mn-lt"/>
              </a:rPr>
              <a:t>业务包</a:t>
            </a:r>
            <a:endParaRPr kumimoji="1" lang="zh-CN" altLang="en-US" sz="1400" kern="1200" cap="none" spc="0" normalizeH="0" baseline="0" noProof="0" dirty="0">
              <a:solidFill>
                <a:srgbClr val="164D94"/>
              </a:solidFill>
              <a:latin typeface="Source Han Sans CN" charset="-122"/>
              <a:ea typeface="Source Han Sans CN" charset="-122"/>
              <a:cs typeface="Source Han Sans CN" charset="-122"/>
              <a:sym typeface="+mn-lt"/>
            </a:endParaRPr>
          </a:p>
        </p:txBody>
      </p:sp>
      <p:sp>
        <p:nvSpPr>
          <p:cNvPr id="42" name="圆角矩形 41"/>
          <p:cNvSpPr/>
          <p:nvPr/>
        </p:nvSpPr>
        <p:spPr>
          <a:xfrm>
            <a:off x="4781233" y="3395028"/>
            <a:ext cx="977900" cy="52705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rPr>
              <a:t>多维分析</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
        <p:nvSpPr>
          <p:cNvPr id="43" name="圆角矩形 42"/>
          <p:cNvSpPr/>
          <p:nvPr/>
        </p:nvSpPr>
        <p:spPr>
          <a:xfrm>
            <a:off x="5828983" y="3402965"/>
            <a:ext cx="977900" cy="52705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rPr>
              <a:t>拖拉拽操作</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
        <p:nvSpPr>
          <p:cNvPr id="44" name="圆角矩形 43"/>
          <p:cNvSpPr/>
          <p:nvPr/>
        </p:nvSpPr>
        <p:spPr>
          <a:xfrm>
            <a:off x="6897370" y="3395028"/>
            <a:ext cx="1063625" cy="52705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ea"/>
              </a:rPr>
              <a:t>图表可视化</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
        <p:nvSpPr>
          <p:cNvPr id="45" name="圆角矩形 44"/>
          <p:cNvSpPr/>
          <p:nvPr/>
        </p:nvSpPr>
        <p:spPr>
          <a:xfrm>
            <a:off x="8051483" y="3395028"/>
            <a:ext cx="979488" cy="52705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sym typeface="+mn-ea"/>
              </a:rPr>
              <a:t>数据地图</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
        <p:nvSpPr>
          <p:cNvPr id="46" name="圆角矩形 45"/>
          <p:cNvSpPr/>
          <p:nvPr/>
        </p:nvSpPr>
        <p:spPr>
          <a:xfrm>
            <a:off x="9099233" y="3395028"/>
            <a:ext cx="942975" cy="527050"/>
          </a:xfrm>
          <a:prstGeom prst="roundRect">
            <a:avLst>
              <a:gd name="adj" fmla="val 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rPr>
              <a:t>仪表板</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
        <p:nvSpPr>
          <p:cNvPr id="47" name="文本框 46"/>
          <p:cNvSpPr txBox="1"/>
          <p:nvPr/>
        </p:nvSpPr>
        <p:spPr>
          <a:xfrm>
            <a:off x="6086158" y="3002915"/>
            <a:ext cx="1444625" cy="277813"/>
          </a:xfrm>
          <a:prstGeom prst="rect">
            <a:avLst/>
          </a:prstGeom>
          <a:noFill/>
        </p:spPr>
        <p:txBody>
          <a:bodyPr>
            <a:spAutoFit/>
          </a:bodyPr>
          <a:lstStyle/>
          <a:p>
            <a:pPr marR="0" defTabSz="914400">
              <a:buClrTx/>
              <a:buSzTx/>
              <a:buFontTx/>
              <a:defRPr/>
            </a:pPr>
            <a:r>
              <a:rPr kumimoji="1" lang="zh-CN" altLang="en-US" sz="1200" kern="1200" cap="none" spc="0" normalizeH="0" baseline="0" noProof="0" dirty="0">
                <a:solidFill>
                  <a:srgbClr val="164D94"/>
                </a:solidFill>
                <a:latin typeface="Source Han Sans CN" charset="-122"/>
                <a:ea typeface="Source Han Sans CN" charset="-122"/>
                <a:cs typeface="Source Han Sans CN" charset="-122"/>
              </a:rPr>
              <a:t>可视化探索式分析</a:t>
            </a:r>
            <a:endParaRPr kumimoji="1" lang="zh-CN" altLang="en-US" sz="1200" kern="1200" cap="none" spc="0" normalizeH="0" baseline="0" noProof="0" dirty="0">
              <a:solidFill>
                <a:srgbClr val="164D94"/>
              </a:solidFill>
              <a:latin typeface="Source Han Sans CN" charset="-122"/>
              <a:ea typeface="Source Han Sans CN" charset="-122"/>
              <a:cs typeface="Source Han Sans CN" charset="-122"/>
            </a:endParaRPr>
          </a:p>
        </p:txBody>
      </p:sp>
      <p:sp>
        <p:nvSpPr>
          <p:cNvPr id="48" name="右箭头 47"/>
          <p:cNvSpPr/>
          <p:nvPr/>
        </p:nvSpPr>
        <p:spPr bwMode="auto">
          <a:xfrm rot="16200000">
            <a:off x="6733858" y="4134803"/>
            <a:ext cx="258763" cy="401638"/>
          </a:xfrm>
          <a:prstGeom prst="rightArrow">
            <a:avLst/>
          </a:prstGeom>
          <a:solidFill>
            <a:schemeClr val="accent3">
              <a:lumMod val="75000"/>
            </a:schemeClr>
          </a:solidFill>
          <a:ln w="9525" cap="flat" cmpd="sng" algn="ctr">
            <a:noFill/>
            <a:prstDash val="solid"/>
            <a:round/>
            <a:headEnd type="none" w="med" len="med"/>
            <a:tailEnd type="none" w="med" len="me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3200" u="none" strike="noStrike" kern="1200" cap="none" spc="0" normalizeH="0" baseline="0" noProof="0">
              <a:ln>
                <a:noFill/>
              </a:ln>
              <a:solidFill>
                <a:srgbClr val="164D94"/>
              </a:solidFill>
              <a:effectLst/>
              <a:uLnTx/>
              <a:uFillTx/>
              <a:latin typeface="Source Han Sans CN" charset="-122"/>
              <a:ea typeface="Source Han Sans CN" charset="-122"/>
              <a:cs typeface="Source Han Sans CN" charset="-122"/>
            </a:endParaRPr>
          </a:p>
        </p:txBody>
      </p:sp>
      <p:sp>
        <p:nvSpPr>
          <p:cNvPr id="49" name="圆角矩形 48"/>
          <p:cNvSpPr/>
          <p:nvPr/>
        </p:nvSpPr>
        <p:spPr>
          <a:xfrm>
            <a:off x="3722370" y="3395028"/>
            <a:ext cx="977900" cy="527050"/>
          </a:xfrm>
          <a:prstGeom prst="roundRect">
            <a:avLst>
              <a:gd name="adj" fmla="val 0"/>
            </a:avLst>
          </a:prstGeom>
          <a:solidFill>
            <a:srgbClr val="1EAA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rPr>
              <a:t>自助数据集</a:t>
            </a:r>
            <a:endParaRPr kumimoji="1" lang="zh-CN" altLang="en-US" sz="1200" u="none" strike="noStrike" kern="1200" cap="none" spc="0" normalizeH="0" baseline="0" noProof="0" dirty="0">
              <a:ln>
                <a:noFill/>
              </a:ln>
              <a:solidFill>
                <a:schemeClr val="bg1"/>
              </a:solidFill>
              <a:effectLst/>
              <a:uLnTx/>
              <a:uFillTx/>
              <a:latin typeface="Source Han Sans CN" charset="-122"/>
              <a:ea typeface="Source Han Sans CN" charset="-122"/>
              <a:cs typeface="Source Han Sans CN"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dirty="0">
                <a:solidFill>
                  <a:srgbClr val="007DD2"/>
                </a:solidFill>
                <a:latin typeface="微软雅黑" panose="020B0503020204020204" pitchFamily="34" charset="-122"/>
                <a:ea typeface="微软雅黑" panose="020B0503020204020204" pitchFamily="34" charset="-122"/>
                <a:sym typeface="+mn-ea"/>
              </a:rPr>
              <a:t>仪表板探索：</a:t>
            </a:r>
            <a:r>
              <a:rPr lang="zh-CN" altLang="en-US" sz="2665" b="0" dirty="0">
                <a:solidFill>
                  <a:srgbClr val="007DD2"/>
                </a:solidFill>
                <a:latin typeface="微软雅黑" panose="020B0503020204020204" pitchFamily="34" charset="-122"/>
                <a:ea typeface="微软雅黑" panose="020B0503020204020204" pitchFamily="34" charset="-122"/>
              </a:rPr>
              <a:t>联动</a:t>
            </a:r>
            <a:endParaRPr lang="zh-CN" altLang="en-US" sz="2665" b="0" dirty="0">
              <a:solidFill>
                <a:srgbClr val="007DD2"/>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rotWithShape="1">
          <a:blip r:embed="rId1"/>
          <a:srcRect b="7790"/>
          <a:stretch>
            <a:fillRect/>
          </a:stretch>
        </p:blipFill>
        <p:spPr>
          <a:xfrm>
            <a:off x="2501900" y="1271270"/>
            <a:ext cx="7428865" cy="4315460"/>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5470" y="1262380"/>
            <a:ext cx="7723505" cy="4265295"/>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6055" y="1363345"/>
            <a:ext cx="7938135" cy="4315460"/>
          </a:xfrm>
          <a:prstGeom prst="rect">
            <a:avLst/>
          </a:prstGeom>
        </p:spPr>
      </p:pic>
      <p:pic>
        <p:nvPicPr>
          <p:cNvPr id="8" name="图片 7"/>
          <p:cNvPicPr>
            <a:picLocks noChangeAspect="1"/>
          </p:cNvPicPr>
          <p:nvPr/>
        </p:nvPicPr>
        <p:blipFill>
          <a:blip r:embed="rId4"/>
          <a:stretch>
            <a:fillRect/>
          </a:stretch>
        </p:blipFill>
        <p:spPr>
          <a:xfrm>
            <a:off x="388620" y="972185"/>
            <a:ext cx="2726690" cy="5113020"/>
          </a:xfrm>
          <a:prstGeom prst="rect">
            <a:avLst/>
          </a:prstGeom>
        </p:spPr>
      </p:pic>
      <p:sp>
        <p:nvSpPr>
          <p:cNvPr id="4" name="文本框 3"/>
          <p:cNvSpPr txBox="1"/>
          <p:nvPr/>
        </p:nvSpPr>
        <p:spPr>
          <a:xfrm>
            <a:off x="575310" y="1183005"/>
            <a:ext cx="1871980" cy="368300"/>
          </a:xfrm>
          <a:prstGeom prst="rect">
            <a:avLst/>
          </a:prstGeom>
          <a:noFill/>
        </p:spPr>
        <p:txBody>
          <a:bodyPr wrap="none" rtlCol="0" anchor="t">
            <a:spAutoFit/>
          </a:bodyPr>
          <a:p>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仪表板探索技巧</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482600" y="1770380"/>
            <a:ext cx="2540000" cy="1337945"/>
          </a:xfrm>
          <a:prstGeom prst="rect">
            <a:avLst/>
          </a:prstGeom>
          <a:noFill/>
        </p:spPr>
        <p:txBody>
          <a:bodyPr wrap="square" rtlCol="0" anchor="t">
            <a:spAutoFit/>
          </a:bodyPr>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gn="l" eaLnBrk="1" hangingPunct="1">
              <a:lnSpc>
                <a:spcPct val="100000"/>
              </a:lnSpc>
              <a:spcBef>
                <a:spcPts val="1000"/>
              </a:spcBef>
              <a:buClrTx/>
              <a:buSzTx/>
              <a:buFont typeface="+mj-ea"/>
              <a:buAutoNum type="circleNumDbPlain"/>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联动</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钻取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跳转</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388620" y="972185"/>
            <a:ext cx="3222625" cy="5113020"/>
          </a:xfrm>
          <a:prstGeom prst="rect">
            <a:avLst/>
          </a:prstGeom>
        </p:spPr>
      </p:pic>
      <p:sp>
        <p:nvSpPr>
          <p:cNvPr id="2" name="标题 1"/>
          <p:cNvSpPr>
            <a:spLocks noGrp="1"/>
          </p:cNvSpPr>
          <p:nvPr>
            <p:ph type="title"/>
          </p:nvPr>
        </p:nvSpPr>
        <p:spPr/>
        <p:txBody>
          <a:bodyPr>
            <a:normAutofit fontScale="90000"/>
          </a:bodyPr>
          <a:p>
            <a:r>
              <a:rPr lang="zh-CN" altLang="en-US" sz="2660" b="0" dirty="0">
                <a:sym typeface="+mn-ea"/>
              </a:rPr>
              <a:t>仪表板探索：</a:t>
            </a:r>
            <a:r>
              <a:rPr lang="zh-CN" altLang="en-US" sz="2665" b="0" u="none"/>
              <a:t>钻取</a:t>
            </a:r>
            <a:endParaRPr lang="zh-CN" altLang="en-US" sz="2665" b="0" u="none"/>
          </a:p>
        </p:txBody>
      </p:sp>
      <p:pic>
        <p:nvPicPr>
          <p:cNvPr id="4" name="图片 3"/>
          <p:cNvPicPr>
            <a:picLocks noChangeAspect="1"/>
          </p:cNvPicPr>
          <p:nvPr>
            <p:custDataLst>
              <p:tags r:id="rId2"/>
            </p:custDataLst>
          </p:nvPr>
        </p:nvPicPr>
        <p:blipFill>
          <a:blip r:embed="rId3"/>
          <a:stretch>
            <a:fillRect/>
          </a:stretch>
        </p:blipFill>
        <p:spPr>
          <a:xfrm>
            <a:off x="4079240" y="2899410"/>
            <a:ext cx="7629525" cy="2493010"/>
          </a:xfrm>
          <a:prstGeom prst="rect">
            <a:avLst/>
          </a:prstGeom>
        </p:spPr>
      </p:pic>
      <p:sp>
        <p:nvSpPr>
          <p:cNvPr id="5" name="文本框 4"/>
          <p:cNvSpPr txBox="1"/>
          <p:nvPr/>
        </p:nvSpPr>
        <p:spPr>
          <a:xfrm>
            <a:off x="4277360" y="1290955"/>
            <a:ext cx="4672965" cy="645160"/>
          </a:xfrm>
          <a:prstGeom prst="rect">
            <a:avLst/>
          </a:prstGeom>
          <a:noFill/>
        </p:spPr>
        <p:txBody>
          <a:bodyPr wrap="square" rtlCol="0" anchor="t">
            <a:spAutoFit/>
          </a:bodyPr>
          <a:p>
            <a:r>
              <a:rPr lang="zh-CN" altLang="en-US"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公式：</a:t>
            </a:r>
            <a:endParaRPr lang="zh-CN" altLang="en-US"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毛利率=毛利额/销售额*100%</a:t>
            </a:r>
            <a:endParaRPr lang="zh-CN" altLang="en-US"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676910" y="3281680"/>
            <a:ext cx="2768600" cy="2183130"/>
            <a:chOff x="1000" y="2817"/>
            <a:chExt cx="4360" cy="3438"/>
          </a:xfrm>
        </p:grpSpPr>
        <p:sp>
          <p:nvSpPr>
            <p:cNvPr id="52" name="矩形 51"/>
            <p:cNvSpPr/>
            <p:nvPr/>
          </p:nvSpPr>
          <p:spPr>
            <a:xfrm>
              <a:off x="1000" y="2817"/>
              <a:ext cx="2533" cy="531"/>
            </a:xfrm>
            <a:prstGeom prst="rect">
              <a:avLst/>
            </a:prstGeom>
          </p:spPr>
          <p:txBody>
            <a:bodyPr wrap="square">
              <a:spAutoFit/>
            </a:bodyPr>
            <a:p>
              <a:pPr algn="l">
                <a:lnSpc>
                  <a:spcPct val="100000"/>
                </a:lnSpc>
                <a:buClrTx/>
                <a:buSzTx/>
                <a:buFontTx/>
              </a:pPr>
              <a:r>
                <a:rPr lang="zh-CN" altLang="en-US"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什么是钻取？</a:t>
              </a:r>
              <a:endParaRPr lang="zh-CN" altLang="en-US"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00" y="3736"/>
              <a:ext cx="4360" cy="2519"/>
            </a:xfrm>
            <a:prstGeom prst="rect">
              <a:avLst/>
            </a:prstGeom>
            <a:noFill/>
          </p:spPr>
          <p:txBody>
            <a:bodyPr wrap="square" rtlCol="0" anchor="t">
              <a:spAutoFit/>
            </a:bodyPr>
            <a:p>
              <a:pPr algn="l">
                <a:buClrTx/>
                <a:buSzTx/>
                <a:buFontTx/>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钻取可以让用户在查看仪表板时动态改变维度的层次，它包括向上钻取和向下钻取。包含：</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地图钻取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日期钻取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gn="l">
                <a:buClrTx/>
                <a:buSzTx/>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普通钻取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 name="文本框 9"/>
          <p:cNvSpPr txBox="1"/>
          <p:nvPr/>
        </p:nvSpPr>
        <p:spPr>
          <a:xfrm>
            <a:off x="4277360" y="2254250"/>
            <a:ext cx="5419725" cy="645160"/>
          </a:xfrm>
          <a:prstGeom prst="rect">
            <a:avLst/>
          </a:prstGeom>
          <a:noFill/>
        </p:spPr>
        <p:txBody>
          <a:bodyPr wrap="none" rtlCol="0" anchor="t">
            <a:spAutoFit/>
          </a:bodyPr>
          <a:p>
            <a:pPr algn="l"/>
            <a:r>
              <a:rPr lang="zh-CN" altLang="en-US"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在FineBI中添加计算字段：</a:t>
            </a:r>
            <a:endParaRPr lang="zh-CN" altLang="en-US"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zh-CN" altLang="en-US"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毛利率=SUM_AGG(毛利额)/SUM_AGG(销售额</a:t>
            </a:r>
            <a:r>
              <a:rPr lang="zh-CN" altLang="en-US">
                <a:sym typeface="+mn-ea"/>
              </a:rPr>
              <a:t>)</a:t>
            </a:r>
            <a:endParaRPr lang="zh-CN" altLang="en-US">
              <a:sym typeface="+mn-ea"/>
            </a:endParaRPr>
          </a:p>
        </p:txBody>
      </p:sp>
      <p:sp>
        <p:nvSpPr>
          <p:cNvPr id="8" name="文本框 7"/>
          <p:cNvSpPr txBox="1"/>
          <p:nvPr/>
        </p:nvSpPr>
        <p:spPr>
          <a:xfrm>
            <a:off x="575310" y="1183005"/>
            <a:ext cx="1871980" cy="368300"/>
          </a:xfrm>
          <a:prstGeom prst="rect">
            <a:avLst/>
          </a:prstGeom>
          <a:noFill/>
        </p:spPr>
        <p:txBody>
          <a:bodyPr wrap="none" rtlCol="0" anchor="t">
            <a:spAutoFit/>
          </a:bodyPr>
          <a:p>
            <a:r>
              <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仪表板探索技巧</a:t>
            </a:r>
            <a:endParaRPr lang="zh-CN" altLang="en-US"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482600" y="1770380"/>
            <a:ext cx="2540000" cy="1337945"/>
          </a:xfrm>
          <a:prstGeom prst="rect">
            <a:avLst/>
          </a:prstGeom>
          <a:noFill/>
        </p:spPr>
        <p:txBody>
          <a:bodyPr wrap="square" rtlCol="0" anchor="t">
            <a:spAutoFit/>
          </a:bodyPr>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过滤</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联动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钻取</a:t>
            </a:r>
            <a:endParaRPr lang="zh-CN" altLang="en-US" sz="14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eaLnBrk="1" hangingPunct="1">
              <a:lnSpc>
                <a:spcPct val="100000"/>
              </a:lnSpc>
              <a:spcBef>
                <a:spcPts val="1000"/>
              </a:spcBef>
              <a:buClrTx/>
              <a:buSzTx/>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跳转</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t>案例</a:t>
            </a:r>
            <a:r>
              <a:rPr lang="en-US" altLang="zh-CN" sz="2665" b="0" u="none" dirty="0"/>
              <a:t>——</a:t>
            </a:r>
            <a:r>
              <a:rPr lang="zh-CN" altLang="en-US" sz="2665" b="0" u="none" dirty="0"/>
              <a:t>添加交互效果</a:t>
            </a:r>
            <a:endParaRPr lang="en-US" altLang="zh-CN" sz="2665" b="0" u="none" dirty="0"/>
          </a:p>
        </p:txBody>
      </p:sp>
      <p:sp>
        <p:nvSpPr>
          <p:cNvPr id="4" name="文本占位符 2"/>
          <p:cNvSpPr txBox="1"/>
          <p:nvPr/>
        </p:nvSpPr>
        <p:spPr>
          <a:xfrm>
            <a:off x="388620" y="1491615"/>
            <a:ext cx="5918835" cy="415353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添加钻取、过滤、联动效果</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添加钻取效果。</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制作钻取目录，把合适的字段拖入目录</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制作表格，拖入钻取目录和要钻取的字段</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查看钻取效果</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添加过滤条件。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添加时间过滤条件，绑定年月</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添加文本过滤组件，绑定商品类别</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添加联动效果。</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060440" y="3559175"/>
            <a:ext cx="5506720" cy="2472055"/>
          </a:xfrm>
          <a:prstGeom prst="rect">
            <a:avLst/>
          </a:prstGeom>
        </p:spPr>
      </p:pic>
      <p:pic>
        <p:nvPicPr>
          <p:cNvPr id="6" name="图片 5"/>
          <p:cNvPicPr>
            <a:picLocks noChangeAspect="1"/>
          </p:cNvPicPr>
          <p:nvPr/>
        </p:nvPicPr>
        <p:blipFill>
          <a:blip r:embed="rId2"/>
          <a:stretch>
            <a:fillRect/>
          </a:stretch>
        </p:blipFill>
        <p:spPr>
          <a:xfrm>
            <a:off x="6060440" y="1009015"/>
            <a:ext cx="5506720" cy="247459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5" name="Shape 168"/>
          <p:cNvSpPr/>
          <p:nvPr/>
        </p:nvSpPr>
        <p:spPr>
          <a:xfrm>
            <a:off x="178904" y="4837181"/>
            <a:ext cx="2895600" cy="481330"/>
          </a:xfrm>
          <a:prstGeom prst="rect">
            <a:avLst/>
          </a:prstGeom>
          <a:ln w="12700">
            <a:miter lim="400000"/>
          </a:ln>
        </p:spPr>
        <p:txBody>
          <a:bodyPr wrap="none" lIns="25400" tIns="25400" rIns="25400" bIns="25400" anchor="ctr">
            <a:spAutoFit/>
          </a:bodyPr>
          <a:lstStyle>
            <a:lvl1pPr algn="l">
              <a:defRPr sz="5500">
                <a:solidFill>
                  <a:srgbClr val="1074DE"/>
                </a:solidFill>
                <a:latin typeface="冬青黑体简体中文 W3"/>
                <a:ea typeface="冬青黑体简体中文 W3"/>
                <a:cs typeface="冬青黑体简体中文 W3"/>
                <a:sym typeface="冬青黑体简体中文 W3"/>
              </a:defRPr>
            </a:lvl1pPr>
          </a:lstStyle>
          <a:p>
            <a:pPr algn="l"/>
            <a:r>
              <a:rPr lang="zh-CN" altLang="en-US" sz="2800" dirty="0">
                <a:latin typeface="+mj-ea"/>
                <a:ea typeface="+mj-ea"/>
                <a:sym typeface="+mn-ea"/>
              </a:rPr>
              <a:t>仪表板制作和</a:t>
            </a:r>
            <a:r>
              <a:rPr lang="zh-CN" altLang="en-US" sz="2800" dirty="0">
                <a:latin typeface="+mj-ea"/>
                <a:ea typeface="+mj-ea"/>
                <a:sym typeface="+mn-ea"/>
              </a:rPr>
              <a:t>分享</a:t>
            </a:r>
            <a:endParaRPr lang="zh-CN" altLang="en-US" sz="2800" dirty="0">
              <a:latin typeface="+mj-ea"/>
              <a:ea typeface="+mj-ea"/>
              <a:sym typeface="+mn-ea"/>
            </a:endParaRPr>
          </a:p>
        </p:txBody>
      </p:sp>
      <p:sp>
        <p:nvSpPr>
          <p:cNvPr id="6" name="Shape 167"/>
          <p:cNvSpPr/>
          <p:nvPr/>
        </p:nvSpPr>
        <p:spPr>
          <a:xfrm>
            <a:off x="347869" y="3304679"/>
            <a:ext cx="1678940" cy="1404620"/>
          </a:xfrm>
          <a:prstGeom prst="rect">
            <a:avLst/>
          </a:prstGeom>
          <a:ln w="12700">
            <a:miter lim="400000"/>
          </a:ln>
        </p:spPr>
        <p:txBody>
          <a:bodyPr wrap="none" lIns="25400" tIns="25400" rIns="25400" bIns="25400" anchor="ctr">
            <a:spAutoFit/>
          </a:bodyPr>
          <a:lstStyle>
            <a:lvl1pPr algn="l">
              <a:defRPr sz="16100">
                <a:solidFill>
                  <a:srgbClr val="1074DE"/>
                </a:solidFill>
                <a:latin typeface="冬青黑体简体中文 W6"/>
                <a:ea typeface="冬青黑体简体中文 W6"/>
                <a:cs typeface="冬青黑体简体中文 W6"/>
                <a:sym typeface="冬青黑体简体中文 W6"/>
              </a:defRPr>
            </a:lvl1pPr>
          </a:lstStyle>
          <a:p>
            <a:r>
              <a:rPr kumimoji="1" lang="en-US" altLang="zh-CN" sz="8800" b="1" dirty="0">
                <a:solidFill>
                  <a:srgbClr val="007DD2"/>
                </a:solidFill>
                <a:latin typeface="Soho Gothic Pro" charset="0"/>
                <a:ea typeface="Soho Gothic Pro" charset="0"/>
                <a:cs typeface="Soho Gothic Pro" charset="0"/>
              </a:rPr>
              <a:t>08</a:t>
            </a:r>
            <a:endParaRPr kumimoji="1" lang="en-US" altLang="zh-CN" sz="8800" b="1" dirty="0">
              <a:solidFill>
                <a:srgbClr val="007DD2"/>
              </a:solidFill>
              <a:latin typeface="Soho Gothic Pro" charset="0"/>
              <a:ea typeface="Soho Gothic Pro" charset="0"/>
              <a:cs typeface="Soho Gothic Pro"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665" b="0" dirty="0"/>
              <a:t>模板美化三原则</a:t>
            </a:r>
            <a:endParaRPr lang="en-US" altLang="zh-CN" sz="2665" b="0" dirty="0"/>
          </a:p>
        </p:txBody>
      </p:sp>
      <p:sp>
        <p:nvSpPr>
          <p:cNvPr id="3" name="椭圆 11"/>
          <p:cNvSpPr>
            <a:spLocks noChangeArrowheads="1"/>
          </p:cNvSpPr>
          <p:nvPr/>
        </p:nvSpPr>
        <p:spPr bwMode="auto">
          <a:xfrm>
            <a:off x="1927225" y="1747157"/>
            <a:ext cx="3144837" cy="10922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latin typeface="思源黑体 CN Medium" panose="020B0600000000000000" pitchFamily="34" charset="-122"/>
              <a:ea typeface="思源黑体 CN Medium" panose="020B0600000000000000" pitchFamily="34" charset="-122"/>
            </a:endParaRPr>
          </a:p>
        </p:txBody>
      </p:sp>
      <p:sp>
        <p:nvSpPr>
          <p:cNvPr id="4" name="下箭头 12"/>
          <p:cNvSpPr>
            <a:spLocks noChangeArrowheads="1"/>
          </p:cNvSpPr>
          <p:nvPr/>
        </p:nvSpPr>
        <p:spPr bwMode="auto">
          <a:xfrm>
            <a:off x="3200400" y="4422095"/>
            <a:ext cx="609600" cy="388937"/>
          </a:xfrm>
          <a:prstGeom prst="downArrow">
            <a:avLst>
              <a:gd name="adj1" fmla="val 50000"/>
              <a:gd name="adj2" fmla="val 50000"/>
            </a:avLst>
          </a:prstGeom>
          <a:solidFill>
            <a:schemeClr val="tx1">
              <a:lumMod val="50000"/>
              <a:lumOff val="50000"/>
            </a:schemeClr>
          </a:solidFill>
          <a:ln w="12700" cap="flat" cmpd="sng">
            <a:solidFill>
              <a:srgbClr val="FFFFFF"/>
            </a:solidFill>
            <a:miter lim="800000"/>
          </a:ln>
        </p:spPr>
        <p:txBody>
          <a:bodyPr/>
          <a:lstStyle/>
          <a:p>
            <a:endParaRPr lang="zh-CN" altLang="en-US">
              <a:latin typeface="思源黑体 CN Medium" panose="020B0600000000000000" pitchFamily="34" charset="-122"/>
              <a:ea typeface="思源黑体 CN Medium" panose="020B0600000000000000" pitchFamily="34" charset="-122"/>
            </a:endParaRPr>
          </a:p>
        </p:txBody>
      </p:sp>
      <p:sp>
        <p:nvSpPr>
          <p:cNvPr id="5" name="任意多边形 13"/>
          <p:cNvSpPr>
            <a:spLocks noChangeArrowheads="1"/>
          </p:cNvSpPr>
          <p:nvPr/>
        </p:nvSpPr>
        <p:spPr bwMode="auto">
          <a:xfrm>
            <a:off x="2043112" y="4734832"/>
            <a:ext cx="2925763" cy="730250"/>
          </a:xfrm>
          <a:custGeom>
            <a:avLst/>
            <a:gdLst>
              <a:gd name="T0" fmla="*/ 0 w 2925990"/>
              <a:gd name="T1" fmla="*/ 0 h 731497"/>
              <a:gd name="T2" fmla="*/ 2925990 w 2925990"/>
              <a:gd name="T3" fmla="*/ 0 h 731497"/>
              <a:gd name="T4" fmla="*/ 2925990 w 2925990"/>
              <a:gd name="T5" fmla="*/ 731497 h 731497"/>
              <a:gd name="T6" fmla="*/ 0 w 2925990"/>
              <a:gd name="T7" fmla="*/ 731497 h 731497"/>
              <a:gd name="T8" fmla="*/ 0 w 2925990"/>
              <a:gd name="T9" fmla="*/ 0 h 731497"/>
              <a:gd name="T10" fmla="*/ 0 60000 65536"/>
              <a:gd name="T11" fmla="*/ 0 60000 65536"/>
              <a:gd name="T12" fmla="*/ 0 60000 65536"/>
              <a:gd name="T13" fmla="*/ 0 60000 65536"/>
              <a:gd name="T14" fmla="*/ 0 60000 65536"/>
              <a:gd name="T15" fmla="*/ 0 w 2925990"/>
              <a:gd name="T16" fmla="*/ 0 h 731497"/>
              <a:gd name="T17" fmla="*/ 2925990 w 2925990"/>
              <a:gd name="T18" fmla="*/ 731497 h 731497"/>
            </a:gdLst>
            <a:ahLst/>
            <a:cxnLst>
              <a:cxn ang="T10">
                <a:pos x="T0" y="T1"/>
              </a:cxn>
              <a:cxn ang="T11">
                <a:pos x="T2" y="T3"/>
              </a:cxn>
              <a:cxn ang="T12">
                <a:pos x="T4" y="T5"/>
              </a:cxn>
              <a:cxn ang="T13">
                <a:pos x="T6" y="T7"/>
              </a:cxn>
              <a:cxn ang="T14">
                <a:pos x="T8" y="T9"/>
              </a:cxn>
            </a:cxnLst>
            <a:rect l="T15" t="T16" r="T17" b="T18"/>
            <a:pathLst>
              <a:path w="2925990" h="731497">
                <a:moveTo>
                  <a:pt x="0" y="0"/>
                </a:moveTo>
                <a:lnTo>
                  <a:pt x="2925990" y="0"/>
                </a:lnTo>
                <a:lnTo>
                  <a:pt x="2925990" y="731497"/>
                </a:lnTo>
                <a:lnTo>
                  <a:pt x="0" y="731497"/>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77800" tIns="177800" rIns="177800" bIns="177800" anchor="ctr"/>
          <a:lstStyle/>
          <a:p>
            <a:pPr algn="ctr">
              <a:lnSpc>
                <a:spcPct val="90000"/>
              </a:lnSpc>
              <a:spcAft>
                <a:spcPct val="35000"/>
              </a:spcAft>
            </a:pPr>
            <a:r>
              <a:rPr lang="en-US" altLang="zh-CN" sz="2000" b="1" dirty="0">
                <a:solidFill>
                  <a:schemeClr val="tx1">
                    <a:lumMod val="50000"/>
                    <a:lumOff val="50000"/>
                  </a:schemeClr>
                </a:solidFill>
                <a:latin typeface="思源黑体 CN Medium" panose="020B0600000000000000" pitchFamily="34" charset="-122"/>
                <a:ea typeface="思源黑体 CN Medium" panose="020B0600000000000000" pitchFamily="34" charset="-122"/>
                <a:sym typeface="Calibri" panose="020F0502020204030204" charset="0"/>
              </a:rPr>
              <a:t>dashboards</a:t>
            </a:r>
            <a:endParaRPr lang="zh-CN" altLang="en-US" sz="2000" b="1" dirty="0">
              <a:solidFill>
                <a:schemeClr val="tx1">
                  <a:lumMod val="50000"/>
                  <a:lumOff val="50000"/>
                </a:schemeClr>
              </a:solidFill>
              <a:latin typeface="思源黑体 CN Medium" panose="020B0600000000000000" pitchFamily="34" charset="-122"/>
              <a:ea typeface="思源黑体 CN Medium" panose="020B0600000000000000" pitchFamily="34" charset="-122"/>
            </a:endParaRPr>
          </a:p>
        </p:txBody>
      </p:sp>
      <p:sp>
        <p:nvSpPr>
          <p:cNvPr id="6" name="任意多边形 14"/>
          <p:cNvSpPr>
            <a:spLocks noChangeArrowheads="1"/>
          </p:cNvSpPr>
          <p:nvPr/>
        </p:nvSpPr>
        <p:spPr bwMode="auto">
          <a:xfrm>
            <a:off x="3071812" y="2923495"/>
            <a:ext cx="1096963" cy="1096962"/>
          </a:xfrm>
          <a:custGeom>
            <a:avLst/>
            <a:gdLst>
              <a:gd name="T0" fmla="*/ 0 w 1097246"/>
              <a:gd name="T1" fmla="*/ 548623 h 1097246"/>
              <a:gd name="T2" fmla="*/ 548623 w 1097246"/>
              <a:gd name="T3" fmla="*/ 0 h 1097246"/>
              <a:gd name="T4" fmla="*/ 1097246 w 1097246"/>
              <a:gd name="T5" fmla="*/ 548623 h 1097246"/>
              <a:gd name="T6" fmla="*/ 548623 w 1097246"/>
              <a:gd name="T7" fmla="*/ 1097246 h 1097246"/>
              <a:gd name="T8" fmla="*/ 0 w 1097246"/>
              <a:gd name="T9" fmla="*/ 548623 h 1097246"/>
              <a:gd name="T10" fmla="*/ 0 60000 65536"/>
              <a:gd name="T11" fmla="*/ 0 60000 65536"/>
              <a:gd name="T12" fmla="*/ 0 60000 65536"/>
              <a:gd name="T13" fmla="*/ 0 60000 65536"/>
              <a:gd name="T14" fmla="*/ 0 60000 65536"/>
              <a:gd name="T15" fmla="*/ 0 w 1097246"/>
              <a:gd name="T16" fmla="*/ 0 h 1097246"/>
              <a:gd name="T17" fmla="*/ 1097246 w 1097246"/>
              <a:gd name="T18" fmla="*/ 1097246 h 1097246"/>
            </a:gdLst>
            <a:ahLst/>
            <a:cxnLst>
              <a:cxn ang="T10">
                <a:pos x="T0" y="T1"/>
              </a:cxn>
              <a:cxn ang="T11">
                <a:pos x="T2" y="T3"/>
              </a:cxn>
              <a:cxn ang="T12">
                <a:pos x="T4" y="T5"/>
              </a:cxn>
              <a:cxn ang="T13">
                <a:pos x="T6" y="T7"/>
              </a:cxn>
              <a:cxn ang="T14">
                <a:pos x="T8" y="T9"/>
              </a:cxn>
            </a:cxnLst>
            <a:rect l="T15" t="T16" r="T17" b="T18"/>
            <a:pathLst>
              <a:path w="1097246" h="1097246">
                <a:moveTo>
                  <a:pt x="0" y="548623"/>
                </a:moveTo>
                <a:cubicBezTo>
                  <a:pt x="0" y="245627"/>
                  <a:pt x="245627" y="0"/>
                  <a:pt x="548623" y="0"/>
                </a:cubicBezTo>
                <a:cubicBezTo>
                  <a:pt x="851619" y="0"/>
                  <a:pt x="1097246" y="245627"/>
                  <a:pt x="1097246" y="548623"/>
                </a:cubicBezTo>
                <a:cubicBezTo>
                  <a:pt x="1097246" y="851619"/>
                  <a:pt x="851619" y="1097246"/>
                  <a:pt x="548623" y="1097246"/>
                </a:cubicBezTo>
                <a:cubicBezTo>
                  <a:pt x="245627" y="1097246"/>
                  <a:pt x="0" y="851619"/>
                  <a:pt x="0" y="548623"/>
                </a:cubicBezTo>
                <a:close/>
              </a:path>
            </a:pathLst>
          </a:custGeom>
          <a:solidFill>
            <a:srgbClr val="1EAAE6"/>
          </a:solidFill>
          <a:ln w="12700" cap="flat" cmpd="sng">
            <a:solidFill>
              <a:srgbClr val="FFFFFF"/>
            </a:solidFill>
            <a:miter lim="800000"/>
          </a:ln>
        </p:spPr>
        <p:txBody>
          <a:bodyPr lIns="193708" tIns="193708" rIns="193708" bIns="193708" anchor="ctr"/>
          <a:lstStyle/>
          <a:p>
            <a:pPr algn="ctr">
              <a:lnSpc>
                <a:spcPct val="90000"/>
              </a:lnSpc>
              <a:spcAft>
                <a:spcPct val="35000"/>
              </a:spcAft>
            </a:pPr>
            <a:r>
              <a:rPr lang="zh-CN" altLang="en-US" dirty="0">
                <a:solidFill>
                  <a:srgbClr val="FFFFFF"/>
                </a:solidFill>
                <a:latin typeface="思源黑体 CN Medium" panose="020B0600000000000000" pitchFamily="34" charset="-122"/>
                <a:ea typeface="思源黑体 CN Medium" panose="020B0600000000000000" pitchFamily="34" charset="-122"/>
                <a:sym typeface="Calibri" panose="020F0502020204030204" charset="0"/>
              </a:rPr>
              <a:t>有重点</a:t>
            </a:r>
            <a:endParaRPr lang="zh-CN" altLang="en-US" dirty="0">
              <a:solidFill>
                <a:srgbClr val="FFFFFF"/>
              </a:solidFill>
              <a:latin typeface="思源黑体 CN Medium" panose="020B0600000000000000" pitchFamily="34" charset="-122"/>
              <a:ea typeface="思源黑体 CN Medium" panose="020B0600000000000000" pitchFamily="34" charset="-122"/>
            </a:endParaRPr>
          </a:p>
        </p:txBody>
      </p:sp>
      <p:sp>
        <p:nvSpPr>
          <p:cNvPr id="7" name="任意多边形 15"/>
          <p:cNvSpPr>
            <a:spLocks noChangeArrowheads="1"/>
          </p:cNvSpPr>
          <p:nvPr/>
        </p:nvSpPr>
        <p:spPr bwMode="auto">
          <a:xfrm>
            <a:off x="2286000" y="2101170"/>
            <a:ext cx="1096962" cy="1096962"/>
          </a:xfrm>
          <a:custGeom>
            <a:avLst/>
            <a:gdLst>
              <a:gd name="T0" fmla="*/ 0 w 1097246"/>
              <a:gd name="T1" fmla="*/ 548623 h 1097246"/>
              <a:gd name="T2" fmla="*/ 548623 w 1097246"/>
              <a:gd name="T3" fmla="*/ 0 h 1097246"/>
              <a:gd name="T4" fmla="*/ 1097246 w 1097246"/>
              <a:gd name="T5" fmla="*/ 548623 h 1097246"/>
              <a:gd name="T6" fmla="*/ 548623 w 1097246"/>
              <a:gd name="T7" fmla="*/ 1097246 h 1097246"/>
              <a:gd name="T8" fmla="*/ 0 w 1097246"/>
              <a:gd name="T9" fmla="*/ 548623 h 1097246"/>
              <a:gd name="T10" fmla="*/ 0 60000 65536"/>
              <a:gd name="T11" fmla="*/ 0 60000 65536"/>
              <a:gd name="T12" fmla="*/ 0 60000 65536"/>
              <a:gd name="T13" fmla="*/ 0 60000 65536"/>
              <a:gd name="T14" fmla="*/ 0 60000 65536"/>
              <a:gd name="T15" fmla="*/ 0 w 1097246"/>
              <a:gd name="T16" fmla="*/ 0 h 1097246"/>
              <a:gd name="T17" fmla="*/ 1097246 w 1097246"/>
              <a:gd name="T18" fmla="*/ 1097246 h 1097246"/>
            </a:gdLst>
            <a:ahLst/>
            <a:cxnLst>
              <a:cxn ang="T10">
                <a:pos x="T0" y="T1"/>
              </a:cxn>
              <a:cxn ang="T11">
                <a:pos x="T2" y="T3"/>
              </a:cxn>
              <a:cxn ang="T12">
                <a:pos x="T4" y="T5"/>
              </a:cxn>
              <a:cxn ang="T13">
                <a:pos x="T6" y="T7"/>
              </a:cxn>
              <a:cxn ang="T14">
                <a:pos x="T8" y="T9"/>
              </a:cxn>
            </a:cxnLst>
            <a:rect l="T15" t="T16" r="T17" b="T18"/>
            <a:pathLst>
              <a:path w="1097246" h="1097246">
                <a:moveTo>
                  <a:pt x="0" y="548623"/>
                </a:moveTo>
                <a:cubicBezTo>
                  <a:pt x="0" y="245627"/>
                  <a:pt x="245627" y="0"/>
                  <a:pt x="548623" y="0"/>
                </a:cubicBezTo>
                <a:cubicBezTo>
                  <a:pt x="851619" y="0"/>
                  <a:pt x="1097246" y="245627"/>
                  <a:pt x="1097246" y="548623"/>
                </a:cubicBezTo>
                <a:cubicBezTo>
                  <a:pt x="1097246" y="851619"/>
                  <a:pt x="851619" y="1097246"/>
                  <a:pt x="548623" y="1097246"/>
                </a:cubicBezTo>
                <a:cubicBezTo>
                  <a:pt x="245627" y="1097246"/>
                  <a:pt x="0" y="851619"/>
                  <a:pt x="0" y="548623"/>
                </a:cubicBezTo>
                <a:close/>
              </a:path>
            </a:pathLst>
          </a:custGeom>
          <a:solidFill>
            <a:srgbClr val="D8D8D8"/>
          </a:solidFill>
          <a:ln w="12700" cap="flat" cmpd="sng">
            <a:noFill/>
            <a:bevel/>
          </a:ln>
        </p:spPr>
        <p:txBody>
          <a:bodyPr lIns="193708" tIns="193708" rIns="193708" bIns="193708" anchor="ctr"/>
          <a:lstStyle/>
          <a:p>
            <a:pPr algn="ctr">
              <a:lnSpc>
                <a:spcPct val="90000"/>
              </a:lnSpc>
              <a:spcAft>
                <a:spcPct val="35000"/>
              </a:spcAft>
            </a:pPr>
            <a:r>
              <a:rPr lang="zh-CN" altLang="en-US" dirty="0">
                <a:solidFill>
                  <a:srgbClr val="FFFFFF"/>
                </a:solidFill>
                <a:latin typeface="思源黑体 CN Medium" panose="020B0600000000000000" pitchFamily="34" charset="-122"/>
                <a:ea typeface="思源黑体 CN Medium" panose="020B0600000000000000" pitchFamily="34" charset="-122"/>
                <a:sym typeface="Calibri" panose="020F0502020204030204" charset="0"/>
              </a:rPr>
              <a:t>简约</a:t>
            </a:r>
            <a:endParaRPr lang="zh-CN" altLang="en-US" dirty="0">
              <a:solidFill>
                <a:srgbClr val="FFFFFF"/>
              </a:solidFill>
              <a:latin typeface="思源黑体 CN Medium" panose="020B0600000000000000" pitchFamily="34" charset="-122"/>
              <a:ea typeface="思源黑体 CN Medium" panose="020B0600000000000000" pitchFamily="34" charset="-122"/>
            </a:endParaRPr>
          </a:p>
        </p:txBody>
      </p:sp>
      <p:sp>
        <p:nvSpPr>
          <p:cNvPr id="8" name="任意多边形 16"/>
          <p:cNvSpPr>
            <a:spLocks noChangeArrowheads="1"/>
          </p:cNvSpPr>
          <p:nvPr/>
        </p:nvSpPr>
        <p:spPr bwMode="auto">
          <a:xfrm>
            <a:off x="3408362" y="1836057"/>
            <a:ext cx="1096963" cy="1096963"/>
          </a:xfrm>
          <a:custGeom>
            <a:avLst/>
            <a:gdLst>
              <a:gd name="T0" fmla="*/ 0 w 1097246"/>
              <a:gd name="T1" fmla="*/ 548623 h 1097246"/>
              <a:gd name="T2" fmla="*/ 548623 w 1097246"/>
              <a:gd name="T3" fmla="*/ 0 h 1097246"/>
              <a:gd name="T4" fmla="*/ 1097246 w 1097246"/>
              <a:gd name="T5" fmla="*/ 548623 h 1097246"/>
              <a:gd name="T6" fmla="*/ 548623 w 1097246"/>
              <a:gd name="T7" fmla="*/ 1097246 h 1097246"/>
              <a:gd name="T8" fmla="*/ 0 w 1097246"/>
              <a:gd name="T9" fmla="*/ 548623 h 1097246"/>
              <a:gd name="T10" fmla="*/ 0 60000 65536"/>
              <a:gd name="T11" fmla="*/ 0 60000 65536"/>
              <a:gd name="T12" fmla="*/ 0 60000 65536"/>
              <a:gd name="T13" fmla="*/ 0 60000 65536"/>
              <a:gd name="T14" fmla="*/ 0 60000 65536"/>
              <a:gd name="T15" fmla="*/ 0 w 1097246"/>
              <a:gd name="T16" fmla="*/ 0 h 1097246"/>
              <a:gd name="T17" fmla="*/ 1097246 w 1097246"/>
              <a:gd name="T18" fmla="*/ 1097246 h 1097246"/>
            </a:gdLst>
            <a:ahLst/>
            <a:cxnLst>
              <a:cxn ang="T10">
                <a:pos x="T0" y="T1"/>
              </a:cxn>
              <a:cxn ang="T11">
                <a:pos x="T2" y="T3"/>
              </a:cxn>
              <a:cxn ang="T12">
                <a:pos x="T4" y="T5"/>
              </a:cxn>
              <a:cxn ang="T13">
                <a:pos x="T6" y="T7"/>
              </a:cxn>
              <a:cxn ang="T14">
                <a:pos x="T8" y="T9"/>
              </a:cxn>
            </a:cxnLst>
            <a:rect l="T15" t="T16" r="T17" b="T18"/>
            <a:pathLst>
              <a:path w="1097246" h="1097246">
                <a:moveTo>
                  <a:pt x="0" y="548623"/>
                </a:moveTo>
                <a:cubicBezTo>
                  <a:pt x="0" y="245627"/>
                  <a:pt x="245627" y="0"/>
                  <a:pt x="548623" y="0"/>
                </a:cubicBezTo>
                <a:cubicBezTo>
                  <a:pt x="851619" y="0"/>
                  <a:pt x="1097246" y="245627"/>
                  <a:pt x="1097246" y="548623"/>
                </a:cubicBezTo>
                <a:cubicBezTo>
                  <a:pt x="1097246" y="851619"/>
                  <a:pt x="851619" y="1097246"/>
                  <a:pt x="548623" y="1097246"/>
                </a:cubicBezTo>
                <a:cubicBezTo>
                  <a:pt x="245627" y="1097246"/>
                  <a:pt x="0" y="851619"/>
                  <a:pt x="0" y="548623"/>
                </a:cubicBezTo>
                <a:close/>
              </a:path>
            </a:pathLst>
          </a:custGeom>
          <a:solidFill>
            <a:srgbClr val="007DD2"/>
          </a:solidFill>
          <a:ln w="12700" cap="flat" cmpd="sng">
            <a:solidFill>
              <a:srgbClr val="FFFFFF"/>
            </a:solidFill>
            <a:miter lim="800000"/>
          </a:ln>
        </p:spPr>
        <p:txBody>
          <a:bodyPr lIns="193708" tIns="193708" rIns="193708" bIns="193708" anchor="ctr"/>
          <a:lstStyle/>
          <a:p>
            <a:pPr algn="ctr">
              <a:lnSpc>
                <a:spcPct val="90000"/>
              </a:lnSpc>
              <a:spcAft>
                <a:spcPct val="35000"/>
              </a:spcAft>
            </a:pPr>
            <a:r>
              <a:rPr lang="zh-CN" altLang="en-US" dirty="0">
                <a:solidFill>
                  <a:srgbClr val="FFFFFF"/>
                </a:solidFill>
                <a:latin typeface="思源黑体 CN Medium" panose="020B0600000000000000" pitchFamily="34" charset="-122"/>
                <a:ea typeface="思源黑体 CN Medium" panose="020B0600000000000000" pitchFamily="34" charset="-122"/>
                <a:sym typeface="Calibri" panose="020F0502020204030204" charset="0"/>
              </a:rPr>
              <a:t>整洁</a:t>
            </a:r>
            <a:endParaRPr lang="zh-CN" altLang="en-US" dirty="0">
              <a:solidFill>
                <a:srgbClr val="FFFFFF"/>
              </a:solidFill>
              <a:latin typeface="思源黑体 CN Medium" panose="020B0600000000000000" pitchFamily="34" charset="-122"/>
              <a:ea typeface="思源黑体 CN Medium" panose="020B0600000000000000" pitchFamily="34" charset="-122"/>
            </a:endParaRPr>
          </a:p>
        </p:txBody>
      </p:sp>
      <p:sp>
        <p:nvSpPr>
          <p:cNvPr id="9" name="形状 17"/>
          <p:cNvSpPr/>
          <p:nvPr/>
        </p:nvSpPr>
        <p:spPr bwMode="auto">
          <a:xfrm>
            <a:off x="1798637" y="1613807"/>
            <a:ext cx="3413125" cy="2730500"/>
          </a:xfrm>
          <a:custGeom>
            <a:avLst/>
            <a:gdLst>
              <a:gd name="T0" fmla="*/ 26 w 5376"/>
              <a:gd name="T1" fmla="*/ 1224 h 4301"/>
              <a:gd name="T2" fmla="*/ 24 w 5376"/>
              <a:gd name="T3" fmla="*/ 1224 h 4301"/>
              <a:gd name="T4" fmla="*/ -1 w 5376"/>
              <a:gd name="T5" fmla="*/ 1075 h 4301"/>
              <a:gd name="T6" fmla="*/ 2687 w 5376"/>
              <a:gd name="T7" fmla="*/ 0 h 4301"/>
              <a:gd name="T8" fmla="*/ 5375 w 5376"/>
              <a:gd name="T9" fmla="*/ 1075 h 4301"/>
              <a:gd name="T10" fmla="*/ 5349 w 5376"/>
              <a:gd name="T11" fmla="*/ 1224 h 4301"/>
              <a:gd name="T12" fmla="*/ 3353 w 5376"/>
              <a:gd name="T13" fmla="*/ 4069 h 4301"/>
              <a:gd name="T14" fmla="*/ 3353 w 5376"/>
              <a:gd name="T15" fmla="*/ 4069 h 4301"/>
              <a:gd name="T16" fmla="*/ 2688 w 5376"/>
              <a:gd name="T17" fmla="*/ 4299 h 4301"/>
              <a:gd name="T18" fmla="*/ 2022 w 5376"/>
              <a:gd name="T19" fmla="*/ 4069 h 4301"/>
              <a:gd name="T20" fmla="*/ 215 w 5376"/>
              <a:gd name="T21" fmla="*/ 1075 h 4301"/>
              <a:gd name="T22" fmla="*/ 215 w 5376"/>
              <a:gd name="T23" fmla="*/ 1074 h 4301"/>
              <a:gd name="T24" fmla="*/ 2687 w 5376"/>
              <a:gd name="T25" fmla="*/ 215 h 4301"/>
              <a:gd name="T26" fmla="*/ 5159 w 5376"/>
              <a:gd name="T27" fmla="*/ 1075 h 4301"/>
              <a:gd name="T28" fmla="*/ 2687 w 5376"/>
              <a:gd name="T29" fmla="*/ 1935 h 4301"/>
              <a:gd name="T30" fmla="*/ 215 w 5376"/>
              <a:gd name="T31" fmla="*/ 1075 h 4301"/>
              <a:gd name="T32" fmla="*/ 0 w 5376"/>
              <a:gd name="T33" fmla="*/ 0 h 4301"/>
              <a:gd name="T34" fmla="*/ 5376 w 5376"/>
              <a:gd name="T35" fmla="*/ 4301 h 4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5376" h="4301">
                <a:moveTo>
                  <a:pt x="26" y="1224"/>
                </a:moveTo>
                <a:lnTo>
                  <a:pt x="24" y="1224"/>
                </a:lnTo>
                <a:cubicBezTo>
                  <a:pt x="7" y="1174"/>
                  <a:pt x="-1" y="1124"/>
                  <a:pt x="-1" y="1075"/>
                </a:cubicBezTo>
                <a:cubicBezTo>
                  <a:pt x="-1" y="481"/>
                  <a:pt x="1202" y="0"/>
                  <a:pt x="2687" y="0"/>
                </a:cubicBezTo>
                <a:cubicBezTo>
                  <a:pt x="4171" y="0"/>
                  <a:pt x="5375" y="481"/>
                  <a:pt x="5375" y="1075"/>
                </a:cubicBezTo>
                <a:cubicBezTo>
                  <a:pt x="5374" y="1124"/>
                  <a:pt x="5366" y="1174"/>
                  <a:pt x="5349" y="1224"/>
                </a:cubicBezTo>
                <a:lnTo>
                  <a:pt x="3353" y="4069"/>
                </a:lnTo>
                <a:lnTo>
                  <a:pt x="3353" y="4069"/>
                </a:lnTo>
                <a:cubicBezTo>
                  <a:pt x="3307" y="4201"/>
                  <a:pt x="3023" y="4299"/>
                  <a:pt x="2688" y="4299"/>
                </a:cubicBezTo>
                <a:cubicBezTo>
                  <a:pt x="2352" y="4299"/>
                  <a:pt x="2068" y="4201"/>
                  <a:pt x="2022" y="4069"/>
                </a:cubicBezTo>
                <a:close/>
                <a:moveTo>
                  <a:pt x="215" y="1075"/>
                </a:moveTo>
                <a:lnTo>
                  <a:pt x="215" y="1074"/>
                </a:lnTo>
                <a:cubicBezTo>
                  <a:pt x="215" y="600"/>
                  <a:pt x="1321" y="215"/>
                  <a:pt x="2687" y="215"/>
                </a:cubicBezTo>
                <a:cubicBezTo>
                  <a:pt x="4052" y="215"/>
                  <a:pt x="5159" y="600"/>
                  <a:pt x="5159" y="1075"/>
                </a:cubicBezTo>
                <a:cubicBezTo>
                  <a:pt x="5159" y="1549"/>
                  <a:pt x="4052" y="1935"/>
                  <a:pt x="2687" y="1935"/>
                </a:cubicBezTo>
                <a:cubicBezTo>
                  <a:pt x="1321" y="1934"/>
                  <a:pt x="215" y="1549"/>
                  <a:pt x="215" y="1075"/>
                </a:cubicBezTo>
                <a:close/>
              </a:path>
            </a:pathLst>
          </a:custGeom>
          <a:noFill/>
          <a:ln w="6350" cap="flat" cmpd="sng">
            <a:solidFill>
              <a:schemeClr val="bg2">
                <a:lumMod val="50000"/>
              </a:schemeClr>
            </a:solidFill>
            <a:bevel/>
          </a:ln>
          <a:extLst>
            <a:ext uri="{909E8E84-426E-40DD-AFC4-6F175D3DCCD1}">
              <a14:hiddenFill xmlns:a14="http://schemas.microsoft.com/office/drawing/2010/main">
                <a:solidFill>
                  <a:srgbClr val="FFFFFF"/>
                </a:solidFill>
              </a14:hiddenFill>
            </a:ext>
          </a:extLst>
        </p:spPr>
        <p:txBody>
          <a:bodyPr/>
          <a:lstStyle/>
          <a:p>
            <a:endParaRPr lang="zh-CN" altLang="en-US">
              <a:latin typeface="思源黑体 CN Medium" panose="020B0600000000000000" pitchFamily="34" charset="-122"/>
              <a:ea typeface="思源黑体 CN Medium" panose="020B0600000000000000" pitchFamily="34" charset="-122"/>
            </a:endParaRPr>
          </a:p>
        </p:txBody>
      </p:sp>
      <p:grpSp>
        <p:nvGrpSpPr>
          <p:cNvPr id="16" name="组合 15"/>
          <p:cNvGrpSpPr/>
          <p:nvPr/>
        </p:nvGrpSpPr>
        <p:grpSpPr>
          <a:xfrm>
            <a:off x="6588125" y="1808394"/>
            <a:ext cx="3736975" cy="1019810"/>
            <a:chOff x="6588125" y="1808394"/>
            <a:chExt cx="3736975" cy="1019810"/>
          </a:xfrm>
        </p:grpSpPr>
        <p:sp>
          <p:nvSpPr>
            <p:cNvPr id="10" name="文本框 4"/>
            <p:cNvSpPr>
              <a:spLocks noChangeArrowheads="1"/>
            </p:cNvSpPr>
            <p:nvPr/>
          </p:nvSpPr>
          <p:spPr bwMode="auto">
            <a:xfrm>
              <a:off x="6588125" y="1808394"/>
              <a:ext cx="3729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07DD2"/>
                  </a:solidFill>
                  <a:latin typeface="微软雅黑" panose="020B0503020204020204" pitchFamily="34" charset="-122"/>
                  <a:ea typeface="微软雅黑" panose="020B0503020204020204" pitchFamily="34" charset="-122"/>
                  <a:sym typeface="Calibri" panose="020F0502020204030204" charset="0"/>
                </a:rPr>
                <a:t>简约</a:t>
              </a:r>
              <a:endParaRPr lang="zh-CN" altLang="en-US" b="1" dirty="0">
                <a:solidFill>
                  <a:srgbClr val="007DD2"/>
                </a:solidFill>
                <a:latin typeface="微软雅黑" panose="020B0503020204020204" pitchFamily="34" charset="-122"/>
                <a:ea typeface="微软雅黑" panose="020B0503020204020204" pitchFamily="34" charset="-122"/>
                <a:sym typeface="Calibri" panose="020F0502020204030204" charset="0"/>
              </a:endParaRPr>
            </a:p>
          </p:txBody>
        </p:sp>
        <p:sp>
          <p:nvSpPr>
            <p:cNvPr id="11" name="矩形 5"/>
            <p:cNvSpPr>
              <a:spLocks noChangeArrowheads="1"/>
            </p:cNvSpPr>
            <p:nvPr/>
          </p:nvSpPr>
          <p:spPr bwMode="auto">
            <a:xfrm>
              <a:off x="6589712" y="2090969"/>
              <a:ext cx="37353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隐藏不必要元素，弱化辅助元素；避免过于发咋或影响数据呈现效果的冗余元素；</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grpSp>
        <p:nvGrpSpPr>
          <p:cNvPr id="17" name="组合 16"/>
          <p:cNvGrpSpPr/>
          <p:nvPr/>
        </p:nvGrpSpPr>
        <p:grpSpPr>
          <a:xfrm>
            <a:off x="6594475" y="3125373"/>
            <a:ext cx="3736975" cy="1343025"/>
            <a:chOff x="6594475" y="3230871"/>
            <a:chExt cx="3736975" cy="1343025"/>
          </a:xfrm>
        </p:grpSpPr>
        <p:sp>
          <p:nvSpPr>
            <p:cNvPr id="12" name="文本框 6"/>
            <p:cNvSpPr>
              <a:spLocks noChangeArrowheads="1"/>
            </p:cNvSpPr>
            <p:nvPr/>
          </p:nvSpPr>
          <p:spPr bwMode="auto">
            <a:xfrm>
              <a:off x="6594475" y="3230871"/>
              <a:ext cx="3729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Tx/>
                <a:buSzTx/>
                <a:buFontTx/>
              </a:pPr>
              <a:r>
                <a:rPr lang="zh-CN" altLang="en-US" b="1" dirty="0">
                  <a:solidFill>
                    <a:srgbClr val="007DD2"/>
                  </a:solidFill>
                  <a:latin typeface="微软雅黑" panose="020B0503020204020204" pitchFamily="34" charset="-122"/>
                  <a:ea typeface="微软雅黑" panose="020B0503020204020204" pitchFamily="34" charset="-122"/>
                  <a:sym typeface="Calibri" panose="020F0502020204030204" charset="0"/>
                </a:rPr>
                <a:t>整洁</a:t>
              </a:r>
              <a:endParaRPr lang="zh-CN" altLang="en-US" b="1" dirty="0">
                <a:solidFill>
                  <a:srgbClr val="007DD2"/>
                </a:solidFill>
                <a:latin typeface="微软雅黑" panose="020B0503020204020204" pitchFamily="34" charset="-122"/>
                <a:ea typeface="微软雅黑" panose="020B0503020204020204" pitchFamily="34" charset="-122"/>
                <a:sym typeface="Calibri" panose="020F0502020204030204" charset="0"/>
              </a:endParaRPr>
            </a:p>
          </p:txBody>
        </p:sp>
        <p:sp>
          <p:nvSpPr>
            <p:cNvPr id="13" name="矩形 7"/>
            <p:cNvSpPr>
              <a:spLocks noChangeArrowheads="1"/>
            </p:cNvSpPr>
            <p:nvPr/>
          </p:nvSpPr>
          <p:spPr bwMode="auto">
            <a:xfrm>
              <a:off x="6596062" y="3513446"/>
              <a:ext cx="3735388"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整体风格倾向于统一色调；保证整个页面不同元素在不同空间位置处于平衡状态，提升设计美感</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grpSp>
        <p:nvGrpSpPr>
          <p:cNvPr id="18" name="组合 17"/>
          <p:cNvGrpSpPr/>
          <p:nvPr/>
        </p:nvGrpSpPr>
        <p:grpSpPr>
          <a:xfrm>
            <a:off x="6602412" y="4661427"/>
            <a:ext cx="3735388" cy="1019810"/>
            <a:chOff x="6602412" y="4442352"/>
            <a:chExt cx="3735388" cy="1019810"/>
          </a:xfrm>
        </p:grpSpPr>
        <p:sp>
          <p:nvSpPr>
            <p:cNvPr id="14" name="文本框 8"/>
            <p:cNvSpPr>
              <a:spLocks noChangeArrowheads="1"/>
            </p:cNvSpPr>
            <p:nvPr/>
          </p:nvSpPr>
          <p:spPr bwMode="auto">
            <a:xfrm>
              <a:off x="6602412" y="4442352"/>
              <a:ext cx="3729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dirty="0">
                  <a:solidFill>
                    <a:srgbClr val="007DD2"/>
                  </a:solidFill>
                  <a:latin typeface="微软雅黑" panose="020B0503020204020204" pitchFamily="34" charset="-122"/>
                  <a:ea typeface="微软雅黑" panose="020B0503020204020204" pitchFamily="34" charset="-122"/>
                  <a:sym typeface="Calibri" panose="020F0502020204030204" charset="0"/>
                </a:rPr>
                <a:t>重点突出</a:t>
              </a:r>
              <a:endParaRPr lang="zh-CN" altLang="en-US" b="1" dirty="0">
                <a:solidFill>
                  <a:srgbClr val="007DD2"/>
                </a:solidFill>
                <a:latin typeface="思源黑体 CN Medium" panose="020B0600000000000000" pitchFamily="34" charset="-122"/>
                <a:ea typeface="思源黑体 CN Medium" panose="020B0600000000000000" pitchFamily="34" charset="-122"/>
                <a:sym typeface="Calibri" panose="020F0502020204030204" charset="0"/>
              </a:endParaRPr>
            </a:p>
          </p:txBody>
        </p:sp>
        <p:sp>
          <p:nvSpPr>
            <p:cNvPr id="15" name="矩形 9"/>
            <p:cNvSpPr>
              <a:spLocks noChangeArrowheads="1"/>
            </p:cNvSpPr>
            <p:nvPr/>
          </p:nvSpPr>
          <p:spPr bwMode="auto">
            <a:xfrm>
              <a:off x="6602412" y="4724927"/>
              <a:ext cx="37353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rPr>
                <a:t>强调最重要的数据，将用户目光聚焦在重点区域（左上方和中心区域）</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charset="0"/>
              </a:endParaRPr>
            </a:p>
          </p:txBody>
        </p:sp>
      </p:grpSp>
      <p:sp>
        <p:nvSpPr>
          <p:cNvPr id="20" name="文本框 19"/>
          <p:cNvSpPr txBox="1"/>
          <p:nvPr/>
        </p:nvSpPr>
        <p:spPr>
          <a:xfrm>
            <a:off x="650789" y="5799084"/>
            <a:ext cx="6096000" cy="583565"/>
          </a:xfrm>
          <a:prstGeom prst="rect">
            <a:avLst/>
          </a:prstGeom>
          <a:noFill/>
        </p:spPr>
        <p:txBody>
          <a:bodyPr wrap="square">
            <a:spAutoFit/>
          </a:bodyPr>
          <a:lstStyle/>
          <a:p>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可视化指南：</a:t>
            </a: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hlinkClick r:id="rId1"/>
              </a:rPr>
              <a:t>https://help.fanruan.com/dvg/</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665" b="0" dirty="0">
                <a:solidFill>
                  <a:srgbClr val="007DD2"/>
                </a:solidFill>
                <a:latin typeface="微软雅黑" panose="020B0503020204020204" pitchFamily="34" charset="-122"/>
                <a:ea typeface="微软雅黑" panose="020B0503020204020204" pitchFamily="34" charset="-122"/>
                <a:sym typeface="+mn-ea"/>
              </a:rPr>
              <a:t>仪表板</a:t>
            </a:r>
            <a:r>
              <a:rPr lang="zh-CN" altLang="en-US" sz="2665" b="0" dirty="0">
                <a:solidFill>
                  <a:srgbClr val="007DD2"/>
                </a:solidFill>
                <a:latin typeface="微软雅黑" panose="020B0503020204020204" pitchFamily="34" charset="-122"/>
                <a:ea typeface="微软雅黑" panose="020B0503020204020204" pitchFamily="34" charset="-122"/>
                <a:sym typeface="+mn-ea"/>
              </a:rPr>
              <a:t>制作</a:t>
            </a:r>
            <a:r>
              <a:rPr lang="en-US" altLang="zh-CN" sz="2665" b="0" dirty="0">
                <a:solidFill>
                  <a:srgbClr val="007DD2"/>
                </a:solidFill>
                <a:latin typeface="微软雅黑" panose="020B0503020204020204" pitchFamily="34" charset="-122"/>
                <a:ea typeface="微软雅黑" panose="020B0503020204020204" pitchFamily="34" charset="-122"/>
                <a:sym typeface="+mn-ea"/>
              </a:rPr>
              <a:t>：其他组件</a:t>
            </a:r>
            <a:endParaRPr lang="en-US" altLang="zh-CN" sz="2665" b="0" dirty="0">
              <a:solidFill>
                <a:srgbClr val="007DD2"/>
              </a:solidFill>
              <a:latin typeface="微软雅黑" panose="020B0503020204020204" pitchFamily="34" charset="-122"/>
              <a:ea typeface="微软雅黑" panose="020B0503020204020204" pitchFamily="34" charset="-122"/>
              <a:sym typeface="+mn-ea"/>
            </a:endParaRPr>
          </a:p>
        </p:txBody>
      </p:sp>
      <p:sp>
        <p:nvSpPr>
          <p:cNvPr id="21" name="矩形 20"/>
          <p:cNvSpPr/>
          <p:nvPr/>
        </p:nvSpPr>
        <p:spPr>
          <a:xfrm>
            <a:off x="529390" y="923109"/>
            <a:ext cx="9360535" cy="1522095"/>
          </a:xfrm>
          <a:prstGeom prst="rect">
            <a:avLst/>
          </a:prstGeom>
        </p:spPr>
        <p:txBody>
          <a:bodyPr wrap="none">
            <a:spAutoFit/>
          </a:bodyPr>
          <a:lstStyle/>
          <a:p>
            <a:pPr marL="539750" lvl="2" indent="-342900" algn="l">
              <a:spcBef>
                <a:spcPts val="1000"/>
              </a:spcBef>
              <a:buClrTx/>
              <a:buSzTx/>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文本组件：添加文字，主要用于对仪表板、组件等进行注释，或给查看仪表板的用户做出文字提示等。 </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a:spcBef>
                <a:spcPts val="1000"/>
              </a:spcBef>
              <a:buClrTx/>
              <a:buSzTx/>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图片组件：上传图片至仪表板中，支持的图片类型jpg、png、bmp以及gif四种类型。</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a:spcBef>
                <a:spcPts val="1000"/>
              </a:spcBef>
              <a:buClrTx/>
              <a:buSzTx/>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Web组件：中添加链接，展示网页等Web界面，使用简单便捷。</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gn="l">
              <a:spcBef>
                <a:spcPts val="1000"/>
              </a:spcBef>
              <a:buClrTx/>
              <a:buSzTx/>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Tab组件：多个组件切换</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sz="1200" dirty="0">
              <a:ea typeface="思源黑体 CN Normal" panose="020B0400000000000000" pitchFamily="34" charset="-122"/>
            </a:endParaRPr>
          </a:p>
        </p:txBody>
      </p:sp>
      <p:pic>
        <p:nvPicPr>
          <p:cNvPr id="4" name="图片 3"/>
          <p:cNvPicPr>
            <a:picLocks noChangeAspect="1"/>
          </p:cNvPicPr>
          <p:nvPr/>
        </p:nvPicPr>
        <p:blipFill>
          <a:blip r:embed="rId1"/>
          <a:stretch>
            <a:fillRect/>
          </a:stretch>
        </p:blipFill>
        <p:spPr>
          <a:xfrm>
            <a:off x="1980565" y="2340610"/>
            <a:ext cx="7541260" cy="375856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660" b="0" dirty="0">
                <a:sym typeface="+mn-ea"/>
              </a:rPr>
              <a:t>仪表板</a:t>
            </a:r>
            <a:r>
              <a:rPr lang="zh-CN" altLang="en-US" sz="2660" b="0" dirty="0">
                <a:sym typeface="+mn-ea"/>
              </a:rPr>
              <a:t>制作</a:t>
            </a:r>
            <a:r>
              <a:rPr lang="en-US" altLang="zh-CN" sz="2665" b="0" dirty="0">
                <a:solidFill>
                  <a:srgbClr val="007DD2"/>
                </a:solidFill>
                <a:latin typeface="微软雅黑" panose="020B0503020204020204" pitchFamily="34" charset="-122"/>
                <a:ea typeface="微软雅黑" panose="020B0503020204020204" pitchFamily="34" charset="-122"/>
                <a:sym typeface="+mn-ea"/>
              </a:rPr>
              <a:t>：仪表板样式</a:t>
            </a:r>
            <a:endParaRPr lang="en-US" altLang="zh-CN" sz="2665" b="0" dirty="0">
              <a:solidFill>
                <a:srgbClr val="007DD2"/>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388501" y="1030550"/>
            <a:ext cx="11394888" cy="306705"/>
          </a:xfrm>
          <a:prstGeom prst="rect">
            <a:avLst/>
          </a:prstGeom>
        </p:spPr>
        <p:txBody>
          <a:bodyPr wrap="square">
            <a:spAutoFit/>
          </a:bodyPr>
          <a:lstStyle/>
          <a:p>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在已做好的仪表板的基础上做些改动且不影响原先仪表板，可使用另存为功能，将当前仪表板另存到指定位置。</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1018884" y="1523707"/>
            <a:ext cx="10120615" cy="45585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2660" b="0" dirty="0">
                <a:sym typeface="+mn-ea"/>
              </a:rPr>
              <a:t>仪表板</a:t>
            </a:r>
            <a:r>
              <a:rPr lang="zh-CN" altLang="en-US" sz="2660" b="0" dirty="0">
                <a:sym typeface="+mn-ea"/>
              </a:rPr>
              <a:t>制作</a:t>
            </a:r>
            <a:r>
              <a:rPr lang="en-US" altLang="zh-CN" sz="2665" b="0" dirty="0">
                <a:solidFill>
                  <a:srgbClr val="007DD2"/>
                </a:solidFill>
                <a:latin typeface="微软雅黑" panose="020B0503020204020204" pitchFamily="34" charset="-122"/>
                <a:ea typeface="微软雅黑" panose="020B0503020204020204" pitchFamily="34" charset="-122"/>
                <a:sym typeface="+mn-ea"/>
              </a:rPr>
              <a:t>：</a:t>
            </a:r>
            <a:r>
              <a:rPr lang="en-US" altLang="zh-CN" sz="2665" b="0" dirty="0">
                <a:solidFill>
                  <a:srgbClr val="007DD2"/>
                </a:solidFill>
                <a:latin typeface="微软雅黑" panose="020B0503020204020204" pitchFamily="34" charset="-122"/>
                <a:ea typeface="微软雅黑" panose="020B0503020204020204" pitchFamily="34" charset="-122"/>
              </a:rPr>
              <a:t>预览</a:t>
            </a:r>
            <a:endParaRPr lang="en-US" altLang="zh-CN" sz="2665" b="0" dirty="0">
              <a:solidFill>
                <a:srgbClr val="007DD2"/>
              </a:solidFill>
              <a:latin typeface="微软雅黑" panose="020B0503020204020204" pitchFamily="34" charset="-122"/>
              <a:ea typeface="微软雅黑" panose="020B0503020204020204" pitchFamily="34" charset="-122"/>
            </a:endParaRPr>
          </a:p>
        </p:txBody>
      </p:sp>
      <p:sp>
        <p:nvSpPr>
          <p:cNvPr id="21" name="矩形 20"/>
          <p:cNvSpPr/>
          <p:nvPr/>
        </p:nvSpPr>
        <p:spPr>
          <a:xfrm>
            <a:off x="529390" y="1067719"/>
            <a:ext cx="4439285" cy="583565"/>
          </a:xfrm>
          <a:prstGeom prst="rect">
            <a:avLst/>
          </a:prstGeom>
        </p:spPr>
        <p:txBody>
          <a:bodyPr wrap="none">
            <a:spAutoFit/>
          </a:bodyPr>
          <a:lstStyle/>
          <a:p>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预览状态 查看所有数据；查看当前模板的展示效果</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endParaRPr kumimoji="1" lang="zh-CN" altLang="en-US" dirty="0">
              <a:ea typeface="思源黑体 CN Normal" panose="020B0400000000000000" pitchFamily="34" charset="-122"/>
            </a:endParaRPr>
          </a:p>
        </p:txBody>
      </p:sp>
      <p:pic>
        <p:nvPicPr>
          <p:cNvPr id="7" name="图片 6"/>
          <p:cNvPicPr>
            <a:picLocks noChangeAspect="1"/>
          </p:cNvPicPr>
          <p:nvPr/>
        </p:nvPicPr>
        <p:blipFill rotWithShape="1">
          <a:blip r:embed="rId1"/>
          <a:srcRect b="43302"/>
          <a:stretch>
            <a:fillRect/>
          </a:stretch>
        </p:blipFill>
        <p:spPr>
          <a:xfrm>
            <a:off x="1179312" y="1545704"/>
            <a:ext cx="10077114" cy="478734"/>
          </a:xfrm>
          <a:prstGeom prst="rect">
            <a:avLst/>
          </a:prstGeom>
        </p:spPr>
      </p:pic>
      <p:pic>
        <p:nvPicPr>
          <p:cNvPr id="8" name="图片 7"/>
          <p:cNvPicPr>
            <a:picLocks noChangeAspect="1"/>
          </p:cNvPicPr>
          <p:nvPr/>
        </p:nvPicPr>
        <p:blipFill>
          <a:blip r:embed="rId2"/>
          <a:stretch>
            <a:fillRect/>
          </a:stretch>
        </p:blipFill>
        <p:spPr>
          <a:xfrm>
            <a:off x="1179312" y="1545704"/>
            <a:ext cx="9439923" cy="46052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665" b="0" u="none" dirty="0"/>
              <a:t>案例</a:t>
            </a:r>
            <a:r>
              <a:rPr lang="en-US" altLang="zh-CN" sz="2665" b="0" u="none" dirty="0"/>
              <a:t>——</a:t>
            </a:r>
            <a:r>
              <a:rPr lang="zh-CN" altLang="en-US" sz="2665" b="0" u="none" dirty="0"/>
              <a:t>仪表板制作和分享</a:t>
            </a:r>
            <a:endParaRPr lang="en-US" altLang="zh-CN" sz="2665" b="0" u="none" dirty="0"/>
          </a:p>
        </p:txBody>
      </p:sp>
      <p:sp>
        <p:nvSpPr>
          <p:cNvPr id="4" name="文本占位符 2"/>
          <p:cNvSpPr txBox="1"/>
          <p:nvPr/>
        </p:nvSpPr>
        <p:spPr>
          <a:xfrm>
            <a:off x="388620" y="1887855"/>
            <a:ext cx="5035550" cy="33712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思源黑体 CN Normal" panose="020B0400000000000000" pitchFamily="34" charset="-122"/>
                <a:ea typeface="思源黑体 CN Normal" panose="020B0400000000000000" pitchFamily="34" charset="-122"/>
                <a:cs typeface="思源黑体 CN Normal" panose="020B0400000000000000" pitchFamily="34"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案例</a:t>
            </a:r>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将仪表板分享给他人</a:t>
            </a:r>
            <a:endParaRPr lang="en-US" altLang="zh-CN" sz="1600" spc="1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操作步骤提示</a:t>
            </a:r>
            <a:r>
              <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在仪表板中添加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tab</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组件。</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将组件拖拽到合适的位置</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tab</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组件，把同种组件组合到一起</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仪表板美化。</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添加文本组件，为仪表板添加标题</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539750" lvl="2" indent="-342900">
              <a:lnSpc>
                <a:spcPct val="100000"/>
              </a:lnSpc>
              <a:spcBef>
                <a:spcPts val="1000"/>
              </a:spcBef>
              <a:buFont typeface="+mj-ea"/>
              <a:buAutoNum type="circleNumDbPlain"/>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调整合适的仪表板样式</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00000"/>
              </a:lnSpc>
              <a:buFont typeface="+mj-lt"/>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分享仪表板。</a:t>
            </a:r>
            <a:endParaRPr 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5640070" y="3216275"/>
            <a:ext cx="6155055" cy="2774315"/>
          </a:xfrm>
          <a:prstGeom prst="rect">
            <a:avLst/>
          </a:prstGeom>
        </p:spPr>
      </p:pic>
      <p:pic>
        <p:nvPicPr>
          <p:cNvPr id="7" name="图片 6"/>
          <p:cNvPicPr>
            <a:picLocks noChangeAspect="1"/>
          </p:cNvPicPr>
          <p:nvPr/>
        </p:nvPicPr>
        <p:blipFill>
          <a:blip r:embed="rId2"/>
          <a:stretch>
            <a:fillRect/>
          </a:stretch>
        </p:blipFill>
        <p:spPr>
          <a:xfrm>
            <a:off x="5639435" y="1236980"/>
            <a:ext cx="6155690" cy="1651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
        <p:nvSpPr>
          <p:cNvPr id="5" name="Shape 168"/>
          <p:cNvSpPr/>
          <p:nvPr/>
        </p:nvSpPr>
        <p:spPr>
          <a:xfrm>
            <a:off x="178904" y="4837181"/>
            <a:ext cx="1782445" cy="481330"/>
          </a:xfrm>
          <a:prstGeom prst="rect">
            <a:avLst/>
          </a:prstGeom>
          <a:ln w="12700">
            <a:miter lim="400000"/>
          </a:ln>
        </p:spPr>
        <p:txBody>
          <a:bodyPr wrap="none" lIns="25400" tIns="25400" rIns="25400" bIns="25400" anchor="ctr">
            <a:spAutoFit/>
          </a:bodyPr>
          <a:lstStyle>
            <a:lvl1pPr algn="l">
              <a:defRPr sz="5500">
                <a:solidFill>
                  <a:srgbClr val="1074DE"/>
                </a:solidFill>
                <a:latin typeface="冬青黑体简体中文 W3"/>
                <a:ea typeface="冬青黑体简体中文 W3"/>
                <a:cs typeface="冬青黑体简体中文 W3"/>
                <a:sym typeface="冬青黑体简体中文 W3"/>
              </a:defRPr>
            </a:lvl1pPr>
          </a:lstStyle>
          <a:p>
            <a:pPr algn="l"/>
            <a:r>
              <a:rPr lang="zh-CN" altLang="en-US" sz="2800" dirty="0">
                <a:latin typeface="+mj-ea"/>
                <a:ea typeface="+mj-ea"/>
                <a:sym typeface="+mn-ea"/>
              </a:rPr>
              <a:t>小结</a:t>
            </a:r>
            <a:r>
              <a:rPr lang="en-US" altLang="zh-CN" sz="2800" dirty="0">
                <a:latin typeface="+mj-ea"/>
                <a:ea typeface="+mj-ea"/>
                <a:sym typeface="+mn-ea"/>
              </a:rPr>
              <a:t>&amp;</a:t>
            </a:r>
            <a:r>
              <a:rPr lang="zh-CN" altLang="en-US" sz="2800" dirty="0">
                <a:latin typeface="+mj-ea"/>
                <a:ea typeface="+mj-ea"/>
                <a:sym typeface="+mn-ea"/>
              </a:rPr>
              <a:t>练习</a:t>
            </a:r>
            <a:endParaRPr lang="zh-CN" altLang="en-US" sz="2800" dirty="0">
              <a:latin typeface="+mj-ea"/>
              <a:ea typeface="+mj-ea"/>
              <a:sym typeface="+mn-ea"/>
            </a:endParaRPr>
          </a:p>
        </p:txBody>
      </p:sp>
      <p:sp>
        <p:nvSpPr>
          <p:cNvPr id="6" name="Shape 167"/>
          <p:cNvSpPr/>
          <p:nvPr/>
        </p:nvSpPr>
        <p:spPr>
          <a:xfrm>
            <a:off x="347869" y="3304679"/>
            <a:ext cx="1678940" cy="1404620"/>
          </a:xfrm>
          <a:prstGeom prst="rect">
            <a:avLst/>
          </a:prstGeom>
          <a:ln w="12700">
            <a:miter lim="400000"/>
          </a:ln>
        </p:spPr>
        <p:txBody>
          <a:bodyPr wrap="none" lIns="25400" tIns="25400" rIns="25400" bIns="25400" anchor="ctr">
            <a:spAutoFit/>
          </a:bodyPr>
          <a:lstStyle>
            <a:lvl1pPr algn="l">
              <a:defRPr sz="16100">
                <a:solidFill>
                  <a:srgbClr val="1074DE"/>
                </a:solidFill>
                <a:latin typeface="冬青黑体简体中文 W6"/>
                <a:ea typeface="冬青黑体简体中文 W6"/>
                <a:cs typeface="冬青黑体简体中文 W6"/>
                <a:sym typeface="冬青黑体简体中文 W6"/>
              </a:defRPr>
            </a:lvl1pPr>
          </a:lstStyle>
          <a:p>
            <a:r>
              <a:rPr kumimoji="1" lang="en-US" altLang="zh-CN" sz="8800" b="1" dirty="0">
                <a:solidFill>
                  <a:srgbClr val="007DD2"/>
                </a:solidFill>
                <a:latin typeface="Soho Gothic Pro" charset="0"/>
                <a:ea typeface="Soho Gothic Pro" charset="0"/>
                <a:cs typeface="Soho Gothic Pro" charset="0"/>
              </a:rPr>
              <a:t>09</a:t>
            </a:r>
            <a:endParaRPr kumimoji="1" lang="en-US" altLang="zh-CN" sz="8800" b="1" dirty="0">
              <a:solidFill>
                <a:srgbClr val="007DD2"/>
              </a:solidFill>
              <a:latin typeface="Soho Gothic Pro" charset="0"/>
              <a:ea typeface="Soho Gothic Pro" charset="0"/>
              <a:cs typeface="Soho Gothic Pro"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en-US" altLang="zh-CN" sz="2400" u="none" dirty="0" err="1">
                <a:sym typeface="+mn-ea"/>
              </a:rPr>
              <a:t>FineBI</a:t>
            </a:r>
            <a:r>
              <a:rPr lang="zh-CN" altLang="en-US" sz="2400" u="none" dirty="0" err="1">
                <a:sym typeface="+mn-ea"/>
              </a:rPr>
              <a:t>基本介绍</a:t>
            </a:r>
            <a:endParaRPr lang="zh-CN" altLang="en-US" sz="2400" u="none" dirty="0" err="1">
              <a:sym typeface="+mn-ea"/>
            </a:endParaRPr>
          </a:p>
        </p:txBody>
      </p:sp>
      <p:sp>
        <p:nvSpPr>
          <p:cNvPr id="10" name="副标题 9"/>
          <p:cNvSpPr>
            <a:spLocks noGrp="1"/>
          </p:cNvSpPr>
          <p:nvPr>
            <p:ph type="subTitle" idx="1"/>
          </p:nvPr>
        </p:nvSpPr>
        <p:spPr/>
        <p:txBody>
          <a:bodyPr/>
          <a:lstStyle/>
          <a:p>
            <a:pPr algn="l">
              <a:buClrTx/>
              <a:buSzTx/>
            </a:pPr>
            <a:r>
              <a:rPr kumimoji="1" lang="en-US" altLang="zh-CN" sz="8800" dirty="0">
                <a:latin typeface="Soho Gothic Pro" charset="0"/>
                <a:ea typeface="Soho Gothic Pro" charset="0"/>
                <a:cs typeface="Soho Gothic Pro" charset="0"/>
              </a:rPr>
              <a:t>02</a:t>
            </a:r>
            <a:endParaRPr kumimoji="1" lang="en-US" altLang="zh-CN" sz="8800" dirty="0">
              <a:latin typeface="Soho Gothic Pro" charset="0"/>
              <a:ea typeface="Soho Gothic Pro" charset="0"/>
              <a:cs typeface="Soho Gothic Pro" charset="0"/>
            </a:endParaRPr>
          </a:p>
        </p:txBody>
      </p:sp>
      <p:sp>
        <p:nvSpPr>
          <p:cNvPr id="4" name="Shape 166"/>
          <p:cNvSpPr/>
          <p:nvPr/>
        </p:nvSpPr>
        <p:spPr>
          <a:xfrm>
            <a:off x="0" y="4651513"/>
            <a:ext cx="8398565" cy="0"/>
          </a:xfrm>
          <a:prstGeom prst="line">
            <a:avLst/>
          </a:prstGeom>
          <a:ln w="38100">
            <a:solidFill>
              <a:srgbClr val="0383FB"/>
            </a:solidFill>
            <a:miter lim="400000"/>
          </a:ln>
        </p:spPr>
        <p:txBody>
          <a:bodyPr lIns="25400" tIns="25400" rIns="25400" bIns="25400" anchor="ctr"/>
          <a:lstStyle/>
          <a:p>
            <a:pPr>
              <a:defRPr sz="3200"/>
            </a:pPr>
            <a:endParaRPr sz="160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zh-CN" altLang="en-US" b="0" dirty="0">
                <a:sym typeface="+mn-ea"/>
              </a:rPr>
              <a:t>案例</a:t>
            </a:r>
            <a:r>
              <a:rPr lang="en-US" altLang="zh-CN" b="0" dirty="0">
                <a:sym typeface="+mn-ea"/>
              </a:rPr>
              <a:t>——</a:t>
            </a:r>
            <a:r>
              <a:rPr lang="zh-CN" altLang="en-US" b="0" dirty="0">
                <a:sym typeface="+mn-ea"/>
              </a:rPr>
              <a:t>集团销售下滑分析</a:t>
            </a:r>
            <a:endParaRPr lang="zh-CN" altLang="en-US" b="0" dirty="0">
              <a:sym typeface="+mn-ea"/>
            </a:endParaRPr>
          </a:p>
        </p:txBody>
      </p:sp>
      <p:sp>
        <p:nvSpPr>
          <p:cNvPr id="4" name="文本框 3"/>
          <p:cNvSpPr txBox="1"/>
          <p:nvPr/>
        </p:nvSpPr>
        <p:spPr>
          <a:xfrm>
            <a:off x="388620" y="1026160"/>
            <a:ext cx="11216005" cy="1143000"/>
          </a:xfrm>
          <a:prstGeom prst="rect">
            <a:avLst/>
          </a:prstGeom>
          <a:noFill/>
        </p:spPr>
        <p:txBody>
          <a:bodyPr wrap="square" rtlCol="0" anchor="t">
            <a:spAutoFit/>
          </a:bodyPr>
          <a:p>
            <a:pPr marL="0" indent="0" algn="l">
              <a:lnSpc>
                <a:spcPct val="150000"/>
              </a:lnSpc>
              <a:spcBef>
                <a:spcPts val="430"/>
              </a:spcBef>
              <a:spcAft>
                <a:spcPts val="0"/>
              </a:spcAft>
              <a:buNone/>
            </a:pPr>
            <a:r>
              <a:rPr lang="zh-CN" altLang="en-US" b="1"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业务背景介绍：</a:t>
            </a:r>
            <a:endParaRPr lang="zh-CN" altLang="en-US" b="1"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lvl="1" algn="l">
              <a:lnSpc>
                <a:spcPct val="150000"/>
              </a:lnSpc>
              <a:spcBef>
                <a:spcPts val="430"/>
              </a:spcBef>
              <a:spcAft>
                <a:spcPts val="0"/>
              </a:spcAft>
              <a:buFont typeface="Arial" panose="020B0604020202020204" pitchFamily="34" charset="0"/>
            </a:pPr>
            <a:r>
              <a:rPr lang="zh-CN" altLang="en-US"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近期集团总体营业情况不佳，8月集团毛利率整体出现下滑，但是销售额总额却是增加的，增加了12.2%。分析师希望通过</a:t>
            </a:r>
            <a:r>
              <a:rPr lang="en-US" altLang="zh-CN"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F</a:t>
            </a:r>
            <a:r>
              <a:rPr lang="zh-CN" altLang="en-US"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ine</a:t>
            </a:r>
            <a:r>
              <a:rPr lang="en-US" altLang="zh-CN"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BI</a:t>
            </a:r>
            <a:r>
              <a:rPr lang="zh-CN" altLang="en-US"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对历史数据进行多维探索分析，找出集团毛利下滑的原因。</a:t>
            </a:r>
            <a:endParaRPr lang="en-US" altLang="zh-CN" sz="126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12" name="文本框 11"/>
          <p:cNvSpPr txBox="1"/>
          <p:nvPr/>
        </p:nvSpPr>
        <p:spPr>
          <a:xfrm>
            <a:off x="388620" y="2169160"/>
            <a:ext cx="11073130" cy="3911600"/>
          </a:xfrm>
          <a:prstGeom prst="rect">
            <a:avLst/>
          </a:prstGeom>
          <a:noFill/>
        </p:spPr>
        <p:txBody>
          <a:bodyPr wrap="square" rtlCol="0" anchor="t">
            <a:spAutoFit/>
          </a:bodyPr>
          <a:p>
            <a:pPr marL="0" indent="0" algn="l">
              <a:lnSpc>
                <a:spcPct val="150000"/>
              </a:lnSpc>
              <a:spcBef>
                <a:spcPts val="430"/>
              </a:spcBef>
              <a:spcAft>
                <a:spcPts val="0"/>
              </a:spcAft>
              <a:buNone/>
            </a:pPr>
            <a:r>
              <a:rPr lang="zh-CN" altLang="en-US" b="1"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分析思路拆解：</a:t>
            </a:r>
            <a:endParaRPr lang="zh-CN" altLang="en-US" b="1"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0" lvl="0" indent="0" algn="l">
              <a:lnSpc>
                <a:spcPct val="150000"/>
              </a:lnSpc>
              <a:spcBef>
                <a:spcPts val="430"/>
              </a:spcBef>
              <a:spcAft>
                <a:spcPts val="0"/>
              </a:spcAft>
              <a:buNone/>
            </a:pPr>
            <a:r>
              <a:rPr lang="en-US" altLang="zh-CN"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1</a:t>
            </a:r>
            <a:r>
              <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、拆解指标：从业务中得到对应的指标公式</a:t>
            </a:r>
            <a:endPar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毛利率=毛利额</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销售额</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毛利额=销售额-成本额</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0" lvl="0" indent="0" algn="l">
              <a:lnSpc>
                <a:spcPct val="150000"/>
              </a:lnSpc>
              <a:spcBef>
                <a:spcPts val="430"/>
              </a:spcBef>
              <a:spcAft>
                <a:spcPts val="0"/>
              </a:spcAft>
              <a:buNone/>
            </a:pPr>
            <a:r>
              <a:rPr lang="en-US" altLang="zh-CN"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2、</a:t>
            </a:r>
            <a:r>
              <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拆解影响因素：基于对业务的理解，找到影响对应指标的变量</a:t>
            </a:r>
            <a:endPar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时间</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地区</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产品</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lvl="0" indent="0" algn="l">
              <a:lnSpc>
                <a:spcPct val="150000"/>
              </a:lnSpc>
              <a:spcBef>
                <a:spcPts val="430"/>
              </a:spcBef>
              <a:spcAft>
                <a:spcPts val="0"/>
              </a:spcAft>
              <a:buFont typeface="Arial" panose="020B0604020202020204" pitchFamily="34" charset="0"/>
              <a:buNone/>
            </a:pPr>
            <a:r>
              <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3、确定分析</a:t>
            </a:r>
            <a:r>
              <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主题：结合需要分析的维度指标，定出需要分析的主题</a:t>
            </a:r>
            <a:endParaRPr lang="zh-CN" altLang="en-US" sz="14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毛利率</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随时间变化趋势</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毛利率</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&amp;</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商品</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a:p>
            <a:pPr marL="285750" lvl="0" indent="-285750" algn="l">
              <a:lnSpc>
                <a:spcPct val="150000"/>
              </a:lnSpc>
              <a:spcBef>
                <a:spcPts val="430"/>
              </a:spcBef>
              <a:spcAft>
                <a:spcPts val="0"/>
              </a:spcAft>
              <a:buFont typeface="Arial" panose="020B0604020202020204" pitchFamily="34" charset="0"/>
              <a:buChar cha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毛利率</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&amp;</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区域</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分析</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360160" y="2442845"/>
            <a:ext cx="5169535" cy="271145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sz="2665" b="0" u="none" dirty="0"/>
              <a:t>应该怎么设计数据分析报告</a:t>
            </a:r>
            <a:endParaRPr sz="2665" b="0" u="none" dirty="0"/>
          </a:p>
        </p:txBody>
      </p:sp>
      <p:sp>
        <p:nvSpPr>
          <p:cNvPr id="6" name="矩形 5"/>
          <p:cNvSpPr/>
          <p:nvPr/>
        </p:nvSpPr>
        <p:spPr>
          <a:xfrm>
            <a:off x="388620" y="984250"/>
            <a:ext cx="2433955" cy="5108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fontAlgn="auto">
              <a:lnSpc>
                <a:spcPct val="150000"/>
              </a:lnSpc>
            </a:pPr>
            <a:endParaRPr lang="zh-CN" altLang="en-US" sz="1400">
              <a:solidFill>
                <a:schemeClr val="tx1"/>
              </a:solidFill>
              <a:effectLst>
                <a:outerShdw blurRad="38100" dist="38100" dir="2700000" algn="tl">
                  <a:srgbClr val="000000">
                    <a:alpha val="43137"/>
                  </a:srgbClr>
                </a:outerShdw>
              </a:effectLst>
              <a:sym typeface="+mn-ea"/>
            </a:endParaRPr>
          </a:p>
          <a:p>
            <a:pPr indent="0" fontAlgn="auto">
              <a:lnSpc>
                <a:spcPct val="150000"/>
              </a:lnSpc>
              <a:buFont typeface="Arial" panose="020B0604020202020204" pitchFamily="34" charset="0"/>
              <a:buNone/>
            </a:pPr>
            <a:endParaRPr lang="zh-CN" altLang="en-US" sz="1400">
              <a:solidFill>
                <a:schemeClr val="tx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sym typeface="+mn-ea"/>
            </a:endParaRPr>
          </a:p>
        </p:txBody>
      </p:sp>
      <p:sp>
        <p:nvSpPr>
          <p:cNvPr id="9" name="文本框 8"/>
          <p:cNvSpPr txBox="1"/>
          <p:nvPr/>
        </p:nvSpPr>
        <p:spPr>
          <a:xfrm>
            <a:off x="626110" y="1949450"/>
            <a:ext cx="2196465" cy="2245360"/>
          </a:xfrm>
          <a:prstGeom prst="rect">
            <a:avLst/>
          </a:prstGeom>
          <a:noFill/>
        </p:spPr>
        <p:txBody>
          <a:bodyPr wrap="square" rtlCol="0" anchor="t">
            <a:spAutoFit/>
          </a:bodyPr>
          <a:p>
            <a:pPr algn="l"/>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第一层：数据概览</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指标卡</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趋势类图表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第二层：详细分析</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图表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第三层：数据详情</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明细表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algn="l">
              <a:buFont typeface="Arial" panose="020B0604020202020204" pitchFamily="34" charset="0"/>
              <a:buChar char="•"/>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分组表</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526415" y="5224145"/>
            <a:ext cx="1977390" cy="521970"/>
          </a:xfrm>
          <a:prstGeom prst="rect">
            <a:avLst/>
          </a:prstGeom>
          <a:noFill/>
        </p:spPr>
        <p:txBody>
          <a:bodyPr wrap="square" rtlCol="0" anchor="t">
            <a:spAutoFit/>
          </a:bodyPr>
          <a:p>
            <a:pPr algn="l"/>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使用文本组件加入适当描述</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534035" y="1263650"/>
            <a:ext cx="2143125" cy="337185"/>
          </a:xfrm>
          <a:prstGeom prst="rect">
            <a:avLst/>
          </a:prstGeom>
          <a:noFill/>
        </p:spPr>
        <p:txBody>
          <a:bodyPr wrap="square" rtlCol="0" anchor="t">
            <a:spAutoFit/>
          </a:bodyPr>
          <a:p>
            <a:r>
              <a:rPr lang="en-US" altLang="zh-CN"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多级分析页面布局</a:t>
            </a:r>
            <a:endParaRPr lang="en-US" altLang="zh-CN"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1" name="图片 10"/>
          <p:cNvPicPr>
            <a:picLocks noChangeAspect="1"/>
          </p:cNvPicPr>
          <p:nvPr>
            <p:custDataLst>
              <p:tags r:id="rId1"/>
            </p:custDataLst>
          </p:nvPr>
        </p:nvPicPr>
        <p:blipFill>
          <a:blip r:embed="rId2"/>
          <a:stretch>
            <a:fillRect/>
          </a:stretch>
        </p:blipFill>
        <p:spPr>
          <a:xfrm>
            <a:off x="3100070" y="1715770"/>
            <a:ext cx="4885690" cy="3194050"/>
          </a:xfrm>
          <a:prstGeom prst="rect">
            <a:avLst/>
          </a:prstGeom>
        </p:spPr>
      </p:pic>
      <p:sp>
        <p:nvSpPr>
          <p:cNvPr id="12" name="文本框 11"/>
          <p:cNvSpPr txBox="1"/>
          <p:nvPr/>
        </p:nvSpPr>
        <p:spPr>
          <a:xfrm>
            <a:off x="3024505" y="1247775"/>
            <a:ext cx="1910080" cy="337185"/>
          </a:xfrm>
          <a:prstGeom prst="rect">
            <a:avLst/>
          </a:prstGeom>
          <a:noFill/>
        </p:spPr>
        <p:txBody>
          <a:bodyPr wrap="none" rtlCol="0" anchor="t">
            <a:spAutoFit/>
          </a:bodyPr>
          <a:p>
            <a:pPr algn="l"/>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第一层：数据概览</a:t>
            </a:r>
            <a:endPar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3" name="图片 12"/>
          <p:cNvPicPr>
            <a:picLocks noChangeAspect="1"/>
          </p:cNvPicPr>
          <p:nvPr/>
        </p:nvPicPr>
        <p:blipFill>
          <a:blip r:embed="rId3"/>
          <a:stretch>
            <a:fillRect/>
          </a:stretch>
        </p:blipFill>
        <p:spPr>
          <a:xfrm>
            <a:off x="3100070" y="1831340"/>
            <a:ext cx="7543165" cy="3197860"/>
          </a:xfrm>
          <a:prstGeom prst="rect">
            <a:avLst/>
          </a:prstGeom>
        </p:spPr>
      </p:pic>
      <p:sp>
        <p:nvSpPr>
          <p:cNvPr id="14" name="文本框 13"/>
          <p:cNvSpPr txBox="1"/>
          <p:nvPr/>
        </p:nvSpPr>
        <p:spPr>
          <a:xfrm>
            <a:off x="5671185" y="1247775"/>
            <a:ext cx="1910080" cy="337185"/>
          </a:xfrm>
          <a:prstGeom prst="rect">
            <a:avLst/>
          </a:prstGeom>
          <a:noFill/>
        </p:spPr>
        <p:txBody>
          <a:bodyPr wrap="none" rtlCol="0" anchor="t">
            <a:spAutoFit/>
          </a:bodyPr>
          <a:p>
            <a:pPr algn="l"/>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第二层：详细分析</a:t>
            </a:r>
            <a:endPar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5" name="图片 14"/>
          <p:cNvPicPr>
            <a:picLocks noChangeAspect="1"/>
          </p:cNvPicPr>
          <p:nvPr/>
        </p:nvPicPr>
        <p:blipFill>
          <a:blip r:embed="rId4"/>
          <a:stretch>
            <a:fillRect/>
          </a:stretch>
        </p:blipFill>
        <p:spPr>
          <a:xfrm>
            <a:off x="3100070" y="1988185"/>
            <a:ext cx="8467090" cy="3230880"/>
          </a:xfrm>
          <a:prstGeom prst="rect">
            <a:avLst/>
          </a:prstGeom>
        </p:spPr>
      </p:pic>
      <p:sp>
        <p:nvSpPr>
          <p:cNvPr id="16" name="文本框 15"/>
          <p:cNvSpPr txBox="1"/>
          <p:nvPr/>
        </p:nvSpPr>
        <p:spPr>
          <a:xfrm>
            <a:off x="8317865" y="1247775"/>
            <a:ext cx="1910080" cy="337185"/>
          </a:xfrm>
          <a:prstGeom prst="rect">
            <a:avLst/>
          </a:prstGeom>
          <a:noFill/>
        </p:spPr>
        <p:txBody>
          <a:bodyPr wrap="none" rtlCol="0" anchor="t">
            <a:spAutoFit/>
          </a:bodyPr>
          <a:p>
            <a:pPr algn="l"/>
            <a:r>
              <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rPr>
              <a:t>第三层：数据详情</a:t>
            </a:r>
            <a:endParaRPr lang="en-US" altLang="zh-CN" sz="1600" spc="100" dirty="0">
              <a:solidFill>
                <a:srgbClr val="007DD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7" name="文本框 16"/>
          <p:cNvSpPr txBox="1"/>
          <p:nvPr/>
        </p:nvSpPr>
        <p:spPr>
          <a:xfrm>
            <a:off x="534035" y="4755515"/>
            <a:ext cx="2143125" cy="337185"/>
          </a:xfrm>
          <a:prstGeom prst="rect">
            <a:avLst/>
          </a:prstGeom>
          <a:noFill/>
        </p:spPr>
        <p:txBody>
          <a:bodyPr wrap="square" rtlCol="0" anchor="t">
            <a:spAutoFit/>
          </a:bodyPr>
          <a:p>
            <a:r>
              <a:rPr lang="en-US" altLang="zh-CN"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BI</a:t>
            </a:r>
            <a:r>
              <a:rPr lang="zh-CN" altLang="en-US"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分析报告</a:t>
            </a:r>
            <a:r>
              <a:rPr lang="en-US" altLang="zh-CN"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布局</a:t>
            </a:r>
            <a:endParaRPr lang="en-US" altLang="zh-CN" sz="1600" b="1"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3100070" y="5379085"/>
            <a:ext cx="5243830" cy="521970"/>
          </a:xfrm>
          <a:prstGeom prst="rect">
            <a:avLst/>
          </a:prstGeom>
          <a:noFill/>
        </p:spPr>
        <p:txBody>
          <a:bodyPr wrap="square" rtlCol="0" anchor="t">
            <a:spAutoFit/>
          </a:bodyPr>
          <a:p>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demo</a:t>
            </a: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地址：</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hlinkClick r:id="rId5"/>
              </a:rPr>
              <a:t>http://demo.finebi.com</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账号密码：</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demo/</a:t>
            </a:r>
            <a:r>
              <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demo</a:t>
            </a:r>
            <a:endParaRPr lang="en-US" altLang="zh-CN"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5047" y="433177"/>
            <a:ext cx="9949183" cy="430531"/>
          </a:xfrm>
        </p:spPr>
        <p:txBody>
          <a:bodyPr>
            <a:noAutofit/>
          </a:bodyPr>
          <a:lstStyle/>
          <a:p>
            <a:r>
              <a:rPr lang="zh-CN" altLang="en-US" b="0" dirty="0">
                <a:latin typeface="微软雅黑" panose="020B0503020204020204" pitchFamily="34" charset="-122"/>
                <a:ea typeface="微软雅黑" panose="020B0503020204020204" pitchFamily="34" charset="-122"/>
              </a:rPr>
              <a:t>练习</a:t>
            </a:r>
            <a:r>
              <a:rPr lang="en-US" altLang="zh-CN" b="0" dirty="0">
                <a:latin typeface="微软雅黑" panose="020B0503020204020204" pitchFamily="34" charset="-122"/>
                <a:ea typeface="微软雅黑" panose="020B0503020204020204" pitchFamily="34" charset="-122"/>
                <a:sym typeface="+mn-ea"/>
              </a:rPr>
              <a:t>1</a:t>
            </a:r>
            <a:r>
              <a:rPr lang="zh-CN" altLang="en-US" b="0" dirty="0">
                <a:latin typeface="微软雅黑" panose="020B0503020204020204" pitchFamily="34" charset="-122"/>
                <a:ea typeface="微软雅黑" panose="020B0503020204020204" pitchFamily="34" charset="-122"/>
                <a:sym typeface="+mn-ea"/>
              </a:rPr>
              <a:t>：完成</a:t>
            </a:r>
            <a:r>
              <a:rPr lang="zh-CN" altLang="en-US" b="0" dirty="0">
                <a:latin typeface="微软雅黑" panose="020B0503020204020204" pitchFamily="34" charset="-122"/>
                <a:ea typeface="微软雅黑" panose="020B0503020204020204" pitchFamily="34" charset="-122"/>
                <a:sym typeface="+mn-ea"/>
              </a:rPr>
              <a:t>入门案例</a:t>
            </a:r>
            <a:endParaRPr lang="zh-CN" altLang="en-US" b="0" dirty="0">
              <a:latin typeface="微软雅黑" panose="020B0503020204020204" pitchFamily="34" charset="-122"/>
              <a:ea typeface="微软雅黑" panose="020B0503020204020204" pitchFamily="34" charset="-122"/>
              <a:sym typeface="+mn-ea"/>
            </a:endParaRPr>
          </a:p>
        </p:txBody>
      </p:sp>
      <p:sp>
        <p:nvSpPr>
          <p:cNvPr id="40" name="文本框 39"/>
          <p:cNvSpPr txBox="1"/>
          <p:nvPr/>
        </p:nvSpPr>
        <p:spPr>
          <a:xfrm>
            <a:off x="445319" y="1333862"/>
            <a:ext cx="3329073" cy="369332"/>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sym typeface="+mn-ea"/>
                <a:hlinkClick r:id="rId1" action="ppaction://hlinkfile"/>
              </a:rPr>
              <a:t>👉点此下载案例数据</a:t>
            </a:r>
            <a:endParaRPr lang="zh-CN" altLang="en-US" dirty="0"/>
          </a:p>
        </p:txBody>
      </p:sp>
      <p:sp>
        <p:nvSpPr>
          <p:cNvPr id="4" name="文本框 3"/>
          <p:cNvSpPr txBox="1"/>
          <p:nvPr/>
        </p:nvSpPr>
        <p:spPr>
          <a:xfrm>
            <a:off x="444500" y="2614930"/>
            <a:ext cx="8254365" cy="2030095"/>
          </a:xfrm>
          <a:prstGeom prst="rect">
            <a:avLst/>
          </a:prstGeom>
          <a:noFill/>
        </p:spPr>
        <p:txBody>
          <a:bodyPr wrap="square" rtlCol="0" anchor="t">
            <a:spAutoFit/>
          </a:bodyPr>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连接到数据-https://help.fanruan.com/finebi/doc-view-1622.html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sym typeface="+mn-ea"/>
              </a:rPr>
              <a:t>使用自助数据集做数据处理-https://help.fanruan.com/finebi/doc-view-1633.html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创建组件和分析数据-https://help.fanruan.com/finebi/doc-view-1623.html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可视化组件-https://help.fanruan.com/finebi/doc-view-1626.html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添加交互效果-https://help.fanruan.com/finebi/doc-view-1629.html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AutoNum type="arabicPeriod"/>
            </a:pPr>
            <a:r>
              <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rPr>
              <a:t>仪表板制作和分享-https://help.fanruan.com/finebi/doc-view-1632.html</a:t>
            </a:r>
            <a:endParaRPr lang="zh-CN" altLang="en-US" sz="1400" spc="100" dirty="0">
              <a:solidFill>
                <a:srgbClr val="42424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445319" y="2173332"/>
            <a:ext cx="3329073" cy="368300"/>
          </a:xfrm>
          <a:prstGeom prst="rect">
            <a:avLst/>
          </a:prstGeom>
          <a:noFill/>
        </p:spPr>
        <p:txBody>
          <a:bodyPr wrap="square">
            <a:spAutoFit/>
          </a:bodyPr>
          <a:p>
            <a:r>
              <a:rPr lang="zh-CN" altLang="en-US" dirty="0">
                <a:solidFill>
                  <a:srgbClr val="007DD2"/>
                </a:solidFill>
                <a:latin typeface="微软雅黑" panose="020B0503020204020204" pitchFamily="34" charset="-122"/>
                <a:ea typeface="微软雅黑" panose="020B0503020204020204" pitchFamily="34" charset="-122"/>
                <a:sym typeface="+mn-ea"/>
              </a:rPr>
              <a:t>👉查看帮助</a:t>
            </a:r>
            <a:r>
              <a:rPr lang="zh-CN" altLang="en-US" dirty="0">
                <a:solidFill>
                  <a:srgbClr val="007DD2"/>
                </a:solidFill>
                <a:latin typeface="微软雅黑" panose="020B0503020204020204" pitchFamily="34" charset="-122"/>
                <a:ea typeface="微软雅黑" panose="020B0503020204020204" pitchFamily="34" charset="-122"/>
                <a:sym typeface="+mn-ea"/>
              </a:rPr>
              <a:t>文档</a:t>
            </a:r>
            <a:endParaRPr lang="zh-CN" altLang="en-US" dirty="0">
              <a:solidFill>
                <a:srgbClr val="007DD2"/>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5047" y="433177"/>
            <a:ext cx="9949183" cy="430531"/>
          </a:xfrm>
        </p:spPr>
        <p:txBody>
          <a:bodyPr>
            <a:noAutofit/>
          </a:bodyPr>
          <a:lstStyle/>
          <a:p>
            <a:r>
              <a:rPr lang="zh-CN" altLang="en-US" b="0" dirty="0">
                <a:sym typeface="+mn-ea"/>
              </a:rPr>
              <a:t>练习</a:t>
            </a:r>
            <a:r>
              <a:rPr lang="en-US" altLang="zh-CN" b="0" dirty="0">
                <a:sym typeface="+mn-ea"/>
              </a:rPr>
              <a:t>2</a:t>
            </a:r>
            <a:r>
              <a:rPr lang="zh-CN" altLang="en-US" b="0" dirty="0">
                <a:sym typeface="+mn-ea"/>
              </a:rPr>
              <a:t>：通过</a:t>
            </a:r>
            <a:r>
              <a:rPr lang="en-US" altLang="zh-CN" b="0" dirty="0">
                <a:sym typeface="+mn-ea"/>
              </a:rPr>
              <a:t>FCBA</a:t>
            </a:r>
            <a:r>
              <a:rPr lang="zh-CN" altLang="en-US" b="0" dirty="0">
                <a:sym typeface="+mn-ea"/>
              </a:rPr>
              <a:t>考试</a:t>
            </a:r>
            <a:endParaRPr lang="zh-CN" altLang="en-US" b="0" dirty="0">
              <a:sym typeface="+mn-ea"/>
            </a:endParaRPr>
          </a:p>
        </p:txBody>
      </p:sp>
      <p:pic>
        <p:nvPicPr>
          <p:cNvPr id="9" name="图片 8"/>
          <p:cNvPicPr>
            <a:picLocks noChangeAspect="1"/>
          </p:cNvPicPr>
          <p:nvPr/>
        </p:nvPicPr>
        <p:blipFill>
          <a:blip r:embed="rId1"/>
          <a:stretch>
            <a:fillRect/>
          </a:stretch>
        </p:blipFill>
        <p:spPr>
          <a:xfrm>
            <a:off x="5845908" y="1230566"/>
            <a:ext cx="5858698" cy="1562778"/>
          </a:xfrm>
          <a:prstGeom prst="rect">
            <a:avLst/>
          </a:prstGeom>
        </p:spPr>
      </p:pic>
      <p:sp>
        <p:nvSpPr>
          <p:cNvPr id="20" name="文本框 19"/>
          <p:cNvSpPr txBox="1"/>
          <p:nvPr/>
        </p:nvSpPr>
        <p:spPr>
          <a:xfrm>
            <a:off x="355047" y="1230566"/>
            <a:ext cx="5242164" cy="369332"/>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sym typeface="+mn-ea"/>
                <a:hlinkClick r:id="rId2"/>
              </a:rPr>
              <a:t>点此参与</a:t>
            </a:r>
            <a:r>
              <a:rPr lang="en-US" altLang="zh-CN" dirty="0">
                <a:latin typeface="微软雅黑" panose="020B0503020204020204" pitchFamily="34" charset="-122"/>
                <a:ea typeface="微软雅黑" panose="020B0503020204020204" pitchFamily="34" charset="-122"/>
                <a:sym typeface="+mn-ea"/>
                <a:hlinkClick r:id="rId2"/>
              </a:rPr>
              <a:t>FCBA</a:t>
            </a:r>
            <a:r>
              <a:rPr lang="zh-CN" altLang="en-US" dirty="0">
                <a:latin typeface="微软雅黑" panose="020B0503020204020204" pitchFamily="34" charset="-122"/>
                <a:ea typeface="微软雅黑" panose="020B0503020204020204" pitchFamily="34" charset="-122"/>
                <a:sym typeface="+mn-ea"/>
                <a:hlinkClick r:id="rId2"/>
              </a:rPr>
              <a:t>认证</a:t>
            </a:r>
            <a:endParaRPr lang="zh-CN" altLang="en-US" dirty="0"/>
          </a:p>
        </p:txBody>
      </p:sp>
      <p:pic>
        <p:nvPicPr>
          <p:cNvPr id="13" name="图片 12"/>
          <p:cNvPicPr>
            <a:picLocks noChangeAspect="1"/>
          </p:cNvPicPr>
          <p:nvPr/>
        </p:nvPicPr>
        <p:blipFill>
          <a:blip r:embed="rId3"/>
          <a:stretch>
            <a:fillRect/>
          </a:stretch>
        </p:blipFill>
        <p:spPr>
          <a:xfrm>
            <a:off x="280100" y="3136661"/>
            <a:ext cx="5242165" cy="2981812"/>
          </a:xfrm>
          <a:prstGeom prst="rect">
            <a:avLst/>
          </a:prstGeom>
        </p:spPr>
      </p:pic>
      <p:pic>
        <p:nvPicPr>
          <p:cNvPr id="24" name="图片 23"/>
          <p:cNvPicPr>
            <a:picLocks noChangeAspect="1"/>
          </p:cNvPicPr>
          <p:nvPr/>
        </p:nvPicPr>
        <p:blipFill>
          <a:blip r:embed="rId4"/>
          <a:stretch>
            <a:fillRect/>
          </a:stretch>
        </p:blipFill>
        <p:spPr>
          <a:xfrm>
            <a:off x="3941948" y="3136661"/>
            <a:ext cx="6229780" cy="3045846"/>
          </a:xfrm>
          <a:prstGeom prst="rect">
            <a:avLst/>
          </a:prstGeom>
        </p:spPr>
      </p:pic>
      <p:sp>
        <p:nvSpPr>
          <p:cNvPr id="8" name="文本框 7"/>
          <p:cNvSpPr txBox="1"/>
          <p:nvPr/>
        </p:nvSpPr>
        <p:spPr>
          <a:xfrm>
            <a:off x="355045" y="1624127"/>
            <a:ext cx="5092277" cy="1384995"/>
          </a:xfrm>
          <a:prstGeom prst="rect">
            <a:avLst/>
          </a:prstGeom>
          <a:noFill/>
        </p:spPr>
        <p:txBody>
          <a:bodyPr wrap="square">
            <a:spAutoFit/>
          </a:bodyPr>
          <a:lstStyle/>
          <a:p>
            <a:r>
              <a:rPr lang="zh-CN" altLang="en-US" sz="1200" b="0" i="0" dirty="0">
                <a:solidFill>
                  <a:srgbClr val="617288"/>
                </a:solidFill>
                <a:effectLst/>
                <a:latin typeface="PingFangSC-Light"/>
              </a:rPr>
              <a:t>（</a:t>
            </a:r>
            <a:r>
              <a:rPr lang="en-US" altLang="zh-CN" sz="1200" b="0" i="0" dirty="0">
                <a:solidFill>
                  <a:srgbClr val="617288"/>
                </a:solidFill>
                <a:effectLst/>
                <a:latin typeface="PingFangSC-Light"/>
              </a:rPr>
              <a:t>1</a:t>
            </a:r>
            <a:r>
              <a:rPr lang="zh-CN" altLang="en-US" sz="1200" b="0" i="0" dirty="0">
                <a:solidFill>
                  <a:srgbClr val="617288"/>
                </a:solidFill>
                <a:effectLst/>
                <a:latin typeface="PingFangSC-Light"/>
              </a:rPr>
              <a:t>）考试题目：从总题库中随机抽取判断、单选、多选，共计</a:t>
            </a:r>
            <a:r>
              <a:rPr lang="en-US" altLang="zh-CN" sz="1200" b="0" i="0" dirty="0">
                <a:solidFill>
                  <a:srgbClr val="617288"/>
                </a:solidFill>
                <a:effectLst/>
                <a:latin typeface="PingFangSC-Light"/>
              </a:rPr>
              <a:t>60</a:t>
            </a:r>
            <a:r>
              <a:rPr lang="zh-CN" altLang="en-US" sz="1200" b="0" i="0" dirty="0">
                <a:solidFill>
                  <a:srgbClr val="617288"/>
                </a:solidFill>
                <a:effectLst/>
                <a:latin typeface="PingFangSC-Light"/>
              </a:rPr>
              <a:t>道题；</a:t>
            </a:r>
            <a:br>
              <a:rPr lang="zh-CN" altLang="en-US" sz="1200" dirty="0"/>
            </a:br>
            <a:r>
              <a:rPr lang="zh-CN" altLang="en-US" sz="1200" b="0" i="0" dirty="0">
                <a:solidFill>
                  <a:srgbClr val="617288"/>
                </a:solidFill>
                <a:effectLst/>
                <a:latin typeface="PingFangSC-Light"/>
              </a:rPr>
              <a:t>（</a:t>
            </a:r>
            <a:r>
              <a:rPr lang="en-US" altLang="zh-CN" sz="1200" b="0" i="0" dirty="0">
                <a:solidFill>
                  <a:srgbClr val="617288"/>
                </a:solidFill>
                <a:effectLst/>
                <a:latin typeface="PingFangSC-Light"/>
              </a:rPr>
              <a:t>2</a:t>
            </a:r>
            <a:r>
              <a:rPr lang="zh-CN" altLang="en-US" sz="1200" b="0" i="0" dirty="0">
                <a:solidFill>
                  <a:srgbClr val="617288"/>
                </a:solidFill>
                <a:effectLst/>
                <a:latin typeface="PingFangSC-Light"/>
              </a:rPr>
              <a:t>）</a:t>
            </a:r>
            <a:r>
              <a:rPr lang="en-US" altLang="zh-CN" sz="1200" b="0" i="0" dirty="0">
                <a:solidFill>
                  <a:srgbClr val="617288"/>
                </a:solidFill>
                <a:effectLst/>
                <a:latin typeface="PingFangSC-Light"/>
              </a:rPr>
              <a:t>60</a:t>
            </a:r>
            <a:r>
              <a:rPr lang="zh-CN" altLang="en-US" sz="1200" b="0" i="0" dirty="0">
                <a:solidFill>
                  <a:srgbClr val="617288"/>
                </a:solidFill>
                <a:effectLst/>
                <a:latin typeface="PingFangSC-Light"/>
              </a:rPr>
              <a:t>分及以上，通过认证</a:t>
            </a:r>
            <a:br>
              <a:rPr lang="zh-CN" altLang="en-US" sz="1200" dirty="0"/>
            </a:br>
            <a:r>
              <a:rPr lang="en-US" altLang="zh-CN" sz="1200" b="0" i="0" dirty="0">
                <a:solidFill>
                  <a:srgbClr val="617288"/>
                </a:solidFill>
                <a:effectLst/>
                <a:latin typeface="PingFangSC-Light"/>
              </a:rPr>
              <a:t>——</a:t>
            </a:r>
            <a:r>
              <a:rPr lang="zh-CN" altLang="en-US" sz="1200" b="0" i="0" dirty="0">
                <a:solidFill>
                  <a:srgbClr val="617288"/>
                </a:solidFill>
                <a:effectLst/>
                <a:latin typeface="PingFangSC-Light"/>
              </a:rPr>
              <a:t>可随时到</a:t>
            </a:r>
            <a:r>
              <a:rPr lang="zh-CN" altLang="en-US" sz="1200" b="0" i="0" u="none" strike="noStrike" dirty="0">
                <a:solidFill>
                  <a:srgbClr val="333333"/>
                </a:solidFill>
                <a:effectLst/>
                <a:latin typeface="PingFangSC-Light"/>
                <a:hlinkClick r:id="rId5"/>
              </a:rPr>
              <a:t>帆软职业认证电子证书系统</a:t>
            </a:r>
            <a:r>
              <a:rPr lang="zh-CN" altLang="en-US" sz="1200" b="0" i="0" dirty="0">
                <a:solidFill>
                  <a:srgbClr val="617288"/>
                </a:solidFill>
                <a:effectLst/>
                <a:latin typeface="PingFangSC-Light"/>
              </a:rPr>
              <a:t>查看和下载电子证书；</a:t>
            </a:r>
            <a:br>
              <a:rPr lang="zh-CN" altLang="en-US" sz="1200" dirty="0"/>
            </a:br>
            <a:r>
              <a:rPr lang="en-US" altLang="zh-CN" sz="1200" b="0" i="0" dirty="0">
                <a:solidFill>
                  <a:srgbClr val="617288"/>
                </a:solidFill>
                <a:effectLst/>
                <a:latin typeface="PingFangSC-Light"/>
              </a:rPr>
              <a:t>——</a:t>
            </a:r>
            <a:r>
              <a:rPr lang="zh-CN" altLang="en-US" sz="1200" b="0" i="0" dirty="0">
                <a:solidFill>
                  <a:srgbClr val="617288"/>
                </a:solidFill>
                <a:effectLst/>
                <a:latin typeface="PingFangSC-Light"/>
              </a:rPr>
              <a:t>获得</a:t>
            </a:r>
            <a:r>
              <a:rPr lang="en-US" altLang="zh-CN" sz="1200" b="0" i="0" dirty="0">
                <a:solidFill>
                  <a:srgbClr val="617288"/>
                </a:solidFill>
                <a:effectLst/>
                <a:latin typeface="PingFangSC-Light"/>
              </a:rPr>
              <a:t>FCBP</a:t>
            </a:r>
            <a:r>
              <a:rPr lang="zh-CN" altLang="en-US" sz="1200" b="0" i="0" dirty="0">
                <a:solidFill>
                  <a:srgbClr val="617288"/>
                </a:solidFill>
                <a:effectLst/>
                <a:latin typeface="PingFangSC-Light"/>
              </a:rPr>
              <a:t>（帆软认证资深</a:t>
            </a:r>
            <a:r>
              <a:rPr lang="en-US" altLang="zh-CN" sz="1200" b="0" i="0" dirty="0">
                <a:solidFill>
                  <a:srgbClr val="617288"/>
                </a:solidFill>
                <a:effectLst/>
                <a:latin typeface="PingFangSC-Light"/>
              </a:rPr>
              <a:t>BI</a:t>
            </a:r>
            <a:r>
              <a:rPr lang="zh-CN" altLang="en-US" sz="1200" b="0" i="0" dirty="0">
                <a:solidFill>
                  <a:srgbClr val="617288"/>
                </a:solidFill>
                <a:effectLst/>
                <a:latin typeface="PingFangSC-Light"/>
              </a:rPr>
              <a:t>工程师）考试资格，</a:t>
            </a:r>
            <a:r>
              <a:rPr lang="en-US" altLang="zh-CN" sz="1200" b="0" i="0" dirty="0">
                <a:solidFill>
                  <a:srgbClr val="617288"/>
                </a:solidFill>
                <a:effectLst/>
                <a:latin typeface="PingFangSC-Light"/>
              </a:rPr>
              <a:t>FCBP</a:t>
            </a:r>
            <a:r>
              <a:rPr lang="zh-CN" altLang="en-US" sz="1200" b="0" i="0" dirty="0">
                <a:solidFill>
                  <a:srgbClr val="617288"/>
                </a:solidFill>
                <a:effectLst/>
                <a:latin typeface="PingFangSC-Light"/>
              </a:rPr>
              <a:t>可以充实您的职业生涯，赢得更多机会；</a:t>
            </a:r>
            <a:br>
              <a:rPr lang="zh-CN" altLang="en-US" sz="1200" dirty="0"/>
            </a:br>
            <a:r>
              <a:rPr lang="en-US" altLang="zh-CN" sz="1200" b="0" i="0" dirty="0">
                <a:solidFill>
                  <a:srgbClr val="617288"/>
                </a:solidFill>
                <a:effectLst/>
                <a:latin typeface="PingFangSC-Light"/>
              </a:rPr>
              <a:t>——</a:t>
            </a:r>
            <a:r>
              <a:rPr lang="zh-CN" altLang="en-US" sz="1200" b="0" i="0" dirty="0">
                <a:solidFill>
                  <a:srgbClr val="617288"/>
                </a:solidFill>
                <a:effectLst/>
                <a:latin typeface="PingFangSC-Light"/>
              </a:rPr>
              <a:t>分享得奖励：</a:t>
            </a:r>
            <a:r>
              <a:rPr lang="zh-CN" altLang="en-US" sz="1200" b="0" i="0" u="none" strike="noStrike" dirty="0">
                <a:solidFill>
                  <a:srgbClr val="333333"/>
                </a:solidFill>
                <a:effectLst/>
                <a:latin typeface="PingFangSC-Light"/>
                <a:hlinkClick r:id="rId6"/>
              </a:rPr>
              <a:t>帆软认证工程师三大分享奖励形式</a:t>
            </a:r>
            <a:r>
              <a:rPr lang="zh-CN" altLang="en-US" sz="1200" b="0" i="0" dirty="0">
                <a:solidFill>
                  <a:srgbClr val="617288"/>
                </a:solidFill>
                <a:effectLst/>
                <a:latin typeface="PingFangSC-Light"/>
              </a:rPr>
              <a:t> ，可获得</a:t>
            </a:r>
            <a:r>
              <a:rPr lang="en-US" altLang="zh-CN" sz="1200" b="0" i="0" dirty="0">
                <a:solidFill>
                  <a:srgbClr val="617288"/>
                </a:solidFill>
                <a:effectLst/>
                <a:latin typeface="PingFangSC-Light"/>
              </a:rPr>
              <a:t>66</a:t>
            </a:r>
            <a:r>
              <a:rPr lang="zh-CN" altLang="en-US" sz="1200" b="0" i="0" dirty="0">
                <a:solidFill>
                  <a:srgbClr val="617288"/>
                </a:solidFill>
                <a:effectLst/>
                <a:latin typeface="PingFangSC-Light"/>
              </a:rPr>
              <a:t>～</a:t>
            </a:r>
            <a:r>
              <a:rPr lang="en-US" altLang="zh-CN" sz="1200" b="0" i="0" dirty="0">
                <a:solidFill>
                  <a:srgbClr val="617288"/>
                </a:solidFill>
                <a:effectLst/>
                <a:latin typeface="PingFangSC-Light"/>
              </a:rPr>
              <a:t>666F</a:t>
            </a:r>
            <a:r>
              <a:rPr lang="zh-CN" altLang="en-US" sz="1200" b="0" i="0" dirty="0">
                <a:solidFill>
                  <a:srgbClr val="617288"/>
                </a:solidFill>
                <a:effectLst/>
                <a:latin typeface="PingFangSC-Light"/>
              </a:rPr>
              <a:t>豆和最高</a:t>
            </a:r>
            <a:r>
              <a:rPr lang="en-US" altLang="zh-CN" sz="1200" b="0" i="0" dirty="0">
                <a:solidFill>
                  <a:srgbClr val="617288"/>
                </a:solidFill>
                <a:effectLst/>
                <a:latin typeface="PingFangSC-Light"/>
              </a:rPr>
              <a:t>150F</a:t>
            </a:r>
            <a:r>
              <a:rPr lang="zh-CN" altLang="en-US" sz="1200" b="0" i="0" dirty="0">
                <a:solidFill>
                  <a:srgbClr val="617288"/>
                </a:solidFill>
                <a:effectLst/>
                <a:latin typeface="PingFangSC-Light"/>
              </a:rPr>
              <a:t>币；</a:t>
            </a:r>
            <a:endParaRPr lang="zh-CN" altLang="en-US" sz="1200" dirty="0"/>
          </a:p>
        </p:txBody>
      </p:sp>
      <p:pic>
        <p:nvPicPr>
          <p:cNvPr id="5" name="图片 4"/>
          <p:cNvPicPr>
            <a:picLocks noChangeAspect="1"/>
          </p:cNvPicPr>
          <p:nvPr/>
        </p:nvPicPr>
        <p:blipFill>
          <a:blip r:embed="rId7"/>
          <a:stretch>
            <a:fillRect/>
          </a:stretch>
        </p:blipFill>
        <p:spPr>
          <a:xfrm>
            <a:off x="5597543" y="1230831"/>
            <a:ext cx="6539925" cy="3757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en-US" altLang="zh-CN" u="none" dirty="0">
                <a:latin typeface="微软雅黑" panose="020B0503020204020204" pitchFamily="34" charset="-122"/>
                <a:ea typeface="微软雅黑" panose="020B0503020204020204" pitchFamily="34" charset="-122"/>
              </a:rPr>
              <a:t>Q&amp;A  </a:t>
            </a:r>
            <a:r>
              <a:rPr lang="zh-CN" altLang="en-US" u="none" dirty="0">
                <a:latin typeface="微软雅黑" panose="020B0503020204020204" pitchFamily="34" charset="-122"/>
                <a:ea typeface="微软雅黑" panose="020B0503020204020204" pitchFamily="34" charset="-122"/>
              </a:rPr>
              <a:t>提问</a:t>
            </a:r>
            <a:r>
              <a:rPr lang="zh-CN" altLang="en-US" u="none" dirty="0">
                <a:latin typeface="微软雅黑" panose="020B0503020204020204" pitchFamily="34" charset="-122"/>
                <a:ea typeface="微软雅黑" panose="020B0503020204020204" pitchFamily="34" charset="-122"/>
              </a:rPr>
              <a:t>环节</a:t>
            </a:r>
            <a:endParaRPr lang="zh-CN" altLang="en-US" u="none"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en-US" sz="2400" u="none" dirty="0">
                <a:latin typeface="微软雅黑" panose="020B0503020204020204" pitchFamily="34" charset="-122"/>
                <a:ea typeface="微软雅黑" panose="020B0503020204020204" pitchFamily="34" charset="-122"/>
              </a:rPr>
              <a:t>感谢您的聆听</a:t>
            </a:r>
            <a:endParaRPr lang="zh-CN" altLang="en-US" sz="2400" u="none" dirty="0">
              <a:latin typeface="微软雅黑" panose="020B0503020204020204" pitchFamily="34" charset="-122"/>
              <a:ea typeface="微软雅黑" panose="020B0503020204020204" pitchFamily="34" charset="-122"/>
            </a:endParaRPr>
          </a:p>
        </p:txBody>
      </p:sp>
      <p:sp>
        <p:nvSpPr>
          <p:cNvPr id="4" name="副标题 3"/>
          <p:cNvSpPr>
            <a:spLocks noGrp="1"/>
          </p:cNvSpPr>
          <p:nvPr>
            <p:ph type="subTitle" idx="1"/>
          </p:nvPr>
        </p:nvSpPr>
        <p:spPr/>
        <p:txBody>
          <a:bodyPr>
            <a:noAutofit/>
          </a:bodyPr>
          <a:lstStyle/>
          <a:p>
            <a:r>
              <a:rPr lang="en-US" altLang="zh-CN" dirty="0">
                <a:latin typeface="微软雅黑" panose="020B0503020204020204" pitchFamily="34" charset="-122"/>
                <a:ea typeface="微软雅黑" panose="020B0503020204020204" pitchFamily="34" charset="-122"/>
              </a:rPr>
              <a:t>THANK YOU !</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defTabSz="914400" rtl="0" eaLnBrk="1" latinLnBrk="0" hangingPunct="1">
              <a:lnSpc>
                <a:spcPct val="90000"/>
              </a:lnSpc>
              <a:spcBef>
                <a:spcPct val="0"/>
              </a:spcBef>
              <a:buNone/>
            </a:pPr>
            <a:r>
              <a:rPr lang="en-US" altLang="zh-CN" sz="2665" b="0" u="none" kern="1200" dirty="0">
                <a:solidFill>
                  <a:srgbClr val="007DD2"/>
                </a:solidFill>
                <a:cs typeface="+mj-cs"/>
              </a:rPr>
              <a:t>00 </a:t>
            </a:r>
            <a:r>
              <a:rPr lang="zh-CN" altLang="en-US" sz="2665" b="0" u="none" kern="1200" dirty="0">
                <a:solidFill>
                  <a:srgbClr val="007DD2"/>
                </a:solidFill>
                <a:cs typeface="+mj-cs"/>
              </a:rPr>
              <a:t>登陆</a:t>
            </a:r>
            <a:r>
              <a:rPr lang="en-US" altLang="zh-CN" sz="2665" b="0" u="none" kern="1200" dirty="0">
                <a:solidFill>
                  <a:srgbClr val="007DD2"/>
                </a:solidFill>
                <a:cs typeface="+mj-cs"/>
              </a:rPr>
              <a:t>FineBI</a:t>
            </a:r>
            <a:endParaRPr lang="en-US" altLang="zh-CN" sz="2665" b="0" u="none" kern="1200" dirty="0">
              <a:solidFill>
                <a:srgbClr val="007DD2"/>
              </a:solidFill>
              <a:cs typeface="+mj-cs"/>
            </a:endParaRPr>
          </a:p>
        </p:txBody>
      </p:sp>
      <p:sp>
        <p:nvSpPr>
          <p:cNvPr id="3" name="矩形 2"/>
          <p:cNvSpPr/>
          <p:nvPr/>
        </p:nvSpPr>
        <p:spPr>
          <a:xfrm>
            <a:off x="388616" y="1062671"/>
            <a:ext cx="11472457" cy="337185"/>
          </a:xfrm>
          <a:prstGeom prst="rect">
            <a:avLst/>
          </a:prstGeom>
        </p:spPr>
        <p:txBody>
          <a:bodyPr wrap="square">
            <a:spAutoFit/>
          </a:bodyPr>
          <a:lstStyle/>
          <a:p>
            <a:pPr algn="l">
              <a:buClrTx/>
              <a:buSzTx/>
              <a:buFontTx/>
            </a:pPr>
            <a:r>
              <a:rPr lang="zh-CN" altLang="en-US" sz="1600" spc="100" dirty="0">
                <a:solidFill>
                  <a:srgbClr val="424243"/>
                </a:solidFill>
                <a:ea typeface="微软雅黑" panose="020B0503020204020204" pitchFamily="34" charset="-122"/>
              </a:rPr>
              <a:t>FineBI全程在网页上操作。管理员在服务器上部署好工程以后，即可登陆使用。</a:t>
            </a:r>
            <a:endParaRPr lang="zh-CN" altLang="en-US" sz="1600" spc="100" dirty="0">
              <a:solidFill>
                <a:srgbClr val="424243"/>
              </a:solidFill>
              <a:ea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1974850" y="1618615"/>
            <a:ext cx="7431405" cy="45167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defTabSz="914400" rtl="0" eaLnBrk="1" latinLnBrk="0" hangingPunct="1">
              <a:lnSpc>
                <a:spcPct val="90000"/>
              </a:lnSpc>
              <a:spcBef>
                <a:spcPct val="0"/>
              </a:spcBef>
              <a:buNone/>
            </a:pPr>
            <a:r>
              <a:rPr lang="en-US" altLang="zh-CN" sz="2665" b="0" u="none" kern="1200" dirty="0">
                <a:solidFill>
                  <a:srgbClr val="007DD2"/>
                </a:solidFill>
                <a:cs typeface="+mj-cs"/>
              </a:rPr>
              <a:t>01</a:t>
            </a:r>
            <a:r>
              <a:rPr lang="zh-CN" altLang="en-US" sz="2665" b="0" u="none" kern="1200" dirty="0">
                <a:solidFill>
                  <a:srgbClr val="007DD2"/>
                </a:solidFill>
                <a:cs typeface="+mj-cs"/>
              </a:rPr>
              <a:t>平台主页</a:t>
            </a:r>
            <a:endParaRPr lang="zh-CN" altLang="en-US" sz="2665" b="0" u="none" kern="1200" dirty="0">
              <a:solidFill>
                <a:srgbClr val="007DD2"/>
              </a:solidFill>
              <a:cs typeface="+mj-cs"/>
            </a:endParaRPr>
          </a:p>
        </p:txBody>
      </p:sp>
      <p:sp>
        <p:nvSpPr>
          <p:cNvPr id="5" name="文本框 4"/>
          <p:cNvSpPr txBox="1"/>
          <p:nvPr/>
        </p:nvSpPr>
        <p:spPr>
          <a:xfrm>
            <a:off x="388620" y="1114425"/>
            <a:ext cx="2338070" cy="5077460"/>
          </a:xfrm>
          <a:prstGeom prst="rect">
            <a:avLst/>
          </a:prstGeom>
          <a:noFill/>
        </p:spPr>
        <p:txBody>
          <a:bodyPr wrap="square" rtlCol="0">
            <a:spAutoFit/>
          </a:bodyPr>
          <a:lstStyle/>
          <a:p>
            <a:pPr>
              <a:lnSpc>
                <a:spcPct val="150000"/>
              </a:lnSpc>
            </a:pPr>
            <a:r>
              <a:rPr lang="zh-CN" altLang="en-US" dirty="0">
                <a:solidFill>
                  <a:srgbClr val="007DD2"/>
                </a:solidFill>
                <a:ea typeface="微软雅黑" panose="020B0503020204020204" pitchFamily="34" charset="-122"/>
              </a:rPr>
              <a:t>导航栏</a:t>
            </a:r>
            <a:endParaRPr lang="zh-CN" altLang="en-US" dirty="0">
              <a:solidFill>
                <a:srgbClr val="007DD2"/>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仪表板、数据准备、目录</a:t>
            </a:r>
            <a:endParaRPr lang="zh-CN" altLang="en-US" sz="1400" spc="100" dirty="0">
              <a:solidFill>
                <a:srgbClr val="424243"/>
              </a:solidFill>
              <a:ea typeface="微软雅黑" panose="020B0503020204020204" pitchFamily="34" charset="-122"/>
            </a:endParaRPr>
          </a:p>
          <a:p>
            <a:pPr>
              <a:lnSpc>
                <a:spcPct val="150000"/>
              </a:lnSpc>
            </a:pPr>
            <a:endParaRPr lang="en-US" altLang="zh-CN" sz="1400" dirty="0">
              <a:ea typeface="微软雅黑" panose="020B0503020204020204" pitchFamily="34" charset="-122"/>
            </a:endParaRPr>
          </a:p>
          <a:p>
            <a:pPr>
              <a:lnSpc>
                <a:spcPct val="150000"/>
              </a:lnSpc>
            </a:pPr>
            <a:r>
              <a:rPr lang="zh-CN" altLang="en-US" dirty="0">
                <a:solidFill>
                  <a:srgbClr val="007DD2"/>
                </a:solidFill>
                <a:ea typeface="微软雅黑" panose="020B0503020204020204" pitchFamily="34" charset="-122"/>
              </a:rPr>
              <a:t>目录栏</a:t>
            </a:r>
            <a:endParaRPr lang="en-US" altLang="zh-CN" dirty="0">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当前用户可查看模板</a:t>
            </a:r>
            <a:endParaRPr lang="zh-CN" altLang="en-US" sz="1400" spc="100" dirty="0">
              <a:solidFill>
                <a:srgbClr val="424243"/>
              </a:solidFill>
              <a:ea typeface="微软雅黑" panose="020B0503020204020204" pitchFamily="34" charset="-122"/>
            </a:endParaRPr>
          </a:p>
          <a:p>
            <a:pPr>
              <a:lnSpc>
                <a:spcPct val="150000"/>
              </a:lnSpc>
            </a:pPr>
            <a:endParaRPr lang="en-US" altLang="zh-CN" sz="1400" dirty="0">
              <a:ea typeface="微软雅黑" panose="020B0503020204020204" pitchFamily="34" charset="-122"/>
            </a:endParaRPr>
          </a:p>
          <a:p>
            <a:pPr>
              <a:lnSpc>
                <a:spcPct val="150000"/>
              </a:lnSpc>
            </a:pPr>
            <a:r>
              <a:rPr lang="zh-CN" altLang="en-US" dirty="0">
                <a:solidFill>
                  <a:srgbClr val="007DD2"/>
                </a:solidFill>
                <a:ea typeface="微软雅黑" panose="020B0503020204020204" pitchFamily="34" charset="-122"/>
              </a:rPr>
              <a:t>仪表板展示区</a:t>
            </a:r>
            <a:endParaRPr lang="zh-CN" altLang="en-US" dirty="0">
              <a:solidFill>
                <a:srgbClr val="007DD2"/>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查看仪表板展示</a:t>
            </a:r>
            <a:endParaRPr lang="zh-CN" altLang="en-US" sz="1400" dirty="0">
              <a:ea typeface="微软雅黑" panose="020B0503020204020204" pitchFamily="34" charset="-122"/>
            </a:endParaRPr>
          </a:p>
          <a:p>
            <a:pPr>
              <a:lnSpc>
                <a:spcPct val="150000"/>
              </a:lnSpc>
            </a:pPr>
            <a:endParaRPr lang="zh-CN" altLang="en-US" sz="1400" dirty="0">
              <a:ea typeface="微软雅黑" panose="020B0503020204020204" pitchFamily="34" charset="-122"/>
            </a:endParaRPr>
          </a:p>
          <a:p>
            <a:pPr>
              <a:lnSpc>
                <a:spcPct val="150000"/>
              </a:lnSpc>
            </a:pPr>
            <a:r>
              <a:rPr lang="en-US" altLang="zh-CN" dirty="0">
                <a:solidFill>
                  <a:srgbClr val="007DD2"/>
                </a:solidFill>
                <a:ea typeface="微软雅黑" panose="020B0503020204020204" pitchFamily="34" charset="-122"/>
                <a:sym typeface="+mn-ea"/>
              </a:rPr>
              <a:t>FineBI</a:t>
            </a:r>
            <a:r>
              <a:rPr lang="zh-CN" altLang="en-US" dirty="0">
                <a:solidFill>
                  <a:srgbClr val="007DD2"/>
                </a:solidFill>
                <a:ea typeface="微软雅黑" panose="020B0503020204020204" pitchFamily="34" charset="-122"/>
                <a:sym typeface="+mn-ea"/>
              </a:rPr>
              <a:t>小助手</a:t>
            </a:r>
            <a:endParaRPr lang="zh-CN" altLang="en-US" dirty="0">
              <a:solidFill>
                <a:srgbClr val="007DD2"/>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问题搜索、反馈</a:t>
            </a:r>
            <a:endParaRPr lang="zh-CN" altLang="en-US" sz="1400" dirty="0">
              <a:ea typeface="微软雅黑" panose="020B0503020204020204" pitchFamily="34" charset="-122"/>
            </a:endParaRPr>
          </a:p>
          <a:p>
            <a:pPr>
              <a:lnSpc>
                <a:spcPct val="150000"/>
              </a:lnSpc>
            </a:pPr>
            <a:endParaRPr lang="en-US" altLang="zh-CN" sz="1400" dirty="0">
              <a:ea typeface="微软雅黑" panose="020B0503020204020204" pitchFamily="34" charset="-122"/>
            </a:endParaRPr>
          </a:p>
          <a:p>
            <a:pPr>
              <a:lnSpc>
                <a:spcPct val="150000"/>
              </a:lnSpc>
            </a:pPr>
            <a:r>
              <a:rPr lang="zh-CN" altLang="en-US" dirty="0">
                <a:solidFill>
                  <a:srgbClr val="007DD2"/>
                </a:solidFill>
                <a:ea typeface="微软雅黑" panose="020B0503020204020204" pitchFamily="34" charset="-122"/>
              </a:rPr>
              <a:t>登录信息</a:t>
            </a:r>
            <a:endParaRPr lang="zh-CN" altLang="en-US" dirty="0">
              <a:solidFill>
                <a:srgbClr val="007DD2"/>
              </a:solidFill>
              <a:ea typeface="微软雅黑" panose="020B0503020204020204" pitchFamily="34" charset="-122"/>
            </a:endParaRPr>
          </a:p>
          <a:p>
            <a:pPr>
              <a:lnSpc>
                <a:spcPct val="150000"/>
              </a:lnSpc>
            </a:pPr>
            <a:r>
              <a:rPr lang="zh-CN" altLang="en-US" sz="1400" spc="100" dirty="0">
                <a:solidFill>
                  <a:srgbClr val="424243"/>
                </a:solidFill>
                <a:ea typeface="微软雅黑" panose="020B0503020204020204" pitchFamily="34" charset="-122"/>
              </a:rPr>
              <a:t>当前登录用户</a:t>
            </a:r>
            <a:endParaRPr lang="zh-CN" altLang="zh-CN" sz="1400" dirty="0">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2726690" y="1114425"/>
            <a:ext cx="8722995" cy="5040630"/>
          </a:xfrm>
          <a:prstGeom prst="rect">
            <a:avLst/>
          </a:prstGeom>
        </p:spPr>
      </p:pic>
    </p:spTree>
  </p:cSld>
  <p:clrMapOvr>
    <a:masterClrMapping/>
  </p:clrMapOvr>
</p:sld>
</file>

<file path=ppt/tags/tag1.xml><?xml version="1.0" encoding="utf-8"?>
<p:tagLst xmlns:p="http://schemas.openxmlformats.org/presentationml/2006/main">
  <p:tag name="PA" val="v5.2.9"/>
</p:tagLst>
</file>

<file path=ppt/tags/tag2.xml><?xml version="1.0" encoding="utf-8"?>
<p:tagLst xmlns:p="http://schemas.openxmlformats.org/presentationml/2006/main">
  <p:tag name="PA" val="v5.2.9"/>
</p:tagLst>
</file>

<file path=ppt/tags/tag3.xml><?xml version="1.0" encoding="utf-8"?>
<p:tagLst xmlns:p="http://schemas.openxmlformats.org/presentationml/2006/main">
  <p:tag name="ISLIDE.DIAGRAM" val="3382"/>
</p:tagLst>
</file>

<file path=ppt/tags/tag4.xml><?xml version="1.0" encoding="utf-8"?>
<p:tagLst xmlns:p="http://schemas.openxmlformats.org/presentationml/2006/main">
  <p:tag name="REFSHAPE" val="486662380"/>
  <p:tag name="KSO_WM_UNIT_PLACING_PICTURE_USER_VIEWPORT" val="{&quot;height&quot;:6576,&quot;width&quot;:10968}"/>
</p:tagLst>
</file>

<file path=ppt/tags/tag5.xml><?xml version="1.0" encoding="utf-8"?>
<p:tagLst xmlns:p="http://schemas.openxmlformats.org/presentationml/2006/main">
  <p:tag name="KSO_WM_UNIT_PLACING_PICTURE_USER_VIEWPORT" val="{&quot;height&quot;:3156,&quot;width&quot;:9660}"/>
</p:tagLst>
</file>

<file path=ppt/tags/tag6.xml><?xml version="1.0" encoding="utf-8"?>
<p:tagLst xmlns:p="http://schemas.openxmlformats.org/presentationml/2006/main">
  <p:tag name="KSO_WM_UNIT_PLACING_PICTURE_USER_VIEWPORT" val="{&quot;height&quot;:9492,&quot;width&quot;:145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7250</Words>
  <Application>WPS 演示</Application>
  <PresentationFormat>宽屏</PresentationFormat>
  <Paragraphs>1051</Paragraphs>
  <Slides>75</Slides>
  <Notes>31</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75</vt:i4>
      </vt:variant>
    </vt:vector>
  </HeadingPairs>
  <TitlesOfParts>
    <vt:vector size="97" baseType="lpstr">
      <vt:lpstr>Arial</vt:lpstr>
      <vt:lpstr>宋体</vt:lpstr>
      <vt:lpstr>Wingdings</vt:lpstr>
      <vt:lpstr>思源黑体 CN Light</vt:lpstr>
      <vt:lpstr>微软雅黑</vt:lpstr>
      <vt:lpstr>思源黑体 CN Medium</vt:lpstr>
      <vt:lpstr>Helvetica Light</vt:lpstr>
      <vt:lpstr>Source Han Sans CN</vt:lpstr>
      <vt:lpstr>楷体</vt:lpstr>
      <vt:lpstr>Soho Gothic Pro</vt:lpstr>
      <vt:lpstr>Segoe Print</vt:lpstr>
      <vt:lpstr>Arial Unicode MS</vt:lpstr>
      <vt:lpstr>Arial Black</vt:lpstr>
      <vt:lpstr>黑体</vt:lpstr>
      <vt:lpstr>等线</vt:lpstr>
      <vt:lpstr>思源黑体 CN Normal</vt:lpstr>
      <vt:lpstr>冬青黑体简体中文 W3</vt:lpstr>
      <vt:lpstr>冬青黑体简体中文 W6</vt:lpstr>
      <vt:lpstr>font-size:16px;background-color:#FFFFFF;</vt:lpstr>
      <vt:lpstr>Calibri</vt:lpstr>
      <vt:lpstr>PingFangSC-Light</vt:lpstr>
      <vt:lpstr>Office 主题​​</vt:lpstr>
      <vt:lpstr>FineBI基础培训第一课</vt:lpstr>
      <vt:lpstr>目录  CONTENT</vt:lpstr>
      <vt:lpstr>FineBI自助分析概述——企业面临的数据问题（业务？技术？）</vt:lpstr>
      <vt:lpstr>FineBI自助分析概述——以高效便捷著称的自助数据分析工具</vt:lpstr>
      <vt:lpstr>FineBI自助分析概述——产品优势</vt:lpstr>
      <vt:lpstr>FineBI自助分析概述——产品优势</vt:lpstr>
      <vt:lpstr>FineBI基本介绍</vt:lpstr>
      <vt:lpstr>00 登陆FineBI</vt:lpstr>
      <vt:lpstr>01平台主页</vt:lpstr>
      <vt:lpstr>02数据准备</vt:lpstr>
      <vt:lpstr>02数据准备——名词解释</vt:lpstr>
      <vt:lpstr>03仪表板</vt:lpstr>
      <vt:lpstr>03仪表板——名词解释</vt:lpstr>
      <vt:lpstr>04目录</vt:lpstr>
      <vt:lpstr>05使用FineBI小助手查询问题</vt:lpstr>
      <vt:lpstr>05使用FineBI小助手查询问题</vt:lpstr>
      <vt:lpstr>连接到数据</vt:lpstr>
      <vt:lpstr>连接到数据——数据导入</vt:lpstr>
      <vt:lpstr>案例——连接到数据</vt:lpstr>
      <vt:lpstr>PowerPoint 演示文稿</vt:lpstr>
      <vt:lpstr>创建自助数据集</vt:lpstr>
      <vt:lpstr>选择数据来源</vt:lpstr>
      <vt:lpstr>自助数据集的表处理</vt:lpstr>
      <vt:lpstr>自助数据集-分组汇总</vt:lpstr>
      <vt:lpstr>自助数据集-左右合并</vt:lpstr>
      <vt:lpstr>自助数据集-左右合并</vt:lpstr>
      <vt:lpstr>自助数据集-新增列</vt:lpstr>
      <vt:lpstr>案例——使用自助数据集做数据处理</vt:lpstr>
      <vt:lpstr>创建组件和分析数据</vt:lpstr>
      <vt:lpstr>名词解释：什么是组件？</vt:lpstr>
      <vt:lpstr>名词解释：什么是维度和指标？</vt:lpstr>
      <vt:lpstr>组件分析：添加字段</vt:lpstr>
      <vt:lpstr>组件分析：添加字段</vt:lpstr>
      <vt:lpstr>组件分析：快速计算</vt:lpstr>
      <vt:lpstr>案例——创建组件和分析数据</vt:lpstr>
      <vt:lpstr>PowerPoint 演示文稿</vt:lpstr>
      <vt:lpstr>如何选择合适的图表？</vt:lpstr>
      <vt:lpstr>组件分析：选择图表</vt:lpstr>
      <vt:lpstr>组件分析：选择图表</vt:lpstr>
      <vt:lpstr>组件分析：选择图表</vt:lpstr>
      <vt:lpstr>PowerPoint 演示文稿</vt:lpstr>
      <vt:lpstr>PowerPoint 演示文稿</vt:lpstr>
      <vt:lpstr>组件分析：属性设置</vt:lpstr>
      <vt:lpstr>组件分析：属性设置</vt:lpstr>
      <vt:lpstr>基础图表-柱形图</vt:lpstr>
      <vt:lpstr>基础图表-柱形图</vt:lpstr>
      <vt:lpstr>基础图表-饼图|玫瑰图</vt:lpstr>
      <vt:lpstr>基础图表-线形图</vt:lpstr>
      <vt:lpstr>基础图表-组合图</vt:lpstr>
      <vt:lpstr>基础图表-指标卡</vt:lpstr>
      <vt:lpstr>基础图表-漏斗图</vt:lpstr>
      <vt:lpstr>基础图表-仪表盘</vt:lpstr>
      <vt:lpstr>基础图表-雷达图</vt:lpstr>
      <vt:lpstr>基础图表-散点图</vt:lpstr>
      <vt:lpstr>基础图表-矩形树图</vt:lpstr>
      <vt:lpstr>基础图表-地图</vt:lpstr>
      <vt:lpstr>案例——可视化分析</vt:lpstr>
      <vt:lpstr>PowerPoint 演示文稿</vt:lpstr>
      <vt:lpstr>仪表板探索：过滤</vt:lpstr>
      <vt:lpstr>仪表板探索：联动</vt:lpstr>
      <vt:lpstr>仪表板探索：钻取</vt:lpstr>
      <vt:lpstr>案例——添加交互效果</vt:lpstr>
      <vt:lpstr>PowerPoint 演示文稿</vt:lpstr>
      <vt:lpstr>模板美化三原则</vt:lpstr>
      <vt:lpstr>仪表板制作：其他组件</vt:lpstr>
      <vt:lpstr>仪表板制作：仪表板样式</vt:lpstr>
      <vt:lpstr>仪表板制作：预览</vt:lpstr>
      <vt:lpstr>案例——仪表板制作和分享</vt:lpstr>
      <vt:lpstr>PowerPoint 演示文稿</vt:lpstr>
      <vt:lpstr>案例——集团销售下滑分析</vt:lpstr>
      <vt:lpstr>应该怎么设计数据分析报告</vt:lpstr>
      <vt:lpstr>练习1：完成入门案例</vt:lpstr>
      <vt:lpstr>练习2：通过FCBA考试</vt:lpstr>
      <vt:lpstr>Q&amp;A  提问环节</vt:lpstr>
      <vt:lpstr>感谢您的聆听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业务人员使用FineBI第一课</dc:title>
  <dc:creator>claire</dc:creator>
  <cp:lastModifiedBy>claire</cp:lastModifiedBy>
  <cp:revision>79</cp:revision>
  <dcterms:created xsi:type="dcterms:W3CDTF">2021-03-30T14:50:00Z</dcterms:created>
  <dcterms:modified xsi:type="dcterms:W3CDTF">2021-11-17T07:05:55Z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07779208CDEC4D049922102DBE25C6DA</vt:lpwstr>
  </property>
</Properties>
</file>