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  <p:sldMasterId id="2147483780" r:id="rId13"/>
    <p:sldMasterId id="2147483792" r:id="rId14"/>
    <p:sldMasterId id="2147483804" r:id="rId15"/>
    <p:sldMasterId id="2147483816" r:id="rId16"/>
  </p:sldMasterIdLst>
  <p:sldIdLst>
    <p:sldId id="307" r:id="rId17"/>
    <p:sldId id="359" r:id="rId18"/>
    <p:sldId id="371" r:id="rId19"/>
    <p:sldId id="276" r:id="rId20"/>
    <p:sldId id="277" r:id="rId21"/>
    <p:sldId id="389" r:id="rId22"/>
    <p:sldId id="361" r:id="rId23"/>
    <p:sldId id="372" r:id="rId24"/>
    <p:sldId id="375" r:id="rId25"/>
    <p:sldId id="275" r:id="rId26"/>
    <p:sldId id="373" r:id="rId27"/>
    <p:sldId id="376" r:id="rId28"/>
    <p:sldId id="416" r:id="rId29"/>
    <p:sldId id="420" r:id="rId30"/>
    <p:sldId id="422" r:id="rId31"/>
    <p:sldId id="421" r:id="rId32"/>
    <p:sldId id="424" r:id="rId33"/>
    <p:sldId id="427" r:id="rId34"/>
    <p:sldId id="445" r:id="rId35"/>
    <p:sldId id="423" r:id="rId36"/>
    <p:sldId id="428" r:id="rId37"/>
    <p:sldId id="463" r:id="rId38"/>
    <p:sldId id="479" r:id="rId39"/>
    <p:sldId id="360" r:id="rId40"/>
    <p:sldId id="391" r:id="rId41"/>
    <p:sldId id="407" r:id="rId4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DFC6"/>
    <a:srgbClr val="2A3151"/>
    <a:srgbClr val="1D8A92"/>
    <a:srgbClr val="1B2955"/>
    <a:srgbClr val="4472C4"/>
    <a:srgbClr val="000000"/>
    <a:srgbClr val="0F1434"/>
    <a:srgbClr val="0D1232"/>
    <a:srgbClr val="0C1131"/>
    <a:srgbClr val="1D8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/>
    <p:restoredTop sz="96405"/>
  </p:normalViewPr>
  <p:slideViewPr>
    <p:cSldViewPr snapToGrid="0" snapToObjects="1">
      <p:cViewPr varScale="1">
        <p:scale>
          <a:sx n="113" d="100"/>
          <a:sy n="113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26.xml"/><Relationship Id="rId41" Type="http://schemas.openxmlformats.org/officeDocument/2006/relationships/slide" Target="slides/slide25.xml"/><Relationship Id="rId40" Type="http://schemas.openxmlformats.org/officeDocument/2006/relationships/slide" Target="slides/slide24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3.xml"/><Relationship Id="rId38" Type="http://schemas.openxmlformats.org/officeDocument/2006/relationships/slide" Target="slides/slide22.xml"/><Relationship Id="rId37" Type="http://schemas.openxmlformats.org/officeDocument/2006/relationships/slide" Target="slides/slide21.xml"/><Relationship Id="rId36" Type="http://schemas.openxmlformats.org/officeDocument/2006/relationships/slide" Target="slides/slide20.xml"/><Relationship Id="rId35" Type="http://schemas.openxmlformats.org/officeDocument/2006/relationships/slide" Target="slides/slide19.xml"/><Relationship Id="rId34" Type="http://schemas.openxmlformats.org/officeDocument/2006/relationships/slide" Target="slides/slide18.xml"/><Relationship Id="rId33" Type="http://schemas.openxmlformats.org/officeDocument/2006/relationships/slide" Target="slides/slide17.xml"/><Relationship Id="rId32" Type="http://schemas.openxmlformats.org/officeDocument/2006/relationships/slide" Target="slides/slide16.xml"/><Relationship Id="rId31" Type="http://schemas.openxmlformats.org/officeDocument/2006/relationships/slide" Target="slides/slide15.xml"/><Relationship Id="rId30" Type="http://schemas.openxmlformats.org/officeDocument/2006/relationships/slide" Target="slides/slide1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3.xml"/><Relationship Id="rId28" Type="http://schemas.openxmlformats.org/officeDocument/2006/relationships/slide" Target="slides/slide12.xml"/><Relationship Id="rId27" Type="http://schemas.openxmlformats.org/officeDocument/2006/relationships/slide" Target="slides/slide11.xml"/><Relationship Id="rId26" Type="http://schemas.openxmlformats.org/officeDocument/2006/relationships/slide" Target="slides/slide10.xml"/><Relationship Id="rId25" Type="http://schemas.openxmlformats.org/officeDocument/2006/relationships/slide" Target="slides/slide9.xml"/><Relationship Id="rId24" Type="http://schemas.openxmlformats.org/officeDocument/2006/relationships/slide" Target="slides/slide8.xml"/><Relationship Id="rId23" Type="http://schemas.openxmlformats.org/officeDocument/2006/relationships/slide" Target="slides/slide7.xml"/><Relationship Id="rId22" Type="http://schemas.openxmlformats.org/officeDocument/2006/relationships/slide" Target="slides/slide6.xml"/><Relationship Id="rId21" Type="http://schemas.openxmlformats.org/officeDocument/2006/relationships/slide" Target="slides/slide5.xml"/><Relationship Id="rId20" Type="http://schemas.openxmlformats.org/officeDocument/2006/relationships/slide" Target="slides/slide4.xml"/><Relationship Id="rId2" Type="http://schemas.openxmlformats.org/officeDocument/2006/relationships/theme" Target="theme/theme1.xml"/><Relationship Id="rId19" Type="http://schemas.openxmlformats.org/officeDocument/2006/relationships/slide" Target="slides/slide3.xml"/><Relationship Id="rId18" Type="http://schemas.openxmlformats.org/officeDocument/2006/relationships/slide" Target="slides/slide2.xml"/><Relationship Id="rId17" Type="http://schemas.openxmlformats.org/officeDocument/2006/relationships/slide" Target="slides/slide1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1.xml"/><Relationship Id="rId8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34.xml"/><Relationship Id="rId12" Type="http://schemas.openxmlformats.org/officeDocument/2006/relationships/theme" Target="../theme/theme13.xml"/><Relationship Id="rId11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33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2.xml"/><Relationship Id="rId8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5.xml"/><Relationship Id="rId12" Type="http://schemas.openxmlformats.org/officeDocument/2006/relationships/theme" Target="../theme/theme14.xml"/><Relationship Id="rId11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44.xml"/></Relationships>
</file>

<file path=ppt/slideMasters/_rels/slideMaster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3.xml"/><Relationship Id="rId8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6.xml"/><Relationship Id="rId12" Type="http://schemas.openxmlformats.org/officeDocument/2006/relationships/theme" Target="../theme/theme15.xml"/><Relationship Id="rId11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55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5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3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hyperlink" Target="https://hc.jiandaoyun.com/doc/9006" TargetMode="Externa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第二章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设计表单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843280" y="5215890"/>
            <a:ext cx="3224530" cy="1405255"/>
          </a:xfrm>
          <a:prstGeom prst="roundRect">
            <a:avLst>
              <a:gd name="adj" fmla="val 645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845820" y="2304415"/>
            <a:ext cx="3221990" cy="2901950"/>
          </a:xfrm>
          <a:prstGeom prst="roundRect">
            <a:avLst>
              <a:gd name="adj" fmla="val 6451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85005" y="1118870"/>
            <a:ext cx="7367905" cy="54971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9950" y="358775"/>
            <a:ext cx="258953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1.3.2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字段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属性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5810" y="1044575"/>
            <a:ext cx="301879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「字段属性」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单个字段独有的属性设置，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根据字段的不同，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属性的设置也不尽相同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5810" y="2670810"/>
            <a:ext cx="21291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描述信息」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1365" y="3037205"/>
            <a:ext cx="19894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「提示文字」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5810" y="3403600"/>
            <a:ext cx="21291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格式」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5810" y="3769995"/>
            <a:ext cx="1988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默认值」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5810" y="4136390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校验」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65810" y="4502785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字段权限」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5810" y="4869180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「字段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宽度」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5810" y="5235575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「单行文本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-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扫码」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5810" y="5601970"/>
            <a:ext cx="24345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「流水号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-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流水号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规则」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5810" y="2304415"/>
            <a:ext cx="21291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标题」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5810" y="5968365"/>
            <a:ext cx="24345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「下拉框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-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选项」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3605" y="6334760"/>
            <a:ext cx="13582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……</a:t>
            </a:r>
            <a:endParaRPr 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18435" y="3189605"/>
            <a:ext cx="13106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共性属性</a:t>
            </a:r>
            <a:endParaRPr lang="zh-CN" altLang="en-US" sz="20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18435" y="6217285"/>
            <a:ext cx="13106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特殊属性</a:t>
            </a:r>
            <a:endParaRPr lang="zh-CN" altLang="en-US" sz="20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表单属性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1.4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43280" y="2722880"/>
            <a:ext cx="3224530" cy="1110615"/>
          </a:xfrm>
          <a:prstGeom prst="roundRect">
            <a:avLst>
              <a:gd name="adj" fmla="val 645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9950" y="358775"/>
            <a:ext cx="235585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1.4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表单属性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5810" y="1118870"/>
            <a:ext cx="301879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表单属性」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表单属性是对表单整体进行的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一系列设置，区别于字段属性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对于单个字段的设置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5810" y="2745105"/>
            <a:ext cx="21291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提交校验」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5810" y="3111500"/>
            <a:ext cx="19894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「字段显隐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规则」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5810" y="3477895"/>
            <a:ext cx="21291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「不可见字段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赋值」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5810" y="3844290"/>
            <a:ext cx="1988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「表单前台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缓存」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5810" y="4210685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「多标签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显示」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7975" y="958850"/>
            <a:ext cx="7896225" cy="58293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65810" y="4577080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布局」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5810" y="4943475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提交按钮」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5810" y="5309870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外链样式」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5810" y="5676265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前端事件」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5810" y="2378710"/>
            <a:ext cx="21291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ID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99435" y="3080385"/>
            <a:ext cx="7467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重要</a:t>
            </a:r>
            <a:endParaRPr lang="zh-CN" altLang="en-US" sz="20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第二章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设计表单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表单发布</a:t>
            </a:r>
            <a:endParaRPr lang="zh-CN" altLang="en-US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02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31648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02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表单发布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6940" y="1012825"/>
            <a:ext cx="105721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「对成员发布」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：对通讯录内部成员发布表单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6940" y="1346835"/>
            <a:ext cx="1055243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「公开发布」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：不分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通讯录内外，公开发布表单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6940" y="1680210"/>
            <a:ext cx="97542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「视图样式」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：权限组的展现样式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9665" y="2148205"/>
            <a:ext cx="10146665" cy="43624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对成员发布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2.1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19583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2.1.1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权限组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9790" y="1060450"/>
            <a:ext cx="27990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「权限组」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：当表单权限组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中添加了成员以后，成员登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录简道云即可在对应的表单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中使用相关权限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9790" y="2377440"/>
            <a:ext cx="298767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「预定义权限组」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：预先设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定的几个常用权限组，可以直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接添加成员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3220" y="1060450"/>
            <a:ext cx="7710170" cy="56584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50" y="3559810"/>
            <a:ext cx="3194050" cy="293179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8840" y="1136650"/>
            <a:ext cx="29876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「自定义权限组」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r>
              <a:rPr 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自定义</a:t>
            </a:r>
            <a:endParaRPr lang="zh-CN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</a:t>
            </a:r>
            <a:r>
              <a:rPr 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的权限组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，可以由用户根据实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际使用需求自定义团队成员的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使用权限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5675" y="2413635"/>
            <a:ext cx="298767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自定义权限组包括权限组「名称信息」设置，以及三个权限维度设置（操作权限、字段权限和数据权限）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权限设置的三个维度：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indent="-28575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操作权限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indent="-28575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字段权限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indent="-28575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数据权限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3350" y="1141095"/>
            <a:ext cx="7519035" cy="53454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9950" y="358775"/>
            <a:ext cx="219583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2.1.1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权限组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0660" y="2531745"/>
            <a:ext cx="9250680" cy="3604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9950" y="358775"/>
            <a:ext cx="323977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2.1.2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表单访问链接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39215" y="1061085"/>
            <a:ext cx="91979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「表单访问链接」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表单访问链接（也称表单内链），主要应用于内部数据的快速填报。管理员可以将表单填写链接直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接发布给内部成员，节省成员查找表单的时间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表单设计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80990" y="1986280"/>
            <a:ext cx="14300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endParaRPr lang="en-US" altLang="zh-CN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公开发布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2.2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536825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2.2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公开发布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9790" y="1231900"/>
            <a:ext cx="27990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「表单填写链接」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：即表单外链，无需登录即可填写，用于非成员填写表单、成员匿名填写表单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790" y="2704465"/>
            <a:ext cx="27990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「单条数据分享链接」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：可以将某一条数据分享给组织架构以外的人员进行查看（仅普通表单支持）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9790" y="4177030"/>
            <a:ext cx="279908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「公开查询链接」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：公开查询即不需要登录也不需要任何权限即可查询数据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1115" y="1231900"/>
            <a:ext cx="7715885" cy="52641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视图样式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830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2.3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第二章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设计表单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数据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管理</a:t>
            </a:r>
            <a:endParaRPr lang="zh-CN" altLang="en-US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03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数据管理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3.1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65810" y="1118870"/>
            <a:ext cx="301879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「数据管理」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可以对表单提交的数据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进行添加、导入、导出、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en-US" altLang="zh-CN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</a:t>
            </a: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删除等管理操作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5810" y="2347595"/>
            <a:ext cx="21291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「添加」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5810" y="2713990"/>
            <a:ext cx="1988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「导入」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5810" y="3080385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「导出」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5810" y="3446780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「批量操作」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5810" y="3813175"/>
            <a:ext cx="16338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「删除」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5810" y="4179570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「数据回收站」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5810" y="4545965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「筛选」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69950" y="358775"/>
            <a:ext cx="2703195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3.1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数据管理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5810" y="4912360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「排序」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5810" y="5278755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「显示字段」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5810" y="5645150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「全屏」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9145" y="6011545"/>
            <a:ext cx="1962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solidFill>
                  <a:schemeClr val="bg1">
                    <a:lumMod val="95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「编辑数据」</a:t>
            </a:r>
            <a:endParaRPr lang="zh-CN" altLang="en-US" sz="1600" noProof="0" dirty="0">
              <a:solidFill>
                <a:schemeClr val="bg1">
                  <a:lumMod val="95000"/>
                </a:schemeClr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3164840" y="1223645"/>
            <a:ext cx="8835390" cy="51098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表单、流程表单、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仪表盘</a:t>
            </a:r>
            <a:endParaRPr lang="zh-CN" altLang="ko-KR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69950" y="358775"/>
            <a:ext cx="471297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表单、流程表单、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仪表盘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955" y="1043305"/>
            <a:ext cx="10879455" cy="54457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9860" y="2529840"/>
            <a:ext cx="9352280" cy="37306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85520" y="1182370"/>
            <a:ext cx="10219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：填报数据，并带有数据协作功能，如修改、删除、导入、导出，并可以给不同的人不同的管理权限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5520" y="1561465"/>
            <a:ext cx="8131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「流程表单」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：填报数据，并带有流程审批功能，适合报销、请假申请或其他工作流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37100" y="6432550"/>
            <a:ext cx="73685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  <a:hlinkClick r:id="rId2" action="ppaction://hlinkfile"/>
              </a:rPr>
              <a:t>参考「帮助文档」表单 vs 流程表单 vs 仪表盘：https://hc.jiandaoyun.com/doc/9006</a:t>
            </a:r>
            <a:endParaRPr lang="zh-CN" altLang="en-US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5520" y="1940560"/>
            <a:ext cx="67805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「仪表盘」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：数据分析处理、结果展示功能，如数据汇总、趋势分析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9950" y="358775"/>
            <a:ext cx="471297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表单、流程表单、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仪表盘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2914015" y="3521710"/>
            <a:ext cx="63627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表单设计</a:t>
            </a:r>
            <a:endParaRPr lang="en-US" altLang="zh-CN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1.2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154555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1.2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表单设计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6940" y="1012825"/>
            <a:ext cx="65563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「字段」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：构成表单的基本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元素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6940" y="1396365"/>
            <a:ext cx="8131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「字段属性」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：单个字段独有的属性设置，根据字段的不同，属性的设置也不尽相同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6940" y="1779905"/>
            <a:ext cx="8131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「表单属性」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：对表单整体进行的一系列设置，区别于字段属性对于单个字段的设置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6940" y="2255520"/>
            <a:ext cx="10358120" cy="38309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字段和字段属性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1.3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1767205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1.3.1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字段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6940" y="1012825"/>
            <a:ext cx="10088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</a:t>
            </a: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单行文本」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：单行文本是最基础的字段，在表单中具有广泛的应用，可以用来收集文字、数字、编号等信息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6940" y="1346835"/>
            <a:ext cx="8131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「多行文本」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：多行文本常用于录入较长的文字，如说明、备注、反馈等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6940" y="1680210"/>
            <a:ext cx="97542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「下拉框」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：下拉框是需要点击下拉按钮才进入选项的 单项选择字段，一般用于选项较多的场景的选择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6940" y="2032000"/>
            <a:ext cx="10910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「地址」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：地址字段专门用来录入地址，省、市、区可以直接选择，无需手动填写，能够有效提高地址信息录入的效率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6940" y="2373630"/>
            <a:ext cx="8131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「成员单选」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：成员单选，则录入数据时只能选择一个成员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0135" y="2898775"/>
            <a:ext cx="10219055" cy="36728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6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7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8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20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2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2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9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5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1561</Words>
  <Application>WPS 演示</Application>
  <PresentationFormat>宽屏</PresentationFormat>
  <Paragraphs>237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15</vt:i4>
      </vt:variant>
      <vt:variant>
        <vt:lpstr>幻灯片标题</vt:lpstr>
      </vt:variant>
      <vt:variant>
        <vt:i4>26</vt:i4>
      </vt:variant>
    </vt:vector>
  </HeadingPairs>
  <TitlesOfParts>
    <vt:vector size="54" baseType="lpstr">
      <vt:lpstr>Arial</vt:lpstr>
      <vt:lpstr>宋体</vt:lpstr>
      <vt:lpstr>Wingdings</vt:lpstr>
      <vt:lpstr>阿里巴巴普惠体 R</vt:lpstr>
      <vt:lpstr>思源黑体 CN Medium</vt:lpstr>
      <vt:lpstr>阿里巴巴普惠体 M</vt:lpstr>
      <vt:lpstr>阿里巴巴普惠体</vt:lpstr>
      <vt:lpstr>等线</vt:lpstr>
      <vt:lpstr>微软雅黑</vt:lpstr>
      <vt:lpstr>Arial Unicode MS</vt:lpstr>
      <vt:lpstr>等线 Light</vt:lpstr>
      <vt:lpstr>Calibri</vt:lpstr>
      <vt:lpstr>苹方 中等</vt:lpstr>
      <vt:lpstr>Office 主题​​</vt:lpstr>
      <vt:lpstr>1_Office 主题​​</vt:lpstr>
      <vt:lpstr>2_Office 主题​​</vt:lpstr>
      <vt:lpstr>4_Office 主题​​</vt:lpstr>
      <vt:lpstr>9_Office 主题​​</vt:lpstr>
      <vt:lpstr>13_Office 主题​​</vt:lpstr>
      <vt:lpstr>14_Office 主题​​</vt:lpstr>
      <vt:lpstr>15_Office 主题​​</vt:lpstr>
      <vt:lpstr>10_Office 主题​​</vt:lpstr>
      <vt:lpstr>16_Office 主题​​</vt:lpstr>
      <vt:lpstr>17_Office 主题​​</vt:lpstr>
      <vt:lpstr>18_Office 主题​​</vt:lpstr>
      <vt:lpstr>20_Office 主题​​</vt:lpstr>
      <vt:lpstr>21_Office 主题​​</vt:lpstr>
      <vt:lpstr>22_Office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mint23@qq.com</dc:creator>
  <cp:lastModifiedBy>起笑君颜回</cp:lastModifiedBy>
  <cp:revision>272</cp:revision>
  <dcterms:created xsi:type="dcterms:W3CDTF">2021-08-30T02:41:00Z</dcterms:created>
  <dcterms:modified xsi:type="dcterms:W3CDTF">2022-03-25T07:15:02Z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74C7203F7D1242DF8B733425634D16A4</vt:lpwstr>
  </property>
  <property fmtid="{D5CDD505-2E9C-101B-9397-08002B2CF9AE}" pid="3" name="KSOProductBuildVer">
    <vt:lpwstr>2052-11.1.0.11365</vt:lpwstr>
  </property>
</Properties>
</file>