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  <p:sldMasterId id="2147483672" r:id="rId4"/>
    <p:sldMasterId id="2147483684" r:id="rId5"/>
  </p:sldMasterIdLst>
  <p:sldIdLst>
    <p:sldId id="556" r:id="rId6"/>
    <p:sldId id="557" r:id="rId7"/>
    <p:sldId id="558" r:id="rId8"/>
    <p:sldId id="390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DFC6"/>
    <a:srgbClr val="2A3151"/>
    <a:srgbClr val="1D8A92"/>
    <a:srgbClr val="1B2955"/>
    <a:srgbClr val="4472C4"/>
    <a:srgbClr val="000000"/>
    <a:srgbClr val="0F1434"/>
    <a:srgbClr val="0D1232"/>
    <a:srgbClr val="0C1131"/>
    <a:srgbClr val="1D8B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46"/>
    <p:restoredTop sz="96405"/>
  </p:normalViewPr>
  <p:slideViewPr>
    <p:cSldViewPr snapToGrid="0" snapToObjects="1">
      <p:cViewPr varScale="1">
        <p:scale>
          <a:sx n="113" d="100"/>
          <a:sy n="113" d="100"/>
        </p:scale>
        <p:origin x="4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7.emf"/><Relationship Id="rId4" Type="http://schemas.openxmlformats.org/officeDocument/2006/relationships/image" Target="../media/image6.emf"/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70D48"/>
            </a:gs>
            <a:gs pos="100000">
              <a:srgbClr val="141D4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67788" y="2598003"/>
            <a:ext cx="5669280" cy="8299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/>
            <a:r>
              <a:rPr lang="zh-CN" altLang="en-US" sz="48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简道云入门学习路径</a:t>
            </a:r>
            <a:endParaRPr lang="zh-CN" altLang="en-US" sz="4800" dirty="0">
              <a:solidFill>
                <a:schemeClr val="bg1"/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8045" y="3418205"/>
            <a:ext cx="2994660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第四章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-</a:t>
            </a:r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聚合表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 </a:t>
            </a:r>
            <a:endParaRPr lang="en-US" altLang="zh-CN" dirty="0">
              <a:solidFill>
                <a:schemeClr val="bg1">
                  <a:lumMod val="8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8955" y="1121773"/>
            <a:ext cx="1810286" cy="432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alphaModFix amt="81000"/>
          </a:blip>
          <a:stretch>
            <a:fillRect/>
          </a:stretch>
        </p:blipFill>
        <p:spPr>
          <a:xfrm>
            <a:off x="7884256" y="1358093"/>
            <a:ext cx="341051" cy="576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10415704" y="2564550"/>
            <a:ext cx="360000" cy="5760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8531147" y="3692335"/>
            <a:ext cx="345600" cy="576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alphaModFix amt="90000"/>
          </a:blip>
          <a:stretch>
            <a:fillRect/>
          </a:stretch>
        </p:blipFill>
        <p:spPr>
          <a:xfrm>
            <a:off x="10363585" y="4796887"/>
            <a:ext cx="464238" cy="576000"/>
          </a:xfrm>
          <a:prstGeom prst="rect">
            <a:avLst/>
          </a:prstGeom>
        </p:spPr>
      </p:pic>
      <p:sp>
        <p:nvSpPr>
          <p:cNvPr id="2" name="六边形 1"/>
          <p:cNvSpPr/>
          <p:nvPr/>
        </p:nvSpPr>
        <p:spPr>
          <a:xfrm>
            <a:off x="868045" y="5372735"/>
            <a:ext cx="2971165" cy="504190"/>
          </a:xfrm>
          <a:prstGeom prst="hexagon">
            <a:avLst/>
          </a:prstGeom>
          <a:gradFill>
            <a:gsLst>
              <a:gs pos="0">
                <a:srgbClr val="00DBC0"/>
              </a:gs>
              <a:gs pos="100000">
                <a:srgbClr val="1D8B9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简道云客户成功：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E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rwin.Lu</a:t>
            </a:r>
            <a:endParaRPr lang="en-US" altLang="zh-CN" sz="1400" dirty="0">
              <a:latin typeface="思源黑体 CN Medium" panose="020B0600000000000000" pitchFamily="34" charset="-128"/>
              <a:ea typeface="思源黑体 CN Medium" panose="020B0600000000000000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聚合表</a:t>
            </a:r>
            <a:endParaRPr lang="zh-CN" altLang="en-US" sz="4000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34149" y="2003963"/>
            <a:ext cx="152370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01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聚合表定义</a:t>
            </a:r>
            <a:r>
              <a:rPr lang="en-US" altLang="zh-CN" sz="4000" u="heavy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endParaRPr lang="en-US" altLang="zh-CN" sz="4000" u="heavy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43195" y="1994535"/>
            <a:ext cx="17049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1.1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69950" y="358775"/>
            <a:ext cx="2703195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just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1.1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聚合表定义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6940" y="1289050"/>
            <a:ext cx="957897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「聚合表」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：聚合表可以对数据进行聚合计算，对已有的表单数据进行预计算（预处理），以备进一步调用。目前，表单可以通过 数据联动、关联查询 和 关联数据 去调用聚合表中的数据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6940" y="2075815"/>
            <a:ext cx="957897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「注意」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不用于录入数据，而用于计算（聚合计算、加减）和储存数据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聚合表的最佳使用场景为：进-销-存（计算库存）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指标的计算只限：</a:t>
            </a:r>
            <a:r>
              <a:rPr lang="en-US" altLang="zh-CN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+ -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（加减）</a:t>
            </a:r>
            <a:r>
              <a:rPr lang="en-US" altLang="zh-CN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,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没有</a:t>
            </a:r>
            <a:r>
              <a:rPr lang="en-US" altLang="zh-CN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* \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（乘除）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72125" y="3171825"/>
            <a:ext cx="6134100" cy="316992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16940" y="3581400"/>
            <a:ext cx="3331210" cy="20916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「聚合表的设置」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命名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数据来源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过滤条件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行表头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指标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数据提交校验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6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9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7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</Words>
  <Application>WPS 演示</Application>
  <PresentationFormat>宽屏</PresentationFormat>
  <Paragraphs>32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4</vt:i4>
      </vt:variant>
    </vt:vector>
  </HeadingPairs>
  <TitlesOfParts>
    <vt:vector size="21" baseType="lpstr">
      <vt:lpstr>Arial</vt:lpstr>
      <vt:lpstr>宋体</vt:lpstr>
      <vt:lpstr>Wingdings</vt:lpstr>
      <vt:lpstr>阿里巴巴普惠体 R</vt:lpstr>
      <vt:lpstr>思源黑体 CN Medium</vt:lpstr>
      <vt:lpstr>阿里巴巴普惠体 M</vt:lpstr>
      <vt:lpstr>阿里巴巴普惠体</vt:lpstr>
      <vt:lpstr>等线</vt:lpstr>
      <vt:lpstr>微软雅黑</vt:lpstr>
      <vt:lpstr>Arial Unicode MS</vt:lpstr>
      <vt:lpstr>等线 Light</vt:lpstr>
      <vt:lpstr>Calibri</vt:lpstr>
      <vt:lpstr>苹方 中等</vt:lpstr>
      <vt:lpstr>Office 主题​​</vt:lpstr>
      <vt:lpstr>26_Office 主题​​</vt:lpstr>
      <vt:lpstr>19_Office 主题​​</vt:lpstr>
      <vt:lpstr>27_Office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mint23@qq.com</dc:creator>
  <cp:lastModifiedBy>起笑君颜回</cp:lastModifiedBy>
  <cp:revision>272</cp:revision>
  <dcterms:created xsi:type="dcterms:W3CDTF">2021-08-30T02:41:00Z</dcterms:created>
  <dcterms:modified xsi:type="dcterms:W3CDTF">2022-03-25T07:17:23Z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74C7203F7D1242DF8B733425634D16A4</vt:lpwstr>
  </property>
  <property fmtid="{D5CDD505-2E9C-101B-9397-08002B2CF9AE}" pid="3" name="KSOProductBuildVer">
    <vt:lpwstr>2052-11.1.0.11365</vt:lpwstr>
  </property>
</Properties>
</file>