
<file path=[Content_Types].xml><?xml version="1.0" encoding="utf-8"?>
<Types xmlns="http://schemas.openxmlformats.org/package/2006/content-types">
  <Default Extension="GIF" ContentType="image/gif"/>
  <Default Extension="mp4" ContentType="video/mp4"/>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35" r:id="rId1"/>
    <p:sldMasterId id="2147483947" r:id="rId2"/>
  </p:sldMasterIdLst>
  <p:sldIdLst>
    <p:sldId id="268" r:id="rId3"/>
    <p:sldId id="269" r:id="rId4"/>
    <p:sldId id="324" r:id="rId5"/>
    <p:sldId id="325" r:id="rId6"/>
    <p:sldId id="307" r:id="rId7"/>
    <p:sldId id="327" r:id="rId8"/>
    <p:sldId id="258" r:id="rId9"/>
    <p:sldId id="328" r:id="rId10"/>
    <p:sldId id="329" r:id="rId11"/>
    <p:sldId id="330" r:id="rId12"/>
    <p:sldId id="331" r:id="rId13"/>
    <p:sldId id="286" r:id="rId14"/>
    <p:sldId id="332" r:id="rId15"/>
    <p:sldId id="333" r:id="rId16"/>
    <p:sldId id="264" r:id="rId17"/>
    <p:sldId id="334" r:id="rId18"/>
    <p:sldId id="336" r:id="rId19"/>
    <p:sldId id="337" r:id="rId20"/>
    <p:sldId id="366" r:id="rId21"/>
    <p:sldId id="367" r:id="rId22"/>
    <p:sldId id="369" r:id="rId23"/>
    <p:sldId id="340" r:id="rId24"/>
    <p:sldId id="335" r:id="rId25"/>
    <p:sldId id="273" r:id="rId26"/>
    <p:sldId id="344" r:id="rId27"/>
    <p:sldId id="342" r:id="rId28"/>
    <p:sldId id="341" r:id="rId29"/>
    <p:sldId id="343" r:id="rId30"/>
    <p:sldId id="326" r:id="rId31"/>
    <p:sldId id="282" r:id="rId32"/>
    <p:sldId id="270" r:id="rId33"/>
    <p:sldId id="271" r:id="rId34"/>
    <p:sldId id="284" r:id="rId35"/>
    <p:sldId id="321" r:id="rId36"/>
    <p:sldId id="288" r:id="rId37"/>
    <p:sldId id="293" r:id="rId38"/>
    <p:sldId id="345" r:id="rId39"/>
    <p:sldId id="346" r:id="rId40"/>
    <p:sldId id="294" r:id="rId41"/>
    <p:sldId id="299" r:id="rId42"/>
    <p:sldId id="347" r:id="rId43"/>
    <p:sldId id="348" r:id="rId44"/>
    <p:sldId id="349" r:id="rId45"/>
    <p:sldId id="350" r:id="rId46"/>
    <p:sldId id="351" r:id="rId47"/>
    <p:sldId id="352" r:id="rId48"/>
    <p:sldId id="354" r:id="rId49"/>
    <p:sldId id="353" r:id="rId50"/>
    <p:sldId id="355" r:id="rId51"/>
    <p:sldId id="356" r:id="rId52"/>
    <p:sldId id="357" r:id="rId53"/>
    <p:sldId id="359" r:id="rId54"/>
    <p:sldId id="360" r:id="rId55"/>
    <p:sldId id="358" r:id="rId56"/>
    <p:sldId id="361" r:id="rId57"/>
    <p:sldId id="362" r:id="rId58"/>
    <p:sldId id="364" r:id="rId59"/>
    <p:sldId id="363" r:id="rId60"/>
    <p:sldId id="323" r:id="rId61"/>
    <p:sldId id="394" r:id="rId62"/>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小 仙女" initials="小" lastIdx="1" clrIdx="0">
    <p:extLst>
      <p:ext uri="{19B8F6BF-5375-455C-9EA6-DF929625EA0E}">
        <p15:presenceInfo xmlns:p15="http://schemas.microsoft.com/office/powerpoint/2012/main" userId="edb11a8324d5d0d2" providerId="Windows Live"/>
      </p:ext>
    </p:extLst>
  </p:cmAuthor>
  <p:cmAuthor id="2" name="张 林海" initials="张" lastIdx="2" clrIdx="1">
    <p:extLst>
      <p:ext uri="{19B8F6BF-5375-455C-9EA6-DF929625EA0E}">
        <p15:presenceInfo xmlns:p15="http://schemas.microsoft.com/office/powerpoint/2012/main" userId="efad13bba0d62361"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334356"/>
    <a:srgbClr val="616E7C"/>
    <a:srgbClr val="4A5869"/>
    <a:srgbClr val="CCFFFF"/>
    <a:srgbClr val="00B9BE"/>
    <a:srgbClr val="00DBC0"/>
    <a:srgbClr val="CCFFCC"/>
    <a:srgbClr val="F8F8F8"/>
    <a:srgbClr val="D5FBF7"/>
    <a:srgbClr val="3366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115" autoAdjust="0"/>
    <p:restoredTop sz="94660"/>
  </p:normalViewPr>
  <p:slideViewPr>
    <p:cSldViewPr>
      <p:cViewPr varScale="1">
        <p:scale>
          <a:sx n="94" d="100"/>
          <a:sy n="94" d="100"/>
        </p:scale>
        <p:origin x="48"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commentAuthors" Target="commentAuthor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 Id="rId4" Type="http://schemas.openxmlformats.org/officeDocument/2006/relationships/image" Target="../media/image3.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sp>
        <p:nvSpPr>
          <p:cNvPr id="4" name="日期占位符 3">
            <a:extLst>
              <a:ext uri="{FF2B5EF4-FFF2-40B4-BE49-F238E27FC236}">
                <a16:creationId xmlns:a16="http://schemas.microsoft.com/office/drawing/2014/main" id="{5C41D307-EAED-4907-B74A-324EE47607D1}"/>
              </a:ext>
            </a:extLst>
          </p:cNvPr>
          <p:cNvSpPr>
            <a:spLocks noGrp="1"/>
          </p:cNvSpPr>
          <p:nvPr>
            <p:ph type="dt" sz="half" idx="10"/>
          </p:nvPr>
        </p:nvSpPr>
        <p:spPr/>
        <p:txBody>
          <a:bodyPr/>
          <a:lstStyle/>
          <a:p>
            <a:fld id="{660C40F8-7EBE-469A-8AA1-A2F42087D9CA}" type="datetimeFigureOut">
              <a:rPr lang="zh-CN" altLang="en-US" smtClean="0"/>
              <a:t>2022/5/17</a:t>
            </a:fld>
            <a:endParaRPr lang="zh-CN" altLang="en-US"/>
          </a:p>
        </p:txBody>
      </p:sp>
      <p:sp>
        <p:nvSpPr>
          <p:cNvPr id="5" name="页脚占位符 4">
            <a:extLst>
              <a:ext uri="{FF2B5EF4-FFF2-40B4-BE49-F238E27FC236}">
                <a16:creationId xmlns:a16="http://schemas.microsoft.com/office/drawing/2014/main" id="{94D74050-FE6B-4EAA-A991-400CCE363A2B}"/>
              </a:ext>
            </a:extLst>
          </p:cNvPr>
          <p:cNvSpPr>
            <a:spLocks noGrp="1"/>
          </p:cNvSpPr>
          <p:nvPr>
            <p:ph type="ftr" sz="quarter" idx="11"/>
          </p:nvPr>
        </p:nvSpPr>
        <p:spPr/>
        <p:txBody>
          <a:bodyPr/>
          <a:lstStyle/>
          <a:p>
            <a:endParaRPr lang="zh-CN" altLang="en-US" dirty="0"/>
          </a:p>
        </p:txBody>
      </p:sp>
      <p:sp>
        <p:nvSpPr>
          <p:cNvPr id="7" name="矩形 6">
            <a:extLst>
              <a:ext uri="{FF2B5EF4-FFF2-40B4-BE49-F238E27FC236}">
                <a16:creationId xmlns:a16="http://schemas.microsoft.com/office/drawing/2014/main" id="{C66BA75D-8E48-4E48-B35C-C7CB8D181E79}"/>
              </a:ext>
            </a:extLst>
          </p:cNvPr>
          <p:cNvSpPr/>
          <p:nvPr userDrawn="1"/>
        </p:nvSpPr>
        <p:spPr>
          <a:xfrm>
            <a:off x="8605520" y="0"/>
            <a:ext cx="3586480" cy="71120"/>
          </a:xfrm>
          <a:prstGeom prst="rect">
            <a:avLst/>
          </a:prstGeom>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zh-CN" altLang="en-US"/>
          </a:p>
        </p:txBody>
      </p:sp>
      <p:sp>
        <p:nvSpPr>
          <p:cNvPr id="9" name="矩形 8">
            <a:extLst>
              <a:ext uri="{FF2B5EF4-FFF2-40B4-BE49-F238E27FC236}">
                <a16:creationId xmlns:a16="http://schemas.microsoft.com/office/drawing/2014/main" id="{788046AF-49CF-4EAC-8E7A-D1C52FD9DDBD}"/>
              </a:ext>
            </a:extLst>
          </p:cNvPr>
          <p:cNvSpPr/>
          <p:nvPr userDrawn="1"/>
        </p:nvSpPr>
        <p:spPr>
          <a:xfrm>
            <a:off x="0" y="518160"/>
            <a:ext cx="8188792" cy="71160"/>
          </a:xfrm>
          <a:prstGeom prst="rect">
            <a:avLst/>
          </a:prstGeom>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zh-CN" altLang="en-US"/>
          </a:p>
        </p:txBody>
      </p:sp>
      <p:sp>
        <p:nvSpPr>
          <p:cNvPr id="12" name="平行四边形 11">
            <a:extLst>
              <a:ext uri="{FF2B5EF4-FFF2-40B4-BE49-F238E27FC236}">
                <a16:creationId xmlns:a16="http://schemas.microsoft.com/office/drawing/2014/main" id="{9320977D-E7F8-463A-B87F-88898E25F328}"/>
              </a:ext>
            </a:extLst>
          </p:cNvPr>
          <p:cNvSpPr/>
          <p:nvPr userDrawn="1"/>
        </p:nvSpPr>
        <p:spPr>
          <a:xfrm>
            <a:off x="8121650" y="0"/>
            <a:ext cx="587092" cy="584200"/>
          </a:xfrm>
          <a:prstGeom prst="parallelogram">
            <a:avLst>
              <a:gd name="adj" fmla="val 82832"/>
            </a:avLst>
          </a:prstGeom>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zh-CN" altLang="en-US"/>
          </a:p>
        </p:txBody>
      </p:sp>
      <p:sp>
        <p:nvSpPr>
          <p:cNvPr id="17" name="文本框 16">
            <a:extLst>
              <a:ext uri="{FF2B5EF4-FFF2-40B4-BE49-F238E27FC236}">
                <a16:creationId xmlns:a16="http://schemas.microsoft.com/office/drawing/2014/main" id="{931DCF59-4516-4D25-A1C6-D56DE3B90817}"/>
              </a:ext>
            </a:extLst>
          </p:cNvPr>
          <p:cNvSpPr txBox="1"/>
          <p:nvPr userDrawn="1"/>
        </p:nvSpPr>
        <p:spPr>
          <a:xfrm>
            <a:off x="11074400" y="6441440"/>
            <a:ext cx="1706880" cy="307777"/>
          </a:xfrm>
          <a:prstGeom prst="rect">
            <a:avLst/>
          </a:prstGeom>
          <a:noFill/>
        </p:spPr>
        <p:txBody>
          <a:bodyPr wrap="square" rtlCol="0">
            <a:spAutoFit/>
          </a:bodyPr>
          <a:lstStyle/>
          <a:p>
            <a:r>
              <a:rPr lang="zh-CN" altLang="en-US" sz="1400" dirty="0">
                <a:solidFill>
                  <a:schemeClr val="bg1"/>
                </a:solidFill>
              </a:rPr>
              <a:t>帆软软件</a:t>
            </a:r>
          </a:p>
        </p:txBody>
      </p:sp>
    </p:spTree>
    <p:extLst>
      <p:ext uri="{BB962C8B-B14F-4D97-AF65-F5344CB8AC3E}">
        <p14:creationId xmlns:p14="http://schemas.microsoft.com/office/powerpoint/2010/main" val="11766892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教育PPT内容">
    <p:spTree>
      <p:nvGrpSpPr>
        <p:cNvPr id="1" name=""/>
        <p:cNvGrpSpPr/>
        <p:nvPr/>
      </p:nvGrpSpPr>
      <p:grpSpPr>
        <a:xfrm>
          <a:off x="0" y="0"/>
          <a:ext cx="0" cy="0"/>
          <a:chOff x="0" y="0"/>
          <a:chExt cx="0" cy="0"/>
        </a:xfrm>
      </p:grpSpPr>
      <p:sp>
        <p:nvSpPr>
          <p:cNvPr id="4" name="日期占位符 3">
            <a:extLst>
              <a:ext uri="{FF2B5EF4-FFF2-40B4-BE49-F238E27FC236}">
                <a16:creationId xmlns:a16="http://schemas.microsoft.com/office/drawing/2014/main" id="{66CFF55B-8424-4EBD-BC50-EAB33077D031}"/>
              </a:ext>
            </a:extLst>
          </p:cNvPr>
          <p:cNvSpPr>
            <a:spLocks noGrp="1"/>
          </p:cNvSpPr>
          <p:nvPr>
            <p:ph type="dt" sz="half" idx="10"/>
          </p:nvPr>
        </p:nvSpPr>
        <p:spPr/>
        <p:txBody>
          <a:bodyPr/>
          <a:lstStyle/>
          <a:p>
            <a:fld id="{660C40F8-7EBE-469A-8AA1-A2F42087D9CA}" type="datetimeFigureOut">
              <a:rPr lang="zh-CN" altLang="en-US" smtClean="0"/>
              <a:t>2022/5/17</a:t>
            </a:fld>
            <a:endParaRPr lang="zh-CN" altLang="en-US"/>
          </a:p>
        </p:txBody>
      </p:sp>
      <p:sp>
        <p:nvSpPr>
          <p:cNvPr id="5" name="页脚占位符 4">
            <a:extLst>
              <a:ext uri="{FF2B5EF4-FFF2-40B4-BE49-F238E27FC236}">
                <a16:creationId xmlns:a16="http://schemas.microsoft.com/office/drawing/2014/main" id="{11B4180D-87B0-4AFA-A0F5-996ECA1927F4}"/>
              </a:ext>
            </a:extLst>
          </p:cNvPr>
          <p:cNvSpPr>
            <a:spLocks noGrp="1"/>
          </p:cNvSpPr>
          <p:nvPr>
            <p:ph type="ftr" sz="quarter" idx="11"/>
          </p:nvPr>
        </p:nvSpPr>
        <p:spPr/>
        <p:txBody>
          <a:bodyPr/>
          <a:lstStyle/>
          <a:p>
            <a:endParaRPr lang="zh-CN" altLang="en-US"/>
          </a:p>
        </p:txBody>
      </p:sp>
      <p:sp>
        <p:nvSpPr>
          <p:cNvPr id="10" name="文本框 9">
            <a:extLst>
              <a:ext uri="{FF2B5EF4-FFF2-40B4-BE49-F238E27FC236}">
                <a16:creationId xmlns:a16="http://schemas.microsoft.com/office/drawing/2014/main" id="{0B12BCD1-5DB2-4B7E-9D05-D7F186F44AAD}"/>
              </a:ext>
            </a:extLst>
          </p:cNvPr>
          <p:cNvSpPr txBox="1"/>
          <p:nvPr userDrawn="1"/>
        </p:nvSpPr>
        <p:spPr>
          <a:xfrm>
            <a:off x="11074400" y="6441440"/>
            <a:ext cx="1706880" cy="307777"/>
          </a:xfrm>
          <a:prstGeom prst="rect">
            <a:avLst/>
          </a:prstGeom>
          <a:noFill/>
        </p:spPr>
        <p:txBody>
          <a:bodyPr wrap="square" rtlCol="0">
            <a:spAutoFit/>
          </a:bodyPr>
          <a:lstStyle/>
          <a:p>
            <a:r>
              <a:rPr lang="zh-CN" altLang="en-US" sz="1400" dirty="0">
                <a:solidFill>
                  <a:schemeClr val="bg1"/>
                </a:solidFill>
              </a:rPr>
              <a:t>帆软软件</a:t>
            </a:r>
          </a:p>
        </p:txBody>
      </p:sp>
    </p:spTree>
    <p:extLst>
      <p:ext uri="{BB962C8B-B14F-4D97-AF65-F5344CB8AC3E}">
        <p14:creationId xmlns:p14="http://schemas.microsoft.com/office/powerpoint/2010/main" val="37176339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D7CB761-1DDD-4640-8A31-06C7BD97A2F4}"/>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a16="http://schemas.microsoft.com/office/drawing/2014/main" id="{DA9683F8-F96E-4074-BFBF-31CED8EBDE17}"/>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a16="http://schemas.microsoft.com/office/drawing/2014/main" id="{B88040C9-BB94-4E08-A6A3-71B084384247}"/>
              </a:ext>
            </a:extLst>
          </p:cNvPr>
          <p:cNvSpPr>
            <a:spLocks noGrp="1"/>
          </p:cNvSpPr>
          <p:nvPr>
            <p:ph type="dt" sz="half" idx="10"/>
          </p:nvPr>
        </p:nvSpPr>
        <p:spPr/>
        <p:txBody>
          <a:bodyPr/>
          <a:lstStyle/>
          <a:p>
            <a:fld id="{660C40F8-7EBE-469A-8AA1-A2F42087D9CA}" type="datetimeFigureOut">
              <a:rPr lang="zh-CN" altLang="en-US" smtClean="0"/>
              <a:t>2022/5/17</a:t>
            </a:fld>
            <a:endParaRPr lang="zh-CN" altLang="en-US"/>
          </a:p>
        </p:txBody>
      </p:sp>
      <p:sp>
        <p:nvSpPr>
          <p:cNvPr id="5" name="页脚占位符 4">
            <a:extLst>
              <a:ext uri="{FF2B5EF4-FFF2-40B4-BE49-F238E27FC236}">
                <a16:creationId xmlns:a16="http://schemas.microsoft.com/office/drawing/2014/main" id="{2E281A88-68D7-46CB-B273-9E3AA22B5D96}"/>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B757CF80-8FE1-412D-B132-40AB5BFAF6D0}"/>
              </a:ext>
            </a:extLst>
          </p:cNvPr>
          <p:cNvSpPr>
            <a:spLocks noGrp="1"/>
          </p:cNvSpPr>
          <p:nvPr>
            <p:ph type="sldNum" sz="quarter" idx="12"/>
          </p:nvPr>
        </p:nvSpPr>
        <p:spPr/>
        <p:txBody>
          <a:bodyPr/>
          <a:lstStyle/>
          <a:p>
            <a:fld id="{DC5E0D40-D04E-4EE1-8ACE-529F6BE70CB1}" type="slidenum">
              <a:rPr lang="zh-CN" altLang="en-US" smtClean="0"/>
              <a:t>‹#›</a:t>
            </a:fld>
            <a:endParaRPr lang="zh-CN" altLang="en-US"/>
          </a:p>
        </p:txBody>
      </p:sp>
    </p:spTree>
    <p:extLst>
      <p:ext uri="{BB962C8B-B14F-4D97-AF65-F5344CB8AC3E}">
        <p14:creationId xmlns:p14="http://schemas.microsoft.com/office/powerpoint/2010/main" val="18669200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7C2E80D6-F9BF-45D7-A0F4-E6B9247212B4}"/>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a16="http://schemas.microsoft.com/office/drawing/2014/main" id="{53DE1985-283B-43A3-88B4-4755B5D9CB4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a16="http://schemas.microsoft.com/office/drawing/2014/main" id="{E4C7D279-831E-4A0B-9D96-97B21CE03A7F}"/>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a16="http://schemas.microsoft.com/office/drawing/2014/main" id="{72E8243A-09B6-4154-9C4B-28F58F1BAD3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a16="http://schemas.microsoft.com/office/drawing/2014/main" id="{BFC05CF9-598B-46E5-A054-1D1C5A6C7DD0}"/>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a16="http://schemas.microsoft.com/office/drawing/2014/main" id="{25C84CDD-98F0-4BD4-BE5D-11FE674A7EDB}"/>
              </a:ext>
            </a:extLst>
          </p:cNvPr>
          <p:cNvSpPr>
            <a:spLocks noGrp="1"/>
          </p:cNvSpPr>
          <p:nvPr>
            <p:ph type="dt" sz="half" idx="10"/>
          </p:nvPr>
        </p:nvSpPr>
        <p:spPr/>
        <p:txBody>
          <a:bodyPr/>
          <a:lstStyle/>
          <a:p>
            <a:fld id="{660C40F8-7EBE-469A-8AA1-A2F42087D9CA}" type="datetimeFigureOut">
              <a:rPr lang="zh-CN" altLang="en-US" smtClean="0"/>
              <a:t>2022/5/17</a:t>
            </a:fld>
            <a:endParaRPr lang="zh-CN" altLang="en-US"/>
          </a:p>
        </p:txBody>
      </p:sp>
      <p:sp>
        <p:nvSpPr>
          <p:cNvPr id="8" name="页脚占位符 7">
            <a:extLst>
              <a:ext uri="{FF2B5EF4-FFF2-40B4-BE49-F238E27FC236}">
                <a16:creationId xmlns:a16="http://schemas.microsoft.com/office/drawing/2014/main" id="{F1E7AB24-AD8A-4AF6-A0DF-432D5F49C886}"/>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a16="http://schemas.microsoft.com/office/drawing/2014/main" id="{60CD17B9-677A-4803-A8D6-C18C5584D50A}"/>
              </a:ext>
            </a:extLst>
          </p:cNvPr>
          <p:cNvSpPr>
            <a:spLocks noGrp="1"/>
          </p:cNvSpPr>
          <p:nvPr>
            <p:ph type="sldNum" sz="quarter" idx="12"/>
          </p:nvPr>
        </p:nvSpPr>
        <p:spPr/>
        <p:txBody>
          <a:bodyPr/>
          <a:lstStyle/>
          <a:p>
            <a:fld id="{DC5E0D40-D04E-4EE1-8ACE-529F6BE70CB1}" type="slidenum">
              <a:rPr lang="zh-CN" altLang="en-US" smtClean="0"/>
              <a:t>‹#›</a:t>
            </a:fld>
            <a:endParaRPr lang="zh-CN" altLang="en-US"/>
          </a:p>
        </p:txBody>
      </p:sp>
    </p:spTree>
    <p:extLst>
      <p:ext uri="{BB962C8B-B14F-4D97-AF65-F5344CB8AC3E}">
        <p14:creationId xmlns:p14="http://schemas.microsoft.com/office/powerpoint/2010/main" val="25517519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C256273-F625-4854-B805-7F2E0F6CB407}"/>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a16="http://schemas.microsoft.com/office/drawing/2014/main" id="{E17641D6-D8BD-4B3C-8A2E-FE37EF471CA7}"/>
              </a:ext>
            </a:extLst>
          </p:cNvPr>
          <p:cNvSpPr>
            <a:spLocks noGrp="1"/>
          </p:cNvSpPr>
          <p:nvPr>
            <p:ph type="dt" sz="half" idx="10"/>
          </p:nvPr>
        </p:nvSpPr>
        <p:spPr/>
        <p:txBody>
          <a:bodyPr/>
          <a:lstStyle/>
          <a:p>
            <a:fld id="{660C40F8-7EBE-469A-8AA1-A2F42087D9CA}" type="datetimeFigureOut">
              <a:rPr lang="zh-CN" altLang="en-US" smtClean="0"/>
              <a:t>2022/5/17</a:t>
            </a:fld>
            <a:endParaRPr lang="zh-CN" altLang="en-US"/>
          </a:p>
        </p:txBody>
      </p:sp>
      <p:sp>
        <p:nvSpPr>
          <p:cNvPr id="4" name="页脚占位符 3">
            <a:extLst>
              <a:ext uri="{FF2B5EF4-FFF2-40B4-BE49-F238E27FC236}">
                <a16:creationId xmlns:a16="http://schemas.microsoft.com/office/drawing/2014/main" id="{AEF0B7EC-79D5-484D-B9AC-A1FE44DEFD99}"/>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a16="http://schemas.microsoft.com/office/drawing/2014/main" id="{F06CAE2D-C9E4-40BE-956B-C4060099659D}"/>
              </a:ext>
            </a:extLst>
          </p:cNvPr>
          <p:cNvSpPr>
            <a:spLocks noGrp="1"/>
          </p:cNvSpPr>
          <p:nvPr>
            <p:ph type="sldNum" sz="quarter" idx="12"/>
          </p:nvPr>
        </p:nvSpPr>
        <p:spPr/>
        <p:txBody>
          <a:bodyPr/>
          <a:lstStyle/>
          <a:p>
            <a:fld id="{DC5E0D40-D04E-4EE1-8ACE-529F6BE70CB1}" type="slidenum">
              <a:rPr lang="zh-CN" altLang="en-US" smtClean="0"/>
              <a:t>‹#›</a:t>
            </a:fld>
            <a:endParaRPr lang="zh-CN" altLang="en-US"/>
          </a:p>
        </p:txBody>
      </p:sp>
    </p:spTree>
    <p:extLst>
      <p:ext uri="{BB962C8B-B14F-4D97-AF65-F5344CB8AC3E}">
        <p14:creationId xmlns:p14="http://schemas.microsoft.com/office/powerpoint/2010/main" val="8177629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a16="http://schemas.microsoft.com/office/drawing/2014/main" id="{5814EED1-7E77-4228-87DE-C676A87E0149}"/>
              </a:ext>
            </a:extLst>
          </p:cNvPr>
          <p:cNvSpPr>
            <a:spLocks noGrp="1"/>
          </p:cNvSpPr>
          <p:nvPr>
            <p:ph type="dt" sz="half" idx="10"/>
          </p:nvPr>
        </p:nvSpPr>
        <p:spPr/>
        <p:txBody>
          <a:bodyPr/>
          <a:lstStyle/>
          <a:p>
            <a:fld id="{660C40F8-7EBE-469A-8AA1-A2F42087D9CA}" type="datetimeFigureOut">
              <a:rPr lang="zh-CN" altLang="en-US" smtClean="0"/>
              <a:t>2022/5/17</a:t>
            </a:fld>
            <a:endParaRPr lang="zh-CN" altLang="en-US"/>
          </a:p>
        </p:txBody>
      </p:sp>
      <p:sp>
        <p:nvSpPr>
          <p:cNvPr id="3" name="页脚占位符 2">
            <a:extLst>
              <a:ext uri="{FF2B5EF4-FFF2-40B4-BE49-F238E27FC236}">
                <a16:creationId xmlns:a16="http://schemas.microsoft.com/office/drawing/2014/main" id="{FD38B058-3E9C-475E-BA97-0D1FBA041B16}"/>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a16="http://schemas.microsoft.com/office/drawing/2014/main" id="{6FD7E449-AD9E-4787-8605-6CF86AB0A981}"/>
              </a:ext>
            </a:extLst>
          </p:cNvPr>
          <p:cNvSpPr>
            <a:spLocks noGrp="1"/>
          </p:cNvSpPr>
          <p:nvPr>
            <p:ph type="sldNum" sz="quarter" idx="12"/>
          </p:nvPr>
        </p:nvSpPr>
        <p:spPr/>
        <p:txBody>
          <a:bodyPr/>
          <a:lstStyle/>
          <a:p>
            <a:fld id="{DC5E0D40-D04E-4EE1-8ACE-529F6BE70CB1}" type="slidenum">
              <a:rPr lang="zh-CN" altLang="en-US" smtClean="0"/>
              <a:t>‹#›</a:t>
            </a:fld>
            <a:endParaRPr lang="zh-CN" altLang="en-US"/>
          </a:p>
        </p:txBody>
      </p:sp>
    </p:spTree>
    <p:extLst>
      <p:ext uri="{BB962C8B-B14F-4D97-AF65-F5344CB8AC3E}">
        <p14:creationId xmlns:p14="http://schemas.microsoft.com/office/powerpoint/2010/main" val="412124842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D307CD11-DC32-455C-B220-F0D69A0A8EEC}"/>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a16="http://schemas.microsoft.com/office/drawing/2014/main" id="{156B0D3A-8F32-407A-8D4D-3F129BE8409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a16="http://schemas.microsoft.com/office/drawing/2014/main" id="{8DCB34CE-9846-4DCD-A1B3-28389FCBD30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B062EDDF-20FA-4DB5-9C3F-A1D8CF131743}"/>
              </a:ext>
            </a:extLst>
          </p:cNvPr>
          <p:cNvSpPr>
            <a:spLocks noGrp="1"/>
          </p:cNvSpPr>
          <p:nvPr>
            <p:ph type="dt" sz="half" idx="10"/>
          </p:nvPr>
        </p:nvSpPr>
        <p:spPr/>
        <p:txBody>
          <a:bodyPr/>
          <a:lstStyle/>
          <a:p>
            <a:fld id="{660C40F8-7EBE-469A-8AA1-A2F42087D9CA}" type="datetimeFigureOut">
              <a:rPr lang="zh-CN" altLang="en-US" smtClean="0"/>
              <a:t>2022/5/17</a:t>
            </a:fld>
            <a:endParaRPr lang="zh-CN" altLang="en-US"/>
          </a:p>
        </p:txBody>
      </p:sp>
      <p:sp>
        <p:nvSpPr>
          <p:cNvPr id="6" name="页脚占位符 5">
            <a:extLst>
              <a:ext uri="{FF2B5EF4-FFF2-40B4-BE49-F238E27FC236}">
                <a16:creationId xmlns:a16="http://schemas.microsoft.com/office/drawing/2014/main" id="{A53A789C-BCD4-49DB-BC44-9A55F91D44F1}"/>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520CA0EB-B683-43F2-B99F-0FEA85255FB1}"/>
              </a:ext>
            </a:extLst>
          </p:cNvPr>
          <p:cNvSpPr>
            <a:spLocks noGrp="1"/>
          </p:cNvSpPr>
          <p:nvPr>
            <p:ph type="sldNum" sz="quarter" idx="12"/>
          </p:nvPr>
        </p:nvSpPr>
        <p:spPr/>
        <p:txBody>
          <a:bodyPr/>
          <a:lstStyle/>
          <a:p>
            <a:fld id="{DC5E0D40-D04E-4EE1-8ACE-529F6BE70CB1}" type="slidenum">
              <a:rPr lang="zh-CN" altLang="en-US" smtClean="0"/>
              <a:t>‹#›</a:t>
            </a:fld>
            <a:endParaRPr lang="zh-CN" altLang="en-US"/>
          </a:p>
        </p:txBody>
      </p:sp>
    </p:spTree>
    <p:extLst>
      <p:ext uri="{BB962C8B-B14F-4D97-AF65-F5344CB8AC3E}">
        <p14:creationId xmlns:p14="http://schemas.microsoft.com/office/powerpoint/2010/main" val="419168793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B659DB2E-BED7-4B78-B129-E586C0D10EAD}"/>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a16="http://schemas.microsoft.com/office/drawing/2014/main" id="{17F3CDC6-AE0B-4D3D-BF5A-5B365F7735B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a16="http://schemas.microsoft.com/office/drawing/2014/main" id="{86E29E13-5F91-487F-A53C-89808A1AEFB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a16="http://schemas.microsoft.com/office/drawing/2014/main" id="{791C0275-3643-44D6-82AF-865040FC56E6}"/>
              </a:ext>
            </a:extLst>
          </p:cNvPr>
          <p:cNvSpPr>
            <a:spLocks noGrp="1"/>
          </p:cNvSpPr>
          <p:nvPr>
            <p:ph type="dt" sz="half" idx="10"/>
          </p:nvPr>
        </p:nvSpPr>
        <p:spPr/>
        <p:txBody>
          <a:bodyPr/>
          <a:lstStyle/>
          <a:p>
            <a:fld id="{660C40F8-7EBE-469A-8AA1-A2F42087D9CA}" type="datetimeFigureOut">
              <a:rPr lang="zh-CN" altLang="en-US" smtClean="0"/>
              <a:t>2022/5/17</a:t>
            </a:fld>
            <a:endParaRPr lang="zh-CN" altLang="en-US"/>
          </a:p>
        </p:txBody>
      </p:sp>
      <p:sp>
        <p:nvSpPr>
          <p:cNvPr id="6" name="页脚占位符 5">
            <a:extLst>
              <a:ext uri="{FF2B5EF4-FFF2-40B4-BE49-F238E27FC236}">
                <a16:creationId xmlns:a16="http://schemas.microsoft.com/office/drawing/2014/main" id="{9A8F41C3-6CC7-4123-8B54-BAAAADBC7A1C}"/>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a16="http://schemas.microsoft.com/office/drawing/2014/main" id="{16F02BF1-20A9-48CC-8EEC-82D617E82F2F}"/>
              </a:ext>
            </a:extLst>
          </p:cNvPr>
          <p:cNvSpPr>
            <a:spLocks noGrp="1"/>
          </p:cNvSpPr>
          <p:nvPr>
            <p:ph type="sldNum" sz="quarter" idx="12"/>
          </p:nvPr>
        </p:nvSpPr>
        <p:spPr/>
        <p:txBody>
          <a:bodyPr/>
          <a:lstStyle/>
          <a:p>
            <a:fld id="{DC5E0D40-D04E-4EE1-8ACE-529F6BE70CB1}" type="slidenum">
              <a:rPr lang="zh-CN" altLang="en-US" smtClean="0"/>
              <a:t>‹#›</a:t>
            </a:fld>
            <a:endParaRPr lang="zh-CN" altLang="en-US"/>
          </a:p>
        </p:txBody>
      </p:sp>
    </p:spTree>
    <p:extLst>
      <p:ext uri="{BB962C8B-B14F-4D97-AF65-F5344CB8AC3E}">
        <p14:creationId xmlns:p14="http://schemas.microsoft.com/office/powerpoint/2010/main" val="30927837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id="{26FC247E-D3E8-4035-9140-83B27DC1E908}"/>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a16="http://schemas.microsoft.com/office/drawing/2014/main" id="{10111FBC-4FDB-4BAB-A014-42B1C50210B1}"/>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A64AEB05-ACCE-4600-B306-30514788D718}"/>
              </a:ext>
            </a:extLst>
          </p:cNvPr>
          <p:cNvSpPr>
            <a:spLocks noGrp="1"/>
          </p:cNvSpPr>
          <p:nvPr>
            <p:ph type="dt" sz="half" idx="10"/>
          </p:nvPr>
        </p:nvSpPr>
        <p:spPr/>
        <p:txBody>
          <a:bodyPr/>
          <a:lstStyle/>
          <a:p>
            <a:fld id="{660C40F8-7EBE-469A-8AA1-A2F42087D9CA}" type="datetimeFigureOut">
              <a:rPr lang="zh-CN" altLang="en-US" smtClean="0"/>
              <a:t>2022/5/17</a:t>
            </a:fld>
            <a:endParaRPr lang="zh-CN" altLang="en-US"/>
          </a:p>
        </p:txBody>
      </p:sp>
      <p:sp>
        <p:nvSpPr>
          <p:cNvPr id="5" name="页脚占位符 4">
            <a:extLst>
              <a:ext uri="{FF2B5EF4-FFF2-40B4-BE49-F238E27FC236}">
                <a16:creationId xmlns:a16="http://schemas.microsoft.com/office/drawing/2014/main" id="{E67A4BBD-4678-4870-BCC2-2F48CC766646}"/>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6E8917CC-7FA3-4F12-A2E7-DD9AD82CDB71}"/>
              </a:ext>
            </a:extLst>
          </p:cNvPr>
          <p:cNvSpPr>
            <a:spLocks noGrp="1"/>
          </p:cNvSpPr>
          <p:nvPr>
            <p:ph type="sldNum" sz="quarter" idx="12"/>
          </p:nvPr>
        </p:nvSpPr>
        <p:spPr/>
        <p:txBody>
          <a:bodyPr/>
          <a:lstStyle/>
          <a:p>
            <a:fld id="{DC5E0D40-D04E-4EE1-8ACE-529F6BE70CB1}" type="slidenum">
              <a:rPr lang="zh-CN" altLang="en-US" smtClean="0"/>
              <a:t>‹#›</a:t>
            </a:fld>
            <a:endParaRPr lang="zh-CN" altLang="en-US"/>
          </a:p>
        </p:txBody>
      </p:sp>
    </p:spTree>
    <p:extLst>
      <p:ext uri="{BB962C8B-B14F-4D97-AF65-F5344CB8AC3E}">
        <p14:creationId xmlns:p14="http://schemas.microsoft.com/office/powerpoint/2010/main" val="5795069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a16="http://schemas.microsoft.com/office/drawing/2014/main" id="{2DEF2170-9E9E-4CA1-BAD1-29FB9221BE40}"/>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a16="http://schemas.microsoft.com/office/drawing/2014/main" id="{8B3ACF02-F71E-4699-83EA-7B7921F3AD75}"/>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AD58ED01-CD29-41F0-A009-2864767D2138}"/>
              </a:ext>
            </a:extLst>
          </p:cNvPr>
          <p:cNvSpPr>
            <a:spLocks noGrp="1"/>
          </p:cNvSpPr>
          <p:nvPr>
            <p:ph type="dt" sz="half" idx="10"/>
          </p:nvPr>
        </p:nvSpPr>
        <p:spPr/>
        <p:txBody>
          <a:bodyPr/>
          <a:lstStyle/>
          <a:p>
            <a:fld id="{660C40F8-7EBE-469A-8AA1-A2F42087D9CA}" type="datetimeFigureOut">
              <a:rPr lang="zh-CN" altLang="en-US" smtClean="0"/>
              <a:t>2022/5/17</a:t>
            </a:fld>
            <a:endParaRPr lang="zh-CN" altLang="en-US"/>
          </a:p>
        </p:txBody>
      </p:sp>
      <p:sp>
        <p:nvSpPr>
          <p:cNvPr id="5" name="页脚占位符 4">
            <a:extLst>
              <a:ext uri="{FF2B5EF4-FFF2-40B4-BE49-F238E27FC236}">
                <a16:creationId xmlns:a16="http://schemas.microsoft.com/office/drawing/2014/main" id="{D84B6171-6C4A-4750-BE01-F226B472753A}"/>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a16="http://schemas.microsoft.com/office/drawing/2014/main" id="{DBACEAB2-12C9-43E1-B06A-8833D78CCBCC}"/>
              </a:ext>
            </a:extLst>
          </p:cNvPr>
          <p:cNvSpPr>
            <a:spLocks noGrp="1"/>
          </p:cNvSpPr>
          <p:nvPr>
            <p:ph type="sldNum" sz="quarter" idx="12"/>
          </p:nvPr>
        </p:nvSpPr>
        <p:spPr/>
        <p:txBody>
          <a:bodyPr/>
          <a:lstStyle/>
          <a:p>
            <a:fld id="{DC5E0D40-D04E-4EE1-8ACE-529F6BE70CB1}" type="slidenum">
              <a:rPr lang="zh-CN" altLang="en-US" smtClean="0"/>
              <a:t>‹#›</a:t>
            </a:fld>
            <a:endParaRPr lang="zh-CN" altLang="en-US"/>
          </a:p>
        </p:txBody>
      </p:sp>
    </p:spTree>
    <p:extLst>
      <p:ext uri="{BB962C8B-B14F-4D97-AF65-F5344CB8AC3E}">
        <p14:creationId xmlns:p14="http://schemas.microsoft.com/office/powerpoint/2010/main" val="17806105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封面">
    <p:spTree>
      <p:nvGrpSpPr>
        <p:cNvPr id="1" name=""/>
        <p:cNvGrpSpPr/>
        <p:nvPr/>
      </p:nvGrpSpPr>
      <p:grpSpPr>
        <a:xfrm>
          <a:off x="0" y="0"/>
          <a:ext cx="0" cy="0"/>
          <a:chOff x="0" y="0"/>
          <a:chExt cx="0" cy="0"/>
        </a:xfrm>
      </p:grpSpPr>
      <p:pic>
        <p:nvPicPr>
          <p:cNvPr id="11" name="图片 10"/>
          <p:cNvPicPr>
            <a:picLocks noChangeAspect="1"/>
          </p:cNvPicPr>
          <p:nvPr userDrawn="1"/>
        </p:nvPicPr>
        <p:blipFill rotWithShape="1">
          <a:blip r:embed="rId2">
            <a:extLst>
              <a:ext uri="{28A0092B-C50C-407E-A947-70E740481C1C}">
                <a14:useLocalDpi xmlns:a14="http://schemas.microsoft.com/office/drawing/2010/main" val="0"/>
              </a:ext>
            </a:extLst>
          </a:blip>
          <a:srcRect b="20438"/>
          <a:stretch>
            <a:fillRect/>
          </a:stretch>
        </p:blipFill>
        <p:spPr>
          <a:xfrm>
            <a:off x="-38100" y="1"/>
            <a:ext cx="12293600" cy="6858000"/>
          </a:xfrm>
          <a:prstGeom prst="rect">
            <a:avLst/>
          </a:prstGeom>
        </p:spPr>
      </p:pic>
      <p:sp>
        <p:nvSpPr>
          <p:cNvPr id="2" name="标题 1"/>
          <p:cNvSpPr>
            <a:spLocks noGrp="1"/>
          </p:cNvSpPr>
          <p:nvPr>
            <p:ph type="ctrTitle" hasCustomPrompt="1"/>
          </p:nvPr>
        </p:nvSpPr>
        <p:spPr>
          <a:xfrm>
            <a:off x="989573" y="2660059"/>
            <a:ext cx="9753600" cy="979003"/>
          </a:xfrm>
        </p:spPr>
        <p:txBody>
          <a:bodyPr anchor="ctr">
            <a:normAutofit/>
          </a:bodyPr>
          <a:lstStyle>
            <a:lvl1pPr algn="l">
              <a:defRPr sz="4000">
                <a:solidFill>
                  <a:schemeClr val="bg1"/>
                </a:solidFill>
                <a:latin typeface="思源黑体 CN Medium" pitchFamily="34" charset="-122"/>
                <a:ea typeface="思源黑体 CN Medium" pitchFamily="34" charset="-122"/>
              </a:defRPr>
            </a:lvl1pPr>
          </a:lstStyle>
          <a:p>
            <a:r>
              <a:rPr lang="zh-CN" altLang="en-US" dirty="0"/>
              <a:t>这里是你的主标题思源黑体</a:t>
            </a:r>
            <a:r>
              <a:rPr lang="en-US" altLang="zh-CN" dirty="0"/>
              <a:t>40</a:t>
            </a:r>
            <a:endParaRPr lang="zh-CN" altLang="en-US" dirty="0"/>
          </a:p>
        </p:txBody>
      </p:sp>
      <p:sp>
        <p:nvSpPr>
          <p:cNvPr id="3" name="副标题 2"/>
          <p:cNvSpPr>
            <a:spLocks noGrp="1"/>
          </p:cNvSpPr>
          <p:nvPr>
            <p:ph type="subTitle" idx="1" hasCustomPrompt="1"/>
          </p:nvPr>
        </p:nvSpPr>
        <p:spPr>
          <a:xfrm>
            <a:off x="989573" y="3891900"/>
            <a:ext cx="6883400" cy="459526"/>
          </a:xfrm>
          <a:prstGeom prst="rect">
            <a:avLst/>
          </a:prstGeom>
        </p:spPr>
        <p:txBody>
          <a:bodyPr anchor="ctr"/>
          <a:lstStyle>
            <a:lvl1pPr marL="0" indent="0" algn="l">
              <a:buNone/>
              <a:defRPr sz="2400">
                <a:solidFill>
                  <a:schemeClr val="bg1"/>
                </a:solidFill>
                <a:latin typeface="思源黑体 CN Normal" pitchFamily="34" charset="-122"/>
                <a:ea typeface="思源黑体 CN Normal" pitchFamily="34" charset="-122"/>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dirty="0"/>
              <a:t>这里是副标题思源黑体</a:t>
            </a:r>
            <a:r>
              <a:rPr lang="en-US" altLang="zh-CN" dirty="0"/>
              <a:t>24</a:t>
            </a:r>
            <a:endParaRPr lang="zh-CN" altLang="en-US" dirty="0"/>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BDB90904-EF7A-4A64-ABC7-704499CB12B3}" type="datetimeFigureOut">
              <a:rPr kumimoji="0" lang="zh-CN" altLang="en-US" sz="1200" b="0" i="0" u="none" strike="noStrike" kern="1200" cap="none" spc="0" normalizeH="0" baseline="0" noProof="0" smtClean="0">
                <a:ln>
                  <a:noFill/>
                </a:ln>
                <a:solidFill>
                  <a:prstClr val="black">
                    <a:tint val="75000"/>
                  </a:prstClr>
                </a:solidFill>
                <a:effectLst/>
                <a:uLnTx/>
                <a:uFillTx/>
                <a:latin typeface="等线" panose="02010600030101010101" charset="-122"/>
                <a:ea typeface="等线" panose="02010600030101010101" charset="-122"/>
                <a:cs typeface="+mn-cs"/>
              </a:rPr>
              <a:t>2022/5/17</a:t>
            </a:fld>
            <a:endParaRPr kumimoji="0" lang="zh-CN" altLang="en-US" sz="1200" b="0" i="0" u="none" strike="noStrike" kern="1200" cap="none" spc="0" normalizeH="0" baseline="0" noProof="0">
              <a:ln>
                <a:noFill/>
              </a:ln>
              <a:solidFill>
                <a:prstClr val="black">
                  <a:tint val="75000"/>
                </a:prstClr>
              </a:solidFill>
              <a:effectLst/>
              <a:uLnTx/>
              <a:uFillTx/>
              <a:latin typeface="等线" panose="02010600030101010101" charset="-122"/>
              <a:ea typeface="等线" panose="02010600030101010101"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black">
                  <a:tint val="75000"/>
                </a:prstClr>
              </a:solidFill>
              <a:effectLst/>
              <a:uLnTx/>
              <a:uFillTx/>
              <a:latin typeface="等线" panose="02010600030101010101" charset="-122"/>
              <a:ea typeface="等线" panose="02010600030101010101"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7339B484-942F-4E05-999B-4AA2CD1A3F86}" type="slidenum">
              <a:rPr kumimoji="0" lang="zh-CN" altLang="en-US" sz="1200" b="0" i="0" u="none" strike="noStrike" kern="1200" cap="none" spc="0" normalizeH="0" baseline="0" noProof="0" smtClean="0">
                <a:ln>
                  <a:noFill/>
                </a:ln>
                <a:solidFill>
                  <a:prstClr val="black">
                    <a:tint val="75000"/>
                  </a:prstClr>
                </a:solidFill>
                <a:effectLst/>
                <a:uLnTx/>
                <a:uFillTx/>
                <a:latin typeface="等线" panose="02010600030101010101" charset="-122"/>
                <a:ea typeface="等线" panose="02010600030101010101" charset="-122"/>
                <a:cs typeface="+mn-cs"/>
              </a:rPr>
              <a:t>‹#›</a:t>
            </a:fld>
            <a:endParaRPr kumimoji="0" lang="zh-CN" altLang="en-US" sz="1200" b="0" i="0" u="none" strike="noStrike" kern="1200" cap="none" spc="0" normalizeH="0" baseline="0" noProof="0">
              <a:ln>
                <a:noFill/>
              </a:ln>
              <a:solidFill>
                <a:prstClr val="black">
                  <a:tint val="75000"/>
                </a:prstClr>
              </a:solidFill>
              <a:effectLst/>
              <a:uLnTx/>
              <a:uFillTx/>
              <a:latin typeface="等线" panose="02010600030101010101" charset="-122"/>
              <a:ea typeface="等线" panose="02010600030101010101" charset="-122"/>
              <a:cs typeface="+mn-cs"/>
            </a:endParaRPr>
          </a:p>
        </p:txBody>
      </p:sp>
      <p:pic>
        <p:nvPicPr>
          <p:cNvPr id="12" name="图片 1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974573" y="1275697"/>
            <a:ext cx="4509527" cy="5729005"/>
          </a:xfrm>
          <a:prstGeom prst="rect">
            <a:avLst/>
          </a:prstGeom>
        </p:spPr>
      </p:pic>
      <p:pic>
        <p:nvPicPr>
          <p:cNvPr id="14" name="图片 13"/>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89573" y="1125705"/>
            <a:ext cx="1283727" cy="641864"/>
          </a:xfrm>
          <a:prstGeom prst="rect">
            <a:avLst/>
          </a:prstGeom>
        </p:spPr>
      </p:pic>
    </p:spTree>
    <p:extLst>
      <p:ext uri="{BB962C8B-B14F-4D97-AF65-F5344CB8AC3E}">
        <p14:creationId xmlns:p14="http://schemas.microsoft.com/office/powerpoint/2010/main" val="2836326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目录页">
    <p:spTree>
      <p:nvGrpSpPr>
        <p:cNvPr id="1" name=""/>
        <p:cNvGrpSpPr/>
        <p:nvPr/>
      </p:nvGrpSpPr>
      <p:grpSpPr>
        <a:xfrm>
          <a:off x="0" y="0"/>
          <a:ext cx="0" cy="0"/>
          <a:chOff x="0" y="0"/>
          <a:chExt cx="0" cy="0"/>
        </a:xfrm>
      </p:grpSpPr>
      <p:pic>
        <p:nvPicPr>
          <p:cNvPr id="9" name="图片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807345" y="850900"/>
            <a:ext cx="8488527" cy="7078806"/>
          </a:xfrm>
          <a:prstGeom prst="rect">
            <a:avLst/>
          </a:prstGeom>
        </p:spPr>
      </p:pic>
      <p:sp>
        <p:nvSpPr>
          <p:cNvPr id="2" name="标题 1"/>
          <p:cNvSpPr>
            <a:spLocks noGrp="1"/>
          </p:cNvSpPr>
          <p:nvPr>
            <p:ph type="title" hasCustomPrompt="1"/>
          </p:nvPr>
        </p:nvSpPr>
        <p:spPr>
          <a:xfrm>
            <a:off x="838200" y="889000"/>
            <a:ext cx="10515600" cy="801688"/>
          </a:xfrm>
        </p:spPr>
        <p:txBody>
          <a:bodyPr/>
          <a:lstStyle>
            <a:lvl1pPr>
              <a:defRPr>
                <a:solidFill>
                  <a:srgbClr val="007DD2"/>
                </a:solidFill>
                <a:latin typeface="思源黑体 CN Normal" pitchFamily="34" charset="-122"/>
                <a:ea typeface="思源黑体 CN Normal" pitchFamily="34" charset="-122"/>
              </a:defRPr>
            </a:lvl1pPr>
          </a:lstStyle>
          <a:p>
            <a:r>
              <a:rPr lang="zh-CN" altLang="en-US" dirty="0"/>
              <a:t>目录 </a:t>
            </a:r>
            <a:r>
              <a:rPr lang="en-US" altLang="zh-CN" dirty="0"/>
              <a:t>CONTENT</a:t>
            </a:r>
            <a:endParaRPr lang="zh-CN" altLang="en-US" dirty="0"/>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BDB90904-EF7A-4A64-ABC7-704499CB12B3}" type="datetimeFigureOut">
              <a:rPr kumimoji="0" lang="zh-CN" altLang="en-US" sz="1200" b="0" i="0" u="none" strike="noStrike" kern="1200" cap="none" spc="0" normalizeH="0" baseline="0" noProof="0" smtClean="0">
                <a:ln>
                  <a:noFill/>
                </a:ln>
                <a:solidFill>
                  <a:prstClr val="black">
                    <a:tint val="75000"/>
                  </a:prstClr>
                </a:solidFill>
                <a:effectLst/>
                <a:uLnTx/>
                <a:uFillTx/>
                <a:latin typeface="等线" panose="02010600030101010101" charset="-122"/>
                <a:ea typeface="等线" panose="02010600030101010101" charset="-122"/>
                <a:cs typeface="+mn-cs"/>
              </a:rPr>
              <a:t>2022/5/17</a:t>
            </a:fld>
            <a:endParaRPr kumimoji="0" lang="zh-CN" altLang="en-US" sz="1200" b="0" i="0" u="none" strike="noStrike" kern="1200" cap="none" spc="0" normalizeH="0" baseline="0" noProof="0">
              <a:ln>
                <a:noFill/>
              </a:ln>
              <a:solidFill>
                <a:prstClr val="black">
                  <a:tint val="75000"/>
                </a:prstClr>
              </a:solidFill>
              <a:effectLst/>
              <a:uLnTx/>
              <a:uFillTx/>
              <a:latin typeface="等线" panose="02010600030101010101" charset="-122"/>
              <a:ea typeface="等线" panose="02010600030101010101"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black">
                  <a:tint val="75000"/>
                </a:prstClr>
              </a:solidFill>
              <a:effectLst/>
              <a:uLnTx/>
              <a:uFillTx/>
              <a:latin typeface="等线" panose="02010600030101010101" charset="-122"/>
              <a:ea typeface="等线" panose="02010600030101010101"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7339B484-942F-4E05-999B-4AA2CD1A3F86}" type="slidenum">
              <a:rPr kumimoji="0" lang="zh-CN" altLang="en-US" sz="1200" b="0" i="0" u="none" strike="noStrike" kern="1200" cap="none" spc="0" normalizeH="0" baseline="0" noProof="0" smtClean="0">
                <a:ln>
                  <a:noFill/>
                </a:ln>
                <a:solidFill>
                  <a:prstClr val="black">
                    <a:tint val="75000"/>
                  </a:prstClr>
                </a:solidFill>
                <a:effectLst/>
                <a:uLnTx/>
                <a:uFillTx/>
                <a:latin typeface="等线" panose="02010600030101010101" charset="-122"/>
                <a:ea typeface="等线" panose="02010600030101010101" charset="-122"/>
                <a:cs typeface="+mn-cs"/>
              </a:rPr>
              <a:t>‹#›</a:t>
            </a:fld>
            <a:endParaRPr kumimoji="0" lang="zh-CN" altLang="en-US" sz="1200" b="0" i="0" u="none" strike="noStrike" kern="1200" cap="none" spc="0" normalizeH="0" baseline="0" noProof="0">
              <a:ln>
                <a:noFill/>
              </a:ln>
              <a:solidFill>
                <a:prstClr val="black">
                  <a:tint val="75000"/>
                </a:prstClr>
              </a:solidFill>
              <a:effectLst/>
              <a:uLnTx/>
              <a:uFillTx/>
              <a:latin typeface="等线" panose="02010600030101010101" charset="-122"/>
              <a:ea typeface="等线" panose="02010600030101010101" charset="-122"/>
              <a:cs typeface="+mn-cs"/>
            </a:endParaRPr>
          </a:p>
        </p:txBody>
      </p:sp>
    </p:spTree>
    <p:extLst>
      <p:ext uri="{BB962C8B-B14F-4D97-AF65-F5344CB8AC3E}">
        <p14:creationId xmlns:p14="http://schemas.microsoft.com/office/powerpoint/2010/main" val="273938783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内容页">
    <p:spTree>
      <p:nvGrpSpPr>
        <p:cNvPr id="1" name=""/>
        <p:cNvGrpSpPr/>
        <p:nvPr/>
      </p:nvGrpSpPr>
      <p:grpSpPr>
        <a:xfrm>
          <a:off x="0" y="0"/>
          <a:ext cx="0" cy="0"/>
          <a:chOff x="0" y="0"/>
          <a:chExt cx="0" cy="0"/>
        </a:xfrm>
      </p:grpSpPr>
      <p:pic>
        <p:nvPicPr>
          <p:cNvPr id="8" name="图片 7"/>
          <p:cNvPicPr>
            <a:picLocks noChangeAspect="1"/>
          </p:cNvPicPr>
          <p:nvPr userDrawn="1"/>
        </p:nvPicPr>
        <p:blipFill>
          <a:blip r:embed="rId2"/>
          <a:stretch>
            <a:fillRect/>
          </a:stretch>
        </p:blipFill>
        <p:spPr>
          <a:xfrm>
            <a:off x="-2651" y="0"/>
            <a:ext cx="12184602" cy="6858000"/>
          </a:xfrm>
          <a:prstGeom prst="rect">
            <a:avLst/>
          </a:prstGeom>
        </p:spPr>
      </p:pic>
      <p:sp>
        <p:nvSpPr>
          <p:cNvPr id="7" name="矩形 6"/>
          <p:cNvSpPr/>
          <p:nvPr userDrawn="1"/>
        </p:nvSpPr>
        <p:spPr>
          <a:xfrm>
            <a:off x="355600" y="855980"/>
            <a:ext cx="11468100" cy="36000"/>
          </a:xfrm>
          <a:prstGeom prst="rect">
            <a:avLst/>
          </a:prstGeom>
          <a:gradFill flip="none" rotWithShape="1">
            <a:gsLst>
              <a:gs pos="0">
                <a:srgbClr val="007DD2"/>
              </a:gs>
              <a:gs pos="100000">
                <a:srgbClr val="1EAAE6"/>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prstClr val="white"/>
              </a:solidFill>
              <a:effectLst/>
              <a:uLnTx/>
              <a:uFillTx/>
              <a:latin typeface="等线" panose="02010600030101010101" charset="-122"/>
              <a:ea typeface="等线" panose="02010600030101010101" charset="-122"/>
              <a:cs typeface="+mn-cs"/>
            </a:endParaRPr>
          </a:p>
        </p:txBody>
      </p:sp>
      <p:cxnSp>
        <p:nvCxnSpPr>
          <p:cNvPr id="10" name="直接连接符 9"/>
          <p:cNvCxnSpPr/>
          <p:nvPr userDrawn="1"/>
        </p:nvCxnSpPr>
        <p:spPr>
          <a:xfrm>
            <a:off x="355600" y="6235700"/>
            <a:ext cx="11468100" cy="0"/>
          </a:xfrm>
          <a:prstGeom prst="line">
            <a:avLst/>
          </a:prstGeom>
          <a:ln>
            <a:solidFill>
              <a:schemeClr val="bg2">
                <a:lumMod val="75000"/>
              </a:schemeClr>
            </a:solidFill>
          </a:ln>
        </p:spPr>
        <p:style>
          <a:lnRef idx="1">
            <a:schemeClr val="accent1"/>
          </a:lnRef>
          <a:fillRef idx="0">
            <a:schemeClr val="accent1"/>
          </a:fillRef>
          <a:effectRef idx="0">
            <a:schemeClr val="accent1"/>
          </a:effectRef>
          <a:fontRef idx="minor">
            <a:schemeClr val="tx1"/>
          </a:fontRef>
        </p:style>
      </p:cxnSp>
      <p:pic>
        <p:nvPicPr>
          <p:cNvPr id="11" name="图片 10"/>
          <p:cNvPicPr>
            <a:picLocks noChangeAspect="1"/>
          </p:cNvPicPr>
          <p:nvPr userDrawn="1"/>
        </p:nvPicPr>
        <p:blipFill>
          <a:blip r:embed="rId3"/>
          <a:stretch>
            <a:fillRect/>
          </a:stretch>
        </p:blipFill>
        <p:spPr>
          <a:xfrm>
            <a:off x="10705347" y="222250"/>
            <a:ext cx="1109056" cy="554528"/>
          </a:xfrm>
          <a:prstGeom prst="rect">
            <a:avLst/>
          </a:prstGeom>
        </p:spPr>
      </p:pic>
      <p:sp>
        <p:nvSpPr>
          <p:cNvPr id="15" name="文本框 14"/>
          <p:cNvSpPr txBox="1"/>
          <p:nvPr userDrawn="1"/>
        </p:nvSpPr>
        <p:spPr>
          <a:xfrm>
            <a:off x="9975438" y="6318251"/>
            <a:ext cx="1838965" cy="298736"/>
          </a:xfrm>
          <a:prstGeom prst="rect">
            <a:avLst/>
          </a:prstGeom>
          <a:noFill/>
        </p:spPr>
        <p:txBody>
          <a:bodyPr wrap="none" rtlCol="0">
            <a:spAutoFit/>
          </a:bodyPr>
          <a:lstStyle/>
          <a:p>
            <a:pPr marL="0" marR="0" lvl="0" indent="0" algn="dist" defTabSz="914400" rtl="0" eaLnBrk="1" fontAlgn="auto" latinLnBrk="0" hangingPunct="1">
              <a:lnSpc>
                <a:spcPct val="150000"/>
              </a:lnSpc>
              <a:spcBef>
                <a:spcPts val="0"/>
              </a:spcBef>
              <a:spcAft>
                <a:spcPts val="0"/>
              </a:spcAft>
              <a:buClrTx/>
              <a:buSzTx/>
              <a:buFontTx/>
              <a:buNone/>
              <a:defRPr/>
            </a:pPr>
            <a:r>
              <a:rPr kumimoji="0" lang="en-US" altLang="zh-CN" sz="1000" b="0" i="0" u="none" strike="noStrike" kern="1200" cap="none" spc="0" normalizeH="0" baseline="0" noProof="0" dirty="0">
                <a:ln>
                  <a:noFill/>
                </a:ln>
                <a:solidFill>
                  <a:prstClr val="black">
                    <a:lumMod val="50000"/>
                    <a:lumOff val="50000"/>
                  </a:prstClr>
                </a:solidFill>
                <a:effectLst/>
                <a:uLnTx/>
                <a:uFillTx/>
                <a:latin typeface="思源黑体 CN Light" pitchFamily="34" charset="-122"/>
                <a:ea typeface="思源黑体 CN Light" pitchFamily="34" charset="-122"/>
                <a:cs typeface="+mn-cs"/>
              </a:rPr>
              <a:t>©</a:t>
            </a:r>
            <a:r>
              <a:rPr kumimoji="0" lang="en-US" altLang="zh-CN" sz="1000" b="0" i="0" u="none" strike="noStrike" kern="1200" cap="none" spc="0" normalizeH="0" baseline="0" noProof="0" dirty="0" err="1">
                <a:ln>
                  <a:noFill/>
                </a:ln>
                <a:solidFill>
                  <a:prstClr val="black">
                    <a:lumMod val="50000"/>
                    <a:lumOff val="50000"/>
                  </a:prstClr>
                </a:solidFill>
                <a:effectLst/>
                <a:uLnTx/>
                <a:uFillTx/>
                <a:latin typeface="思源黑体 CN Light" pitchFamily="34" charset="-122"/>
                <a:ea typeface="思源黑体 CN Light" pitchFamily="34" charset="-122"/>
                <a:cs typeface="+mn-cs"/>
              </a:rPr>
              <a:t>FanRuan</a:t>
            </a:r>
            <a:r>
              <a:rPr kumimoji="0" lang="en-US" altLang="zh-CN" sz="1000" b="0" i="0" u="none" strike="noStrike" kern="1200" cap="none" spc="0" normalizeH="0" baseline="0" noProof="0" dirty="0">
                <a:ln>
                  <a:noFill/>
                </a:ln>
                <a:solidFill>
                  <a:prstClr val="black">
                    <a:lumMod val="50000"/>
                    <a:lumOff val="50000"/>
                  </a:prstClr>
                </a:solidFill>
                <a:effectLst/>
                <a:uLnTx/>
                <a:uFillTx/>
                <a:latin typeface="思源黑体 CN Light" pitchFamily="34" charset="-122"/>
                <a:ea typeface="思源黑体 CN Light" pitchFamily="34" charset="-122"/>
                <a:cs typeface="+mn-cs"/>
              </a:rPr>
              <a:t> Software </a:t>
            </a:r>
            <a:r>
              <a:rPr kumimoji="0" lang="en-US" altLang="zh-CN" sz="1000" b="0" i="0" u="none" strike="noStrike" kern="1200" cap="none" spc="0" normalizeH="0" baseline="0" noProof="0" dirty="0" err="1">
                <a:ln>
                  <a:noFill/>
                </a:ln>
                <a:solidFill>
                  <a:prstClr val="black">
                    <a:lumMod val="50000"/>
                    <a:lumOff val="50000"/>
                  </a:prstClr>
                </a:solidFill>
                <a:effectLst/>
                <a:uLnTx/>
                <a:uFillTx/>
                <a:latin typeface="思源黑体 CN Light" pitchFamily="34" charset="-122"/>
                <a:ea typeface="思源黑体 CN Light" pitchFamily="34" charset="-122"/>
                <a:cs typeface="+mn-cs"/>
              </a:rPr>
              <a:t>CO.,Ltd</a:t>
            </a:r>
            <a:r>
              <a:rPr kumimoji="0" lang="en-US" altLang="zh-CN" sz="1000" b="0" i="0" u="none" strike="noStrike" kern="1200" cap="none" spc="0" normalizeH="0" baseline="0" noProof="0" dirty="0">
                <a:ln>
                  <a:noFill/>
                </a:ln>
                <a:solidFill>
                  <a:prstClr val="black">
                    <a:lumMod val="50000"/>
                    <a:lumOff val="50000"/>
                  </a:prstClr>
                </a:solidFill>
                <a:effectLst/>
                <a:uLnTx/>
                <a:uFillTx/>
                <a:latin typeface="思源黑体 CN Light" pitchFamily="34" charset="-122"/>
                <a:ea typeface="思源黑体 CN Light" pitchFamily="34" charset="-122"/>
                <a:cs typeface="+mn-cs"/>
              </a:rPr>
              <a:t>.</a:t>
            </a:r>
            <a:endParaRPr kumimoji="0" lang="zh-CN" altLang="en-US" sz="1000" b="0" i="0" u="none" strike="noStrike" kern="1200" cap="none" spc="0" normalizeH="0" baseline="0" noProof="0" dirty="0">
              <a:ln>
                <a:noFill/>
              </a:ln>
              <a:solidFill>
                <a:prstClr val="black">
                  <a:lumMod val="50000"/>
                  <a:lumOff val="50000"/>
                </a:prstClr>
              </a:solidFill>
              <a:effectLst/>
              <a:uLnTx/>
              <a:uFillTx/>
              <a:latin typeface="思源黑体 CN Light" pitchFamily="34" charset="-122"/>
              <a:ea typeface="思源黑体 CN Light" pitchFamily="34" charset="-122"/>
              <a:cs typeface="+mn-cs"/>
            </a:endParaRPr>
          </a:p>
        </p:txBody>
      </p:sp>
      <p:sp>
        <p:nvSpPr>
          <p:cNvPr id="16" name="文本框 15"/>
          <p:cNvSpPr txBox="1"/>
          <p:nvPr userDrawn="1"/>
        </p:nvSpPr>
        <p:spPr>
          <a:xfrm>
            <a:off x="368300" y="6318251"/>
            <a:ext cx="1723549" cy="298736"/>
          </a:xfrm>
          <a:prstGeom prst="rect">
            <a:avLst/>
          </a:prstGeom>
          <a:noFill/>
        </p:spPr>
        <p:txBody>
          <a:bodyPr wrap="none" rtlCol="0">
            <a:spAutoFit/>
          </a:bodyPr>
          <a:lstStyle/>
          <a:p>
            <a:pPr marL="0" marR="0" lvl="0" indent="0" algn="dist" defTabSz="914400" rtl="0" eaLnBrk="1" fontAlgn="auto" latinLnBrk="0" hangingPunct="1">
              <a:lnSpc>
                <a:spcPct val="150000"/>
              </a:lnSpc>
              <a:spcBef>
                <a:spcPts val="0"/>
              </a:spcBef>
              <a:spcAft>
                <a:spcPts val="0"/>
              </a:spcAft>
              <a:buClrTx/>
              <a:buSzTx/>
              <a:buFontTx/>
              <a:buNone/>
              <a:defRPr/>
            </a:pPr>
            <a:r>
              <a:rPr kumimoji="0" lang="zh-CN" altLang="en-US" sz="1000" b="0" i="0" u="none" strike="noStrike" kern="1200" cap="none" spc="0" normalizeH="0" baseline="0" noProof="0" dirty="0">
                <a:ln>
                  <a:noFill/>
                </a:ln>
                <a:solidFill>
                  <a:prstClr val="black">
                    <a:lumMod val="50000"/>
                    <a:lumOff val="50000"/>
                  </a:prstClr>
                </a:solidFill>
                <a:effectLst/>
                <a:uLnTx/>
                <a:uFillTx/>
                <a:latin typeface="思源黑体 CN Light" pitchFamily="34" charset="-122"/>
                <a:ea typeface="思源黑体 CN Light" pitchFamily="34" charset="-122"/>
                <a:cs typeface="+mn-cs"/>
              </a:rPr>
              <a:t>帆软，让数据成为生产力！</a:t>
            </a:r>
          </a:p>
        </p:txBody>
      </p:sp>
      <p:sp>
        <p:nvSpPr>
          <p:cNvPr id="20" name="标题 17"/>
          <p:cNvSpPr>
            <a:spLocks noGrp="1"/>
          </p:cNvSpPr>
          <p:nvPr>
            <p:ph type="title"/>
          </p:nvPr>
        </p:nvSpPr>
        <p:spPr>
          <a:xfrm>
            <a:off x="388617" y="412585"/>
            <a:ext cx="9949183" cy="430531"/>
          </a:xfrm>
        </p:spPr>
        <p:txBody>
          <a:bodyPr>
            <a:normAutofit/>
          </a:bodyPr>
          <a:lstStyle>
            <a:lvl1pPr>
              <a:defRPr sz="2400" b="1">
                <a:solidFill>
                  <a:srgbClr val="007DD2"/>
                </a:solidFill>
                <a:latin typeface="思源黑体 CN Normal" pitchFamily="34" charset="-122"/>
                <a:ea typeface="思源黑体 CN Normal" pitchFamily="34" charset="-122"/>
              </a:defRPr>
            </a:lvl1pPr>
          </a:lstStyle>
          <a:p>
            <a:r>
              <a:rPr lang="zh-CN" altLang="en-US" dirty="0"/>
              <a:t>单击此处编辑母版标题样式</a:t>
            </a:r>
          </a:p>
        </p:txBody>
      </p:sp>
    </p:spTree>
    <p:extLst>
      <p:ext uri="{BB962C8B-B14F-4D97-AF65-F5344CB8AC3E}">
        <p14:creationId xmlns:p14="http://schemas.microsoft.com/office/powerpoint/2010/main" val="206719198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结束页">
    <p:spTree>
      <p:nvGrpSpPr>
        <p:cNvPr id="1" name=""/>
        <p:cNvGrpSpPr/>
        <p:nvPr/>
      </p:nvGrpSpPr>
      <p:grpSpPr>
        <a:xfrm>
          <a:off x="0" y="0"/>
          <a:ext cx="0" cy="0"/>
          <a:chOff x="0" y="0"/>
          <a:chExt cx="0" cy="0"/>
        </a:xfrm>
      </p:grpSpPr>
      <p:pic>
        <p:nvPicPr>
          <p:cNvPr id="11" name="图片 10"/>
          <p:cNvPicPr>
            <a:picLocks noChangeAspect="1"/>
          </p:cNvPicPr>
          <p:nvPr userDrawn="1"/>
        </p:nvPicPr>
        <p:blipFill rotWithShape="1">
          <a:blip r:embed="rId2">
            <a:extLst>
              <a:ext uri="{28A0092B-C50C-407E-A947-70E740481C1C}">
                <a14:useLocalDpi xmlns:a14="http://schemas.microsoft.com/office/drawing/2010/main" val="0"/>
              </a:ext>
            </a:extLst>
          </a:blip>
          <a:srcRect b="20438"/>
          <a:stretch>
            <a:fillRect/>
          </a:stretch>
        </p:blipFill>
        <p:spPr>
          <a:xfrm>
            <a:off x="-38100" y="1"/>
            <a:ext cx="12293600" cy="6858000"/>
          </a:xfrm>
          <a:prstGeom prst="rect">
            <a:avLst/>
          </a:prstGeom>
        </p:spPr>
      </p:pic>
      <p:sp>
        <p:nvSpPr>
          <p:cNvPr id="2" name="标题 1"/>
          <p:cNvSpPr>
            <a:spLocks noGrp="1"/>
          </p:cNvSpPr>
          <p:nvPr>
            <p:ph type="ctrTitle" hasCustomPrompt="1"/>
          </p:nvPr>
        </p:nvSpPr>
        <p:spPr>
          <a:xfrm>
            <a:off x="989573" y="2660059"/>
            <a:ext cx="9753600" cy="979003"/>
          </a:xfrm>
        </p:spPr>
        <p:txBody>
          <a:bodyPr anchor="ctr">
            <a:normAutofit/>
          </a:bodyPr>
          <a:lstStyle>
            <a:lvl1pPr algn="l">
              <a:defRPr sz="4000">
                <a:solidFill>
                  <a:schemeClr val="bg1"/>
                </a:solidFill>
                <a:latin typeface="思源黑体 CN Medium" pitchFamily="34" charset="-122"/>
                <a:ea typeface="思源黑体 CN Medium" pitchFamily="34" charset="-122"/>
              </a:defRPr>
            </a:lvl1pPr>
          </a:lstStyle>
          <a:p>
            <a:r>
              <a:rPr lang="zh-CN" altLang="en-US" dirty="0"/>
              <a:t>让数据成为生产力！</a:t>
            </a:r>
          </a:p>
        </p:txBody>
      </p:sp>
      <p:sp>
        <p:nvSpPr>
          <p:cNvPr id="3" name="副标题 2"/>
          <p:cNvSpPr>
            <a:spLocks noGrp="1"/>
          </p:cNvSpPr>
          <p:nvPr>
            <p:ph type="subTitle" idx="1" hasCustomPrompt="1"/>
          </p:nvPr>
        </p:nvSpPr>
        <p:spPr>
          <a:xfrm>
            <a:off x="989573" y="3891900"/>
            <a:ext cx="6883400" cy="459526"/>
          </a:xfrm>
          <a:prstGeom prst="rect">
            <a:avLst/>
          </a:prstGeom>
        </p:spPr>
        <p:txBody>
          <a:bodyPr anchor="ctr"/>
          <a:lstStyle>
            <a:lvl1pPr marL="0" indent="0" algn="l">
              <a:buNone/>
              <a:defRPr sz="2400" baseline="0">
                <a:solidFill>
                  <a:schemeClr val="bg1"/>
                </a:solidFill>
                <a:latin typeface="思源黑体 CN Normal" pitchFamily="34" charset="-122"/>
                <a:ea typeface="思源黑体 CN Normal" pitchFamily="34" charset="-122"/>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ltLang="zh-CN" dirty="0"/>
              <a:t>THANK YOU</a:t>
            </a:r>
            <a:endParaRPr lang="zh-CN" altLang="en-US" dirty="0"/>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BDB90904-EF7A-4A64-ABC7-704499CB12B3}" type="datetimeFigureOut">
              <a:rPr kumimoji="0" lang="zh-CN" altLang="en-US" sz="1200" b="0" i="0" u="none" strike="noStrike" kern="1200" cap="none" spc="0" normalizeH="0" baseline="0" noProof="0" smtClean="0">
                <a:ln>
                  <a:noFill/>
                </a:ln>
                <a:solidFill>
                  <a:prstClr val="black">
                    <a:tint val="75000"/>
                  </a:prstClr>
                </a:solidFill>
                <a:effectLst/>
                <a:uLnTx/>
                <a:uFillTx/>
                <a:latin typeface="等线" panose="02010600030101010101" charset="-122"/>
                <a:ea typeface="等线" panose="02010600030101010101" charset="-122"/>
                <a:cs typeface="+mn-cs"/>
              </a:rPr>
              <a:t>2022/5/17</a:t>
            </a:fld>
            <a:endParaRPr kumimoji="0" lang="zh-CN" altLang="en-US" sz="1200" b="0" i="0" u="none" strike="noStrike" kern="1200" cap="none" spc="0" normalizeH="0" baseline="0" noProof="0">
              <a:ln>
                <a:noFill/>
              </a:ln>
              <a:solidFill>
                <a:prstClr val="black">
                  <a:tint val="75000"/>
                </a:prstClr>
              </a:solidFill>
              <a:effectLst/>
              <a:uLnTx/>
              <a:uFillTx/>
              <a:latin typeface="等线" panose="02010600030101010101" charset="-122"/>
              <a:ea typeface="等线" panose="02010600030101010101"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black">
                  <a:tint val="75000"/>
                </a:prstClr>
              </a:solidFill>
              <a:effectLst/>
              <a:uLnTx/>
              <a:uFillTx/>
              <a:latin typeface="等线" panose="02010600030101010101" charset="-122"/>
              <a:ea typeface="等线" panose="02010600030101010101"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7339B484-942F-4E05-999B-4AA2CD1A3F86}" type="slidenum">
              <a:rPr kumimoji="0" lang="zh-CN" altLang="en-US" sz="1200" b="0" i="0" u="none" strike="noStrike" kern="1200" cap="none" spc="0" normalizeH="0" baseline="0" noProof="0" smtClean="0">
                <a:ln>
                  <a:noFill/>
                </a:ln>
                <a:solidFill>
                  <a:prstClr val="black">
                    <a:tint val="75000"/>
                  </a:prstClr>
                </a:solidFill>
                <a:effectLst/>
                <a:uLnTx/>
                <a:uFillTx/>
                <a:latin typeface="等线" panose="02010600030101010101" charset="-122"/>
                <a:ea typeface="等线" panose="02010600030101010101" charset="-122"/>
                <a:cs typeface="+mn-cs"/>
              </a:rPr>
              <a:t>‹#›</a:t>
            </a:fld>
            <a:endParaRPr kumimoji="0" lang="zh-CN" altLang="en-US" sz="1200" b="0" i="0" u="none" strike="noStrike" kern="1200" cap="none" spc="0" normalizeH="0" baseline="0" noProof="0">
              <a:ln>
                <a:noFill/>
              </a:ln>
              <a:solidFill>
                <a:prstClr val="black">
                  <a:tint val="75000"/>
                </a:prstClr>
              </a:solidFill>
              <a:effectLst/>
              <a:uLnTx/>
              <a:uFillTx/>
              <a:latin typeface="等线" panose="02010600030101010101" charset="-122"/>
              <a:ea typeface="等线" panose="02010600030101010101" charset="-122"/>
              <a:cs typeface="+mn-cs"/>
            </a:endParaRPr>
          </a:p>
        </p:txBody>
      </p:sp>
      <p:pic>
        <p:nvPicPr>
          <p:cNvPr id="12" name="图片 11"/>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7974573" y="1275697"/>
            <a:ext cx="4509527" cy="5729005"/>
          </a:xfrm>
          <a:prstGeom prst="rect">
            <a:avLst/>
          </a:prstGeom>
        </p:spPr>
      </p:pic>
      <p:pic>
        <p:nvPicPr>
          <p:cNvPr id="14" name="图片 13"/>
          <p:cNvPicPr>
            <a:picLocks noChangeAspect="1"/>
          </p:cNvPicPr>
          <p:nvPr userDrawn="1"/>
        </p:nvPicPr>
        <p:blipFill>
          <a:blip r:embed="rId4" cstate="print">
            <a:extLst>
              <a:ext uri="{28A0092B-C50C-407E-A947-70E740481C1C}">
                <a14:useLocalDpi xmlns:a14="http://schemas.microsoft.com/office/drawing/2010/main" val="0"/>
              </a:ext>
            </a:extLst>
          </a:blip>
          <a:stretch>
            <a:fillRect/>
          </a:stretch>
        </p:blipFill>
        <p:spPr>
          <a:xfrm>
            <a:off x="989573" y="1125705"/>
            <a:ext cx="1283727" cy="641864"/>
          </a:xfrm>
          <a:prstGeom prst="rect">
            <a:avLst/>
          </a:prstGeom>
        </p:spPr>
      </p:pic>
    </p:spTree>
    <p:extLst>
      <p:ext uri="{BB962C8B-B14F-4D97-AF65-F5344CB8AC3E}">
        <p14:creationId xmlns:p14="http://schemas.microsoft.com/office/powerpoint/2010/main" val="154569531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hasCustomPrompt="1"/>
          </p:nvPr>
        </p:nvSpPr>
        <p:spPr>
          <a:xfrm>
            <a:off x="838200" y="1825625"/>
            <a:ext cx="5181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hasCustomPrompt="1"/>
          </p:nvPr>
        </p:nvSpPr>
        <p:spPr>
          <a:xfrm>
            <a:off x="6172200" y="1825625"/>
            <a:ext cx="5181600" cy="435133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BDB90904-EF7A-4A64-ABC7-704499CB12B3}" type="datetimeFigureOut">
              <a:rPr kumimoji="0" lang="zh-CN" altLang="en-US" sz="1200" b="0" i="0" u="none" strike="noStrike" kern="1200" cap="none" spc="0" normalizeH="0" baseline="0" noProof="0" smtClean="0">
                <a:ln>
                  <a:noFill/>
                </a:ln>
                <a:solidFill>
                  <a:prstClr val="black">
                    <a:tint val="75000"/>
                  </a:prstClr>
                </a:solidFill>
                <a:effectLst/>
                <a:uLnTx/>
                <a:uFillTx/>
                <a:latin typeface="等线" panose="02010600030101010101" charset="-122"/>
                <a:ea typeface="等线" panose="02010600030101010101" charset="-122"/>
                <a:cs typeface="+mn-cs"/>
              </a:rPr>
              <a:t>2022/5/17</a:t>
            </a:fld>
            <a:endParaRPr kumimoji="0" lang="zh-CN" altLang="en-US" sz="1200" b="0" i="0" u="none" strike="noStrike" kern="1200" cap="none" spc="0" normalizeH="0" baseline="0" noProof="0">
              <a:ln>
                <a:noFill/>
              </a:ln>
              <a:solidFill>
                <a:prstClr val="black">
                  <a:tint val="75000"/>
                </a:prstClr>
              </a:solidFill>
              <a:effectLst/>
              <a:uLnTx/>
              <a:uFillTx/>
              <a:latin typeface="等线" panose="02010600030101010101" charset="-122"/>
              <a:ea typeface="等线" panose="02010600030101010101"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black">
                  <a:tint val="75000"/>
                </a:prstClr>
              </a:solidFill>
              <a:effectLst/>
              <a:uLnTx/>
              <a:uFillTx/>
              <a:latin typeface="等线" panose="02010600030101010101" charset="-122"/>
              <a:ea typeface="等线" panose="02010600030101010101"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7339B484-942F-4E05-999B-4AA2CD1A3F86}" type="slidenum">
              <a:rPr kumimoji="0" lang="zh-CN" altLang="en-US" sz="1200" b="0" i="0" u="none" strike="noStrike" kern="1200" cap="none" spc="0" normalizeH="0" baseline="0" noProof="0" smtClean="0">
                <a:ln>
                  <a:noFill/>
                </a:ln>
                <a:solidFill>
                  <a:prstClr val="black">
                    <a:tint val="75000"/>
                  </a:prstClr>
                </a:solidFill>
                <a:effectLst/>
                <a:uLnTx/>
                <a:uFillTx/>
                <a:latin typeface="等线" panose="02010600030101010101" charset="-122"/>
                <a:ea typeface="等线" panose="02010600030101010101" charset="-122"/>
                <a:cs typeface="+mn-cs"/>
              </a:rPr>
              <a:t>‹#›</a:t>
            </a:fld>
            <a:endParaRPr kumimoji="0" lang="zh-CN" altLang="en-US" sz="1200" b="0" i="0" u="none" strike="noStrike" kern="1200" cap="none" spc="0" normalizeH="0" baseline="0" noProof="0">
              <a:ln>
                <a:noFill/>
              </a:ln>
              <a:solidFill>
                <a:prstClr val="black">
                  <a:tint val="75000"/>
                </a:prstClr>
              </a:solidFill>
              <a:effectLst/>
              <a:uLnTx/>
              <a:uFillTx/>
              <a:latin typeface="等线" panose="02010600030101010101" charset="-122"/>
              <a:ea typeface="等线" panose="02010600030101010101" charset="-122"/>
              <a:cs typeface="+mn-cs"/>
            </a:endParaRPr>
          </a:p>
        </p:txBody>
      </p:sp>
    </p:spTree>
    <p:extLst>
      <p:ext uri="{BB962C8B-B14F-4D97-AF65-F5344CB8AC3E}">
        <p14:creationId xmlns:p14="http://schemas.microsoft.com/office/powerpoint/2010/main" val="258491136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hasCustomPrompt="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hasCustomPrompt="1"/>
          </p:nvPr>
        </p:nvSpPr>
        <p:spPr>
          <a:xfrm>
            <a:off x="839788" y="2505075"/>
            <a:ext cx="5157787" cy="368458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hasCustomPrompt="1"/>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hasCustomPrompt="1"/>
          </p:nvPr>
        </p:nvSpPr>
        <p:spPr>
          <a:xfrm>
            <a:off x="6172200" y="2505075"/>
            <a:ext cx="5183188" cy="3684588"/>
          </a:xfrm>
          <a:prstGeom prst="rect">
            <a:avLst/>
          </a:prstGeo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BDB90904-EF7A-4A64-ABC7-704499CB12B3}" type="datetimeFigureOut">
              <a:rPr kumimoji="0" lang="zh-CN" altLang="en-US" sz="1200" b="0" i="0" u="none" strike="noStrike" kern="1200" cap="none" spc="0" normalizeH="0" baseline="0" noProof="0" smtClean="0">
                <a:ln>
                  <a:noFill/>
                </a:ln>
                <a:solidFill>
                  <a:prstClr val="black">
                    <a:tint val="75000"/>
                  </a:prstClr>
                </a:solidFill>
                <a:effectLst/>
                <a:uLnTx/>
                <a:uFillTx/>
                <a:latin typeface="等线" panose="02010600030101010101" charset="-122"/>
                <a:ea typeface="等线" panose="02010600030101010101" charset="-122"/>
                <a:cs typeface="+mn-cs"/>
              </a:rPr>
              <a:t>2022/5/17</a:t>
            </a:fld>
            <a:endParaRPr kumimoji="0" lang="zh-CN" altLang="en-US" sz="1200" b="0" i="0" u="none" strike="noStrike" kern="1200" cap="none" spc="0" normalizeH="0" baseline="0" noProof="0">
              <a:ln>
                <a:noFill/>
              </a:ln>
              <a:solidFill>
                <a:prstClr val="black">
                  <a:tint val="75000"/>
                </a:prstClr>
              </a:solidFill>
              <a:effectLst/>
              <a:uLnTx/>
              <a:uFillTx/>
              <a:latin typeface="等线" panose="02010600030101010101" charset="-122"/>
              <a:ea typeface="等线" panose="02010600030101010101" charset="-122"/>
              <a:cs typeface="+mn-cs"/>
            </a:endParaRPr>
          </a:p>
        </p:txBody>
      </p:sp>
      <p:sp>
        <p:nvSpPr>
          <p:cNvPr id="8" name="页脚占位符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black">
                  <a:tint val="75000"/>
                </a:prstClr>
              </a:solidFill>
              <a:effectLst/>
              <a:uLnTx/>
              <a:uFillTx/>
              <a:latin typeface="等线" panose="02010600030101010101" charset="-122"/>
              <a:ea typeface="等线" panose="02010600030101010101" charset="-122"/>
              <a:cs typeface="+mn-cs"/>
            </a:endParaRPr>
          </a:p>
        </p:txBody>
      </p:sp>
      <p:sp>
        <p:nvSpPr>
          <p:cNvPr id="9" name="灯片编号占位符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7339B484-942F-4E05-999B-4AA2CD1A3F86}" type="slidenum">
              <a:rPr kumimoji="0" lang="zh-CN" altLang="en-US" sz="1200" b="0" i="0" u="none" strike="noStrike" kern="1200" cap="none" spc="0" normalizeH="0" baseline="0" noProof="0" smtClean="0">
                <a:ln>
                  <a:noFill/>
                </a:ln>
                <a:solidFill>
                  <a:prstClr val="black">
                    <a:tint val="75000"/>
                  </a:prstClr>
                </a:solidFill>
                <a:effectLst/>
                <a:uLnTx/>
                <a:uFillTx/>
                <a:latin typeface="等线" panose="02010600030101010101" charset="-122"/>
                <a:ea typeface="等线" panose="02010600030101010101" charset="-122"/>
                <a:cs typeface="+mn-cs"/>
              </a:rPr>
              <a:t>‹#›</a:t>
            </a:fld>
            <a:endParaRPr kumimoji="0" lang="zh-CN" altLang="en-US" sz="1200" b="0" i="0" u="none" strike="noStrike" kern="1200" cap="none" spc="0" normalizeH="0" baseline="0" noProof="0">
              <a:ln>
                <a:noFill/>
              </a:ln>
              <a:solidFill>
                <a:prstClr val="black">
                  <a:tint val="75000"/>
                </a:prstClr>
              </a:solidFill>
              <a:effectLst/>
              <a:uLnTx/>
              <a:uFillTx/>
              <a:latin typeface="等线" panose="02010600030101010101" charset="-122"/>
              <a:ea typeface="等线" panose="02010600030101010101" charset="-122"/>
              <a:cs typeface="+mn-cs"/>
            </a:endParaRPr>
          </a:p>
        </p:txBody>
      </p:sp>
    </p:spTree>
    <p:extLst>
      <p:ext uri="{BB962C8B-B14F-4D97-AF65-F5344CB8AC3E}">
        <p14:creationId xmlns:p14="http://schemas.microsoft.com/office/powerpoint/2010/main" val="408740184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BDB90904-EF7A-4A64-ABC7-704499CB12B3}" type="datetimeFigureOut">
              <a:rPr kumimoji="0" lang="zh-CN" altLang="en-US" sz="1200" b="0" i="0" u="none" strike="noStrike" kern="1200" cap="none" spc="0" normalizeH="0" baseline="0" noProof="0" smtClean="0">
                <a:ln>
                  <a:noFill/>
                </a:ln>
                <a:solidFill>
                  <a:prstClr val="black">
                    <a:tint val="75000"/>
                  </a:prstClr>
                </a:solidFill>
                <a:effectLst/>
                <a:uLnTx/>
                <a:uFillTx/>
                <a:latin typeface="等线" panose="02010600030101010101" charset="-122"/>
                <a:ea typeface="等线" panose="02010600030101010101" charset="-122"/>
                <a:cs typeface="+mn-cs"/>
              </a:rPr>
              <a:t>2022/5/17</a:t>
            </a:fld>
            <a:endParaRPr kumimoji="0" lang="zh-CN" altLang="en-US" sz="1200" b="0" i="0" u="none" strike="noStrike" kern="1200" cap="none" spc="0" normalizeH="0" baseline="0" noProof="0">
              <a:ln>
                <a:noFill/>
              </a:ln>
              <a:solidFill>
                <a:prstClr val="black">
                  <a:tint val="75000"/>
                </a:prstClr>
              </a:solidFill>
              <a:effectLst/>
              <a:uLnTx/>
              <a:uFillTx/>
              <a:latin typeface="等线" panose="02010600030101010101" charset="-122"/>
              <a:ea typeface="等线" panose="02010600030101010101" charset="-122"/>
              <a:cs typeface="+mn-cs"/>
            </a:endParaRPr>
          </a:p>
        </p:txBody>
      </p:sp>
      <p:sp>
        <p:nvSpPr>
          <p:cNvPr id="4" name="页脚占位符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black">
                  <a:tint val="75000"/>
                </a:prstClr>
              </a:solidFill>
              <a:effectLst/>
              <a:uLnTx/>
              <a:uFillTx/>
              <a:latin typeface="等线" panose="02010600030101010101" charset="-122"/>
              <a:ea typeface="等线" panose="02010600030101010101" charset="-122"/>
              <a:cs typeface="+mn-cs"/>
            </a:endParaRPr>
          </a:p>
        </p:txBody>
      </p:sp>
      <p:sp>
        <p:nvSpPr>
          <p:cNvPr id="5" name="灯片编号占位符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7339B484-942F-4E05-999B-4AA2CD1A3F86}" type="slidenum">
              <a:rPr kumimoji="0" lang="zh-CN" altLang="en-US" sz="1200" b="0" i="0" u="none" strike="noStrike" kern="1200" cap="none" spc="0" normalizeH="0" baseline="0" noProof="0" smtClean="0">
                <a:ln>
                  <a:noFill/>
                </a:ln>
                <a:solidFill>
                  <a:prstClr val="black">
                    <a:tint val="75000"/>
                  </a:prstClr>
                </a:solidFill>
                <a:effectLst/>
                <a:uLnTx/>
                <a:uFillTx/>
                <a:latin typeface="等线" panose="02010600030101010101" charset="-122"/>
                <a:ea typeface="等线" panose="02010600030101010101" charset="-122"/>
                <a:cs typeface="+mn-cs"/>
              </a:rPr>
              <a:t>‹#›</a:t>
            </a:fld>
            <a:endParaRPr kumimoji="0" lang="zh-CN" altLang="en-US" sz="1200" b="0" i="0" u="none" strike="noStrike" kern="1200" cap="none" spc="0" normalizeH="0" baseline="0" noProof="0">
              <a:ln>
                <a:noFill/>
              </a:ln>
              <a:solidFill>
                <a:prstClr val="black">
                  <a:tint val="75000"/>
                </a:prstClr>
              </a:solidFill>
              <a:effectLst/>
              <a:uLnTx/>
              <a:uFillTx/>
              <a:latin typeface="等线" panose="02010600030101010101" charset="-122"/>
              <a:ea typeface="等线" panose="02010600030101010101" charset="-122"/>
              <a:cs typeface="+mn-cs"/>
            </a:endParaRPr>
          </a:p>
        </p:txBody>
      </p:sp>
    </p:spTree>
    <p:extLst>
      <p:ext uri="{BB962C8B-B14F-4D97-AF65-F5344CB8AC3E}">
        <p14:creationId xmlns:p14="http://schemas.microsoft.com/office/powerpoint/2010/main" val="86440236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BDB90904-EF7A-4A64-ABC7-704499CB12B3}" type="datetimeFigureOut">
              <a:rPr kumimoji="0" lang="zh-CN" altLang="en-US" sz="1200" b="0" i="0" u="none" strike="noStrike" kern="1200" cap="none" spc="0" normalizeH="0" baseline="0" noProof="0" smtClean="0">
                <a:ln>
                  <a:noFill/>
                </a:ln>
                <a:solidFill>
                  <a:prstClr val="black">
                    <a:tint val="75000"/>
                  </a:prstClr>
                </a:solidFill>
                <a:effectLst/>
                <a:uLnTx/>
                <a:uFillTx/>
                <a:latin typeface="等线" panose="02010600030101010101" charset="-122"/>
                <a:ea typeface="等线" panose="02010600030101010101" charset="-122"/>
                <a:cs typeface="+mn-cs"/>
              </a:rPr>
              <a:t>2022/5/17</a:t>
            </a:fld>
            <a:endParaRPr kumimoji="0" lang="zh-CN" altLang="en-US" sz="1200" b="0" i="0" u="none" strike="noStrike" kern="1200" cap="none" spc="0" normalizeH="0" baseline="0" noProof="0">
              <a:ln>
                <a:noFill/>
              </a:ln>
              <a:solidFill>
                <a:prstClr val="black">
                  <a:tint val="75000"/>
                </a:prstClr>
              </a:solidFill>
              <a:effectLst/>
              <a:uLnTx/>
              <a:uFillTx/>
              <a:latin typeface="等线" panose="02010600030101010101" charset="-122"/>
              <a:ea typeface="等线" panose="02010600030101010101"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black">
                  <a:tint val="75000"/>
                </a:prstClr>
              </a:solidFill>
              <a:effectLst/>
              <a:uLnTx/>
              <a:uFillTx/>
              <a:latin typeface="等线" panose="02010600030101010101" charset="-122"/>
              <a:ea typeface="等线" panose="02010600030101010101" charset="-122"/>
              <a:cs typeface="+mn-cs"/>
            </a:endParaRPr>
          </a:p>
        </p:txBody>
      </p:sp>
      <p:sp>
        <p:nvSpPr>
          <p:cNvPr id="4" name="灯片编号占位符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7339B484-942F-4E05-999B-4AA2CD1A3F86}" type="slidenum">
              <a:rPr kumimoji="0" lang="zh-CN" altLang="en-US" sz="1200" b="0" i="0" u="none" strike="noStrike" kern="1200" cap="none" spc="0" normalizeH="0" baseline="0" noProof="0" smtClean="0">
                <a:ln>
                  <a:noFill/>
                </a:ln>
                <a:solidFill>
                  <a:prstClr val="black">
                    <a:tint val="75000"/>
                  </a:prstClr>
                </a:solidFill>
                <a:effectLst/>
                <a:uLnTx/>
                <a:uFillTx/>
                <a:latin typeface="等线" panose="02010600030101010101" charset="-122"/>
                <a:ea typeface="等线" panose="02010600030101010101" charset="-122"/>
                <a:cs typeface="+mn-cs"/>
              </a:rPr>
              <a:t>‹#›</a:t>
            </a:fld>
            <a:endParaRPr kumimoji="0" lang="zh-CN" altLang="en-US" sz="1200" b="0" i="0" u="none" strike="noStrike" kern="1200" cap="none" spc="0" normalizeH="0" baseline="0" noProof="0">
              <a:ln>
                <a:noFill/>
              </a:ln>
              <a:solidFill>
                <a:prstClr val="black">
                  <a:tint val="75000"/>
                </a:prstClr>
              </a:solidFill>
              <a:effectLst/>
              <a:uLnTx/>
              <a:uFillTx/>
              <a:latin typeface="等线" panose="02010600030101010101" charset="-122"/>
              <a:ea typeface="等线" panose="02010600030101010101" charset="-122"/>
              <a:cs typeface="+mn-cs"/>
            </a:endParaRPr>
          </a:p>
        </p:txBody>
      </p:sp>
    </p:spTree>
    <p:extLst>
      <p:ext uri="{BB962C8B-B14F-4D97-AF65-F5344CB8AC3E}">
        <p14:creationId xmlns:p14="http://schemas.microsoft.com/office/powerpoint/2010/main" val="183150073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hasCustomPrompt="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hasCustomPrompt="1"/>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BDB90904-EF7A-4A64-ABC7-704499CB12B3}" type="datetimeFigureOut">
              <a:rPr kumimoji="0" lang="zh-CN" altLang="en-US" sz="1200" b="0" i="0" u="none" strike="noStrike" kern="1200" cap="none" spc="0" normalizeH="0" baseline="0" noProof="0" smtClean="0">
                <a:ln>
                  <a:noFill/>
                </a:ln>
                <a:solidFill>
                  <a:prstClr val="black">
                    <a:tint val="75000"/>
                  </a:prstClr>
                </a:solidFill>
                <a:effectLst/>
                <a:uLnTx/>
                <a:uFillTx/>
                <a:latin typeface="等线" panose="02010600030101010101" charset="-122"/>
                <a:ea typeface="等线" panose="02010600030101010101" charset="-122"/>
                <a:cs typeface="+mn-cs"/>
              </a:rPr>
              <a:t>2022/5/17</a:t>
            </a:fld>
            <a:endParaRPr kumimoji="0" lang="zh-CN" altLang="en-US" sz="1200" b="0" i="0" u="none" strike="noStrike" kern="1200" cap="none" spc="0" normalizeH="0" baseline="0" noProof="0">
              <a:ln>
                <a:noFill/>
              </a:ln>
              <a:solidFill>
                <a:prstClr val="black">
                  <a:tint val="75000"/>
                </a:prstClr>
              </a:solidFill>
              <a:effectLst/>
              <a:uLnTx/>
              <a:uFillTx/>
              <a:latin typeface="等线" panose="02010600030101010101" charset="-122"/>
              <a:ea typeface="等线" panose="02010600030101010101"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black">
                  <a:tint val="75000"/>
                </a:prstClr>
              </a:solidFill>
              <a:effectLst/>
              <a:uLnTx/>
              <a:uFillTx/>
              <a:latin typeface="等线" panose="02010600030101010101" charset="-122"/>
              <a:ea typeface="等线" panose="02010600030101010101"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7339B484-942F-4E05-999B-4AA2CD1A3F86}" type="slidenum">
              <a:rPr kumimoji="0" lang="zh-CN" altLang="en-US" sz="1200" b="0" i="0" u="none" strike="noStrike" kern="1200" cap="none" spc="0" normalizeH="0" baseline="0" noProof="0" smtClean="0">
                <a:ln>
                  <a:noFill/>
                </a:ln>
                <a:solidFill>
                  <a:prstClr val="black">
                    <a:tint val="75000"/>
                  </a:prstClr>
                </a:solidFill>
                <a:effectLst/>
                <a:uLnTx/>
                <a:uFillTx/>
                <a:latin typeface="等线" panose="02010600030101010101" charset="-122"/>
                <a:ea typeface="等线" panose="02010600030101010101" charset="-122"/>
                <a:cs typeface="+mn-cs"/>
              </a:rPr>
              <a:t>‹#›</a:t>
            </a:fld>
            <a:endParaRPr kumimoji="0" lang="zh-CN" altLang="en-US" sz="1200" b="0" i="0" u="none" strike="noStrike" kern="1200" cap="none" spc="0" normalizeH="0" baseline="0" noProof="0">
              <a:ln>
                <a:noFill/>
              </a:ln>
              <a:solidFill>
                <a:prstClr val="black">
                  <a:tint val="75000"/>
                </a:prstClr>
              </a:solidFill>
              <a:effectLst/>
              <a:uLnTx/>
              <a:uFillTx/>
              <a:latin typeface="等线" panose="02010600030101010101" charset="-122"/>
              <a:ea typeface="等线" panose="02010600030101010101" charset="-122"/>
              <a:cs typeface="+mn-cs"/>
            </a:endParaRPr>
          </a:p>
        </p:txBody>
      </p:sp>
    </p:spTree>
    <p:extLst>
      <p:ext uri="{BB962C8B-B14F-4D97-AF65-F5344CB8AC3E}">
        <p14:creationId xmlns:p14="http://schemas.microsoft.com/office/powerpoint/2010/main" val="428648853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hasCustomPrompt="1"/>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BDB90904-EF7A-4A64-ABC7-704499CB12B3}" type="datetimeFigureOut">
              <a:rPr kumimoji="0" lang="zh-CN" altLang="en-US" sz="1200" b="0" i="0" u="none" strike="noStrike" kern="1200" cap="none" spc="0" normalizeH="0" baseline="0" noProof="0" smtClean="0">
                <a:ln>
                  <a:noFill/>
                </a:ln>
                <a:solidFill>
                  <a:prstClr val="black">
                    <a:tint val="75000"/>
                  </a:prstClr>
                </a:solidFill>
                <a:effectLst/>
                <a:uLnTx/>
                <a:uFillTx/>
                <a:latin typeface="等线" panose="02010600030101010101" charset="-122"/>
                <a:ea typeface="等线" panose="02010600030101010101" charset="-122"/>
                <a:cs typeface="+mn-cs"/>
              </a:rPr>
              <a:t>2022/5/17</a:t>
            </a:fld>
            <a:endParaRPr kumimoji="0" lang="zh-CN" altLang="en-US" sz="1200" b="0" i="0" u="none" strike="noStrike" kern="1200" cap="none" spc="0" normalizeH="0" baseline="0" noProof="0">
              <a:ln>
                <a:noFill/>
              </a:ln>
              <a:solidFill>
                <a:prstClr val="black">
                  <a:tint val="75000"/>
                </a:prstClr>
              </a:solidFill>
              <a:effectLst/>
              <a:uLnTx/>
              <a:uFillTx/>
              <a:latin typeface="等线" panose="02010600030101010101" charset="-122"/>
              <a:ea typeface="等线" panose="02010600030101010101" charset="-122"/>
              <a:cs typeface="+mn-cs"/>
            </a:endParaRPr>
          </a:p>
        </p:txBody>
      </p:sp>
      <p:sp>
        <p:nvSpPr>
          <p:cNvPr id="6" name="页脚占位符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black">
                  <a:tint val="75000"/>
                </a:prstClr>
              </a:solidFill>
              <a:effectLst/>
              <a:uLnTx/>
              <a:uFillTx/>
              <a:latin typeface="等线" panose="02010600030101010101" charset="-122"/>
              <a:ea typeface="等线" panose="02010600030101010101" charset="-122"/>
              <a:cs typeface="+mn-cs"/>
            </a:endParaRPr>
          </a:p>
        </p:txBody>
      </p:sp>
      <p:sp>
        <p:nvSpPr>
          <p:cNvPr id="7" name="灯片编号占位符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7339B484-942F-4E05-999B-4AA2CD1A3F86}" type="slidenum">
              <a:rPr kumimoji="0" lang="zh-CN" altLang="en-US" sz="1200" b="0" i="0" u="none" strike="noStrike" kern="1200" cap="none" spc="0" normalizeH="0" baseline="0" noProof="0" smtClean="0">
                <a:ln>
                  <a:noFill/>
                </a:ln>
                <a:solidFill>
                  <a:prstClr val="black">
                    <a:tint val="75000"/>
                  </a:prstClr>
                </a:solidFill>
                <a:effectLst/>
                <a:uLnTx/>
                <a:uFillTx/>
                <a:latin typeface="等线" panose="02010600030101010101" charset="-122"/>
                <a:ea typeface="等线" panose="02010600030101010101" charset="-122"/>
                <a:cs typeface="+mn-cs"/>
              </a:rPr>
              <a:t>‹#›</a:t>
            </a:fld>
            <a:endParaRPr kumimoji="0" lang="zh-CN" altLang="en-US" sz="1200" b="0" i="0" u="none" strike="noStrike" kern="1200" cap="none" spc="0" normalizeH="0" baseline="0" noProof="0">
              <a:ln>
                <a:noFill/>
              </a:ln>
              <a:solidFill>
                <a:prstClr val="black">
                  <a:tint val="75000"/>
                </a:prstClr>
              </a:solidFill>
              <a:effectLst/>
              <a:uLnTx/>
              <a:uFillTx/>
              <a:latin typeface="等线" panose="02010600030101010101" charset="-122"/>
              <a:ea typeface="等线" panose="02010600030101010101" charset="-122"/>
              <a:cs typeface="+mn-cs"/>
            </a:endParaRPr>
          </a:p>
        </p:txBody>
      </p:sp>
    </p:spTree>
    <p:extLst>
      <p:ext uri="{BB962C8B-B14F-4D97-AF65-F5344CB8AC3E}">
        <p14:creationId xmlns:p14="http://schemas.microsoft.com/office/powerpoint/2010/main" val="285919215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hasCustomPrompt="1"/>
          </p:nvPr>
        </p:nvSpPr>
        <p:spPr>
          <a:xfrm>
            <a:off x="1676400" y="3124895"/>
            <a:ext cx="10515600" cy="4351338"/>
          </a:xfrm>
          <a:prstGeom prst="rect">
            <a:avLst/>
          </a:prstGeo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BDB90904-EF7A-4A64-ABC7-704499CB12B3}" type="datetimeFigureOut">
              <a:rPr kumimoji="0" lang="zh-CN" altLang="en-US" sz="1200" b="0" i="0" u="none" strike="noStrike" kern="1200" cap="none" spc="0" normalizeH="0" baseline="0" noProof="0" smtClean="0">
                <a:ln>
                  <a:noFill/>
                </a:ln>
                <a:solidFill>
                  <a:prstClr val="black">
                    <a:tint val="75000"/>
                  </a:prstClr>
                </a:solidFill>
                <a:effectLst/>
                <a:uLnTx/>
                <a:uFillTx/>
                <a:latin typeface="等线" panose="02010600030101010101" charset="-122"/>
                <a:ea typeface="等线" panose="02010600030101010101" charset="-122"/>
                <a:cs typeface="+mn-cs"/>
              </a:rPr>
              <a:t>2022/5/17</a:t>
            </a:fld>
            <a:endParaRPr kumimoji="0" lang="zh-CN" altLang="en-US" sz="1200" b="0" i="0" u="none" strike="noStrike" kern="1200" cap="none" spc="0" normalizeH="0" baseline="0" noProof="0">
              <a:ln>
                <a:noFill/>
              </a:ln>
              <a:solidFill>
                <a:prstClr val="black">
                  <a:tint val="75000"/>
                </a:prstClr>
              </a:solidFill>
              <a:effectLst/>
              <a:uLnTx/>
              <a:uFillTx/>
              <a:latin typeface="等线" panose="02010600030101010101" charset="-122"/>
              <a:ea typeface="等线" panose="02010600030101010101"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black">
                  <a:tint val="75000"/>
                </a:prstClr>
              </a:solidFill>
              <a:effectLst/>
              <a:uLnTx/>
              <a:uFillTx/>
              <a:latin typeface="等线" panose="02010600030101010101" charset="-122"/>
              <a:ea typeface="等线" panose="02010600030101010101"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7339B484-942F-4E05-999B-4AA2CD1A3F86}" type="slidenum">
              <a:rPr kumimoji="0" lang="zh-CN" altLang="en-US" sz="1200" b="0" i="0" u="none" strike="noStrike" kern="1200" cap="none" spc="0" normalizeH="0" baseline="0" noProof="0" smtClean="0">
                <a:ln>
                  <a:noFill/>
                </a:ln>
                <a:solidFill>
                  <a:prstClr val="black">
                    <a:tint val="75000"/>
                  </a:prstClr>
                </a:solidFill>
                <a:effectLst/>
                <a:uLnTx/>
                <a:uFillTx/>
                <a:latin typeface="等线" panose="02010600030101010101" charset="-122"/>
                <a:ea typeface="等线" panose="02010600030101010101" charset="-122"/>
                <a:cs typeface="+mn-cs"/>
              </a:rPr>
              <a:t>‹#›</a:t>
            </a:fld>
            <a:endParaRPr kumimoji="0" lang="zh-CN" altLang="en-US" sz="1200" b="0" i="0" u="none" strike="noStrike" kern="1200" cap="none" spc="0" normalizeH="0" baseline="0" noProof="0">
              <a:ln>
                <a:noFill/>
              </a:ln>
              <a:solidFill>
                <a:prstClr val="black">
                  <a:tint val="75000"/>
                </a:prstClr>
              </a:solidFill>
              <a:effectLst/>
              <a:uLnTx/>
              <a:uFillTx/>
              <a:latin typeface="等线" panose="02010600030101010101" charset="-122"/>
              <a:ea typeface="等线" panose="02010600030101010101" charset="-122"/>
              <a:cs typeface="+mn-cs"/>
            </a:endParaRPr>
          </a:p>
        </p:txBody>
      </p:sp>
    </p:spTree>
    <p:extLst>
      <p:ext uri="{BB962C8B-B14F-4D97-AF65-F5344CB8AC3E}">
        <p14:creationId xmlns:p14="http://schemas.microsoft.com/office/powerpoint/2010/main" val="288143775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hasCustomPrompt="1"/>
          </p:nvPr>
        </p:nvSpPr>
        <p:spPr>
          <a:xfrm>
            <a:off x="838200" y="365125"/>
            <a:ext cx="7734300" cy="5811838"/>
          </a:xfrm>
          <a:prstGeom prst="rect">
            <a:avLst/>
          </a:prstGeo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defRPr/>
            </a:pPr>
            <a:fld id="{BDB90904-EF7A-4A64-ABC7-704499CB12B3}" type="datetimeFigureOut">
              <a:rPr kumimoji="0" lang="zh-CN" altLang="en-US" sz="1200" b="0" i="0" u="none" strike="noStrike" kern="1200" cap="none" spc="0" normalizeH="0" baseline="0" noProof="0" smtClean="0">
                <a:ln>
                  <a:noFill/>
                </a:ln>
                <a:solidFill>
                  <a:prstClr val="black">
                    <a:tint val="75000"/>
                  </a:prstClr>
                </a:solidFill>
                <a:effectLst/>
                <a:uLnTx/>
                <a:uFillTx/>
                <a:latin typeface="等线" panose="02010600030101010101" charset="-122"/>
                <a:ea typeface="等线" panose="02010600030101010101" charset="-122"/>
                <a:cs typeface="+mn-cs"/>
              </a:rPr>
              <a:t>2022/5/17</a:t>
            </a:fld>
            <a:endParaRPr kumimoji="0" lang="zh-CN" altLang="en-US" sz="1200" b="0" i="0" u="none" strike="noStrike" kern="1200" cap="none" spc="0" normalizeH="0" baseline="0" noProof="0">
              <a:ln>
                <a:noFill/>
              </a:ln>
              <a:solidFill>
                <a:prstClr val="black">
                  <a:tint val="75000"/>
                </a:prstClr>
              </a:solidFill>
              <a:effectLst/>
              <a:uLnTx/>
              <a:uFillTx/>
              <a:latin typeface="等线" panose="02010600030101010101" charset="-122"/>
              <a:ea typeface="等线" panose="02010600030101010101" charset="-122"/>
              <a:cs typeface="+mn-cs"/>
            </a:endParaRPr>
          </a:p>
        </p:txBody>
      </p:sp>
      <p:sp>
        <p:nvSpPr>
          <p:cNvPr id="5" name="页脚占位符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black">
                  <a:tint val="75000"/>
                </a:prstClr>
              </a:solidFill>
              <a:effectLst/>
              <a:uLnTx/>
              <a:uFillTx/>
              <a:latin typeface="等线" panose="02010600030101010101" charset="-122"/>
              <a:ea typeface="等线" panose="02010600030101010101" charset="-122"/>
              <a:cs typeface="+mn-cs"/>
            </a:endParaRPr>
          </a:p>
        </p:txBody>
      </p:sp>
      <p:sp>
        <p:nvSpPr>
          <p:cNvPr id="6" name="灯片编号占位符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defRPr/>
            </a:pPr>
            <a:fld id="{7339B484-942F-4E05-999B-4AA2CD1A3F86}" type="slidenum">
              <a:rPr kumimoji="0" lang="zh-CN" altLang="en-US" sz="1200" b="0" i="0" u="none" strike="noStrike" kern="1200" cap="none" spc="0" normalizeH="0" baseline="0" noProof="0" smtClean="0">
                <a:ln>
                  <a:noFill/>
                </a:ln>
                <a:solidFill>
                  <a:prstClr val="black">
                    <a:tint val="75000"/>
                  </a:prstClr>
                </a:solidFill>
                <a:effectLst/>
                <a:uLnTx/>
                <a:uFillTx/>
                <a:latin typeface="等线" panose="02010600030101010101" charset="-122"/>
                <a:ea typeface="等线" panose="02010600030101010101" charset="-122"/>
                <a:cs typeface="+mn-cs"/>
              </a:rPr>
              <a:t>‹#›</a:t>
            </a:fld>
            <a:endParaRPr kumimoji="0" lang="zh-CN" altLang="en-US" sz="1200" b="0" i="0" u="none" strike="noStrike" kern="1200" cap="none" spc="0" normalizeH="0" baseline="0" noProof="0">
              <a:ln>
                <a:noFill/>
              </a:ln>
              <a:solidFill>
                <a:prstClr val="black">
                  <a:tint val="75000"/>
                </a:prstClr>
              </a:solidFill>
              <a:effectLst/>
              <a:uLnTx/>
              <a:uFillTx/>
              <a:latin typeface="等线" panose="02010600030101010101" charset="-122"/>
              <a:ea typeface="等线" panose="02010600030101010101" charset="-122"/>
              <a:cs typeface="+mn-cs"/>
            </a:endParaRPr>
          </a:p>
        </p:txBody>
      </p:sp>
    </p:spTree>
    <p:extLst>
      <p:ext uri="{BB962C8B-B14F-4D97-AF65-F5344CB8AC3E}">
        <p14:creationId xmlns:p14="http://schemas.microsoft.com/office/powerpoint/2010/main" val="404155582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3_标题和内容">
    <p:spTree>
      <p:nvGrpSpPr>
        <p:cNvPr id="1" name=""/>
        <p:cNvGrpSpPr/>
        <p:nvPr/>
      </p:nvGrpSpPr>
      <p:grpSpPr>
        <a:xfrm>
          <a:off x="0" y="0"/>
          <a:ext cx="0" cy="0"/>
          <a:chOff x="0" y="0"/>
          <a:chExt cx="0" cy="0"/>
        </a:xfrm>
      </p:grpSpPr>
      <p:sp>
        <p:nvSpPr>
          <p:cNvPr id="2" name="矩形 1"/>
          <p:cNvSpPr/>
          <p:nvPr userDrawn="1"/>
        </p:nvSpPr>
        <p:spPr>
          <a:xfrm>
            <a:off x="0" y="0"/>
            <a:ext cx="12192000" cy="6858000"/>
          </a:xfrm>
          <a:prstGeom prst="rect">
            <a:avLst/>
          </a:prstGeom>
          <a:solidFill>
            <a:srgbClr val="101A24"/>
          </a:solidFill>
          <a:ln>
            <a:solidFill>
              <a:srgbClr val="101A2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9931877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slideLayout" Target="../slideLayouts/slideLayout23.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slideLayout" Target="../slideLayouts/slideLayout2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 Id="rId14"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a16="http://schemas.microsoft.com/office/drawing/2014/main" id="{D6BE205D-6891-4A67-9DDC-D964A75411A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dirty="0"/>
              <a:t>单击此处编辑母版标题样式</a:t>
            </a:r>
          </a:p>
        </p:txBody>
      </p:sp>
      <p:sp>
        <p:nvSpPr>
          <p:cNvPr id="3" name="文本占位符 2">
            <a:extLst>
              <a:ext uri="{FF2B5EF4-FFF2-40B4-BE49-F238E27FC236}">
                <a16:creationId xmlns:a16="http://schemas.microsoft.com/office/drawing/2014/main" id="{CECC4FCB-09EF-468E-9E1C-E78D9782846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a16="http://schemas.microsoft.com/office/drawing/2014/main" id="{94ACCA7A-F5C8-404E-8D47-929BA07B06E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60C40F8-7EBE-469A-8AA1-A2F42087D9CA}" type="datetimeFigureOut">
              <a:rPr lang="zh-CN" altLang="en-US" smtClean="0"/>
              <a:t>2022/5/17</a:t>
            </a:fld>
            <a:endParaRPr lang="zh-CN" altLang="en-US"/>
          </a:p>
        </p:txBody>
      </p:sp>
      <p:sp>
        <p:nvSpPr>
          <p:cNvPr id="5" name="页脚占位符 4">
            <a:extLst>
              <a:ext uri="{FF2B5EF4-FFF2-40B4-BE49-F238E27FC236}">
                <a16:creationId xmlns:a16="http://schemas.microsoft.com/office/drawing/2014/main" id="{F325A965-B0BA-425A-B926-64DE79CB055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a16="http://schemas.microsoft.com/office/drawing/2014/main" id="{2FD96A1A-B480-4301-83A1-A0B32EF4A6E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C5E0D40-D04E-4EE1-8ACE-529F6BE70CB1}" type="slidenum">
              <a:rPr lang="zh-CN" altLang="en-US" smtClean="0"/>
              <a:t>‹#›</a:t>
            </a:fld>
            <a:endParaRPr lang="zh-CN" altLang="en-US"/>
          </a:p>
        </p:txBody>
      </p:sp>
      <p:sp>
        <p:nvSpPr>
          <p:cNvPr id="7" name="矩形 6">
            <a:extLst>
              <a:ext uri="{FF2B5EF4-FFF2-40B4-BE49-F238E27FC236}">
                <a16:creationId xmlns:a16="http://schemas.microsoft.com/office/drawing/2014/main" id="{A7C4BF23-EFAD-4D92-A301-9A2604329F21}"/>
              </a:ext>
            </a:extLst>
          </p:cNvPr>
          <p:cNvSpPr/>
          <p:nvPr userDrawn="1"/>
        </p:nvSpPr>
        <p:spPr>
          <a:xfrm>
            <a:off x="0" y="0"/>
            <a:ext cx="12192000" cy="576000"/>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矩形 7">
            <a:extLst>
              <a:ext uri="{FF2B5EF4-FFF2-40B4-BE49-F238E27FC236}">
                <a16:creationId xmlns:a16="http://schemas.microsoft.com/office/drawing/2014/main" id="{F88AA07C-9AC8-498F-92E4-556B5327EB34}"/>
              </a:ext>
            </a:extLst>
          </p:cNvPr>
          <p:cNvSpPr/>
          <p:nvPr userDrawn="1"/>
        </p:nvSpPr>
        <p:spPr>
          <a:xfrm>
            <a:off x="0" y="6299200"/>
            <a:ext cx="12192000" cy="576000"/>
          </a:xfrm>
          <a:prstGeom prst="rect">
            <a:avLst/>
          </a:prstGeom>
          <a:solidFill>
            <a:schemeClr val="tx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Tree>
    <p:extLst>
      <p:ext uri="{BB962C8B-B14F-4D97-AF65-F5344CB8AC3E}">
        <p14:creationId xmlns:p14="http://schemas.microsoft.com/office/powerpoint/2010/main" val="3569444501"/>
      </p:ext>
    </p:extLst>
  </p:cSld>
  <p:clrMap bg1="lt1" tx1="dk1" bg2="lt2" tx2="dk2" accent1="accent1" accent2="accent2" accent3="accent3" accent4="accent4" accent5="accent5" accent6="accent6" hlink="hlink" folHlink="folHlink"/>
  <p:sldLayoutIdLst>
    <p:sldLayoutId id="2147483936" r:id="rId1"/>
    <p:sldLayoutId id="2147483937" r:id="rId2"/>
    <p:sldLayoutId id="2147483938" r:id="rId3"/>
    <p:sldLayoutId id="2147483940" r:id="rId4"/>
    <p:sldLayoutId id="2147483941" r:id="rId5"/>
    <p:sldLayoutId id="2147483942" r:id="rId6"/>
    <p:sldLayoutId id="2147483943" r:id="rId7"/>
    <p:sldLayoutId id="2147483944" r:id="rId8"/>
    <p:sldLayoutId id="2147483945" r:id="rId9"/>
    <p:sldLayoutId id="2147483946" r:id="rId10"/>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defRPr/>
            </a:pPr>
            <a:fld id="{BDB90904-EF7A-4A64-ABC7-704499CB12B3}" type="datetimeFigureOut">
              <a:rPr kumimoji="0" lang="zh-CN" altLang="en-US" sz="1200" b="0" i="0" u="none" strike="noStrike" kern="1200" cap="none" spc="0" normalizeH="0" baseline="0" noProof="0" smtClean="0">
                <a:ln>
                  <a:noFill/>
                </a:ln>
                <a:solidFill>
                  <a:prstClr val="black">
                    <a:tint val="75000"/>
                  </a:prstClr>
                </a:solidFill>
                <a:effectLst/>
                <a:uLnTx/>
                <a:uFillTx/>
                <a:latin typeface="等线" panose="02010600030101010101" charset="-122"/>
                <a:ea typeface="等线" panose="02010600030101010101" charset="-122"/>
                <a:cs typeface="+mn-cs"/>
              </a:rPr>
              <a:t>2022/5/17</a:t>
            </a:fld>
            <a:endParaRPr kumimoji="0" lang="zh-CN" altLang="en-US" sz="1200" b="0" i="0" u="none" strike="noStrike" kern="1200" cap="none" spc="0" normalizeH="0" baseline="0" noProof="0">
              <a:ln>
                <a:noFill/>
              </a:ln>
              <a:solidFill>
                <a:prstClr val="black">
                  <a:tint val="75000"/>
                </a:prstClr>
              </a:solidFill>
              <a:effectLst/>
              <a:uLnTx/>
              <a:uFillTx/>
              <a:latin typeface="等线" panose="02010600030101010101" charset="-122"/>
              <a:ea typeface="等线" panose="02010600030101010101" charset="-122"/>
              <a:cs typeface="+mn-cs"/>
            </a:endParaRPr>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defRPr/>
            </a:pPr>
            <a:endParaRPr kumimoji="0" lang="zh-CN" altLang="en-US" sz="1200" b="0" i="0" u="none" strike="noStrike" kern="1200" cap="none" spc="0" normalizeH="0" baseline="0" noProof="0">
              <a:ln>
                <a:noFill/>
              </a:ln>
              <a:solidFill>
                <a:prstClr val="black">
                  <a:tint val="75000"/>
                </a:prstClr>
              </a:solidFill>
              <a:effectLst/>
              <a:uLnTx/>
              <a:uFillTx/>
              <a:latin typeface="等线" panose="02010600030101010101" charset="-122"/>
              <a:ea typeface="等线" panose="02010600030101010101" charset="-122"/>
              <a:cs typeface="+mn-cs"/>
            </a:endParaRPr>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defRPr/>
            </a:pPr>
            <a:fld id="{7339B484-942F-4E05-999B-4AA2CD1A3F86}" type="slidenum">
              <a:rPr kumimoji="0" lang="zh-CN" altLang="en-US" sz="1200" b="0" i="0" u="none" strike="noStrike" kern="1200" cap="none" spc="0" normalizeH="0" baseline="0" noProof="0" smtClean="0">
                <a:ln>
                  <a:noFill/>
                </a:ln>
                <a:solidFill>
                  <a:prstClr val="black">
                    <a:tint val="75000"/>
                  </a:prstClr>
                </a:solidFill>
                <a:effectLst/>
                <a:uLnTx/>
                <a:uFillTx/>
                <a:latin typeface="等线" panose="02010600030101010101" charset="-122"/>
                <a:ea typeface="等线" panose="02010600030101010101" charset="-122"/>
                <a:cs typeface="+mn-cs"/>
              </a:rPr>
              <a:t>‹#›</a:t>
            </a:fld>
            <a:endParaRPr kumimoji="0" lang="zh-CN" altLang="en-US" sz="1200" b="0" i="0" u="none" strike="noStrike" kern="1200" cap="none" spc="0" normalizeH="0" baseline="0" noProof="0">
              <a:ln>
                <a:noFill/>
              </a:ln>
              <a:solidFill>
                <a:prstClr val="black">
                  <a:tint val="75000"/>
                </a:prstClr>
              </a:solidFill>
              <a:effectLst/>
              <a:uLnTx/>
              <a:uFillTx/>
              <a:latin typeface="等线" panose="02010600030101010101" charset="-122"/>
              <a:ea typeface="等线" panose="02010600030101010101" charset="-122"/>
              <a:cs typeface="+mn-cs"/>
            </a:endParaRPr>
          </a:p>
        </p:txBody>
      </p:sp>
    </p:spTree>
    <p:extLst>
      <p:ext uri="{BB962C8B-B14F-4D97-AF65-F5344CB8AC3E}">
        <p14:creationId xmlns:p14="http://schemas.microsoft.com/office/powerpoint/2010/main" val="2533835709"/>
      </p:ext>
    </p:extLst>
  </p:cSld>
  <p:clrMap bg1="lt1" tx1="dk1" bg2="lt2" tx2="dk2" accent1="accent1" accent2="accent2" accent3="accent3" accent4="accent4" accent5="accent5" accent6="accent6" hlink="hlink" folHlink="folHlink"/>
  <p:sldLayoutIdLst>
    <p:sldLayoutId id="2147483948" r:id="rId1"/>
    <p:sldLayoutId id="2147483949" r:id="rId2"/>
    <p:sldLayoutId id="2147483950" r:id="rId3"/>
    <p:sldLayoutId id="2147483951" r:id="rId4"/>
    <p:sldLayoutId id="2147483952" r:id="rId5"/>
    <p:sldLayoutId id="2147483953" r:id="rId6"/>
    <p:sldLayoutId id="2147483954" r:id="rId7"/>
    <p:sldLayoutId id="2147483955" r:id="rId8"/>
    <p:sldLayoutId id="2147483956" r:id="rId9"/>
    <p:sldLayoutId id="2147483957" r:id="rId10"/>
    <p:sldLayoutId id="2147483958" r:id="rId11"/>
    <p:sldLayoutId id="2147483959" r:id="rId12"/>
    <p:sldLayoutId id="2147483960"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ww.jiandaoyun.com/"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2" Type="http://schemas.openxmlformats.org/officeDocument/2006/relationships/image" Target="../media/image19.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image" Target="../media/image20.png"/><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16.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2.xml"/><Relationship Id="rId6" Type="http://schemas.openxmlformats.org/officeDocument/2006/relationships/image" Target="../media/image36.png"/><Relationship Id="rId5" Type="http://schemas.openxmlformats.org/officeDocument/2006/relationships/image" Target="../media/image35.png"/><Relationship Id="rId4" Type="http://schemas.openxmlformats.org/officeDocument/2006/relationships/image" Target="../media/image34.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2.xml"/><Relationship Id="rId6" Type="http://schemas.openxmlformats.org/officeDocument/2006/relationships/image" Target="../media/image41.png"/><Relationship Id="rId5" Type="http://schemas.openxmlformats.org/officeDocument/2006/relationships/image" Target="../media/image40.tiff"/><Relationship Id="rId4" Type="http://schemas.openxmlformats.org/officeDocument/2006/relationships/image" Target="../media/image39.png"/></Relationships>
</file>

<file path=ppt/slides/_rels/slide19.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38.png"/><Relationship Id="rId1" Type="http://schemas.openxmlformats.org/officeDocument/2006/relationships/slideLayout" Target="../slideLayouts/slideLayout2.xml"/><Relationship Id="rId5" Type="http://schemas.openxmlformats.org/officeDocument/2006/relationships/image" Target="../media/image43.png"/><Relationship Id="rId4" Type="http://schemas.openxmlformats.org/officeDocument/2006/relationships/image" Target="../media/image41.png"/></Relationships>
</file>

<file path=ppt/slides/_rels/slide20.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4.png"/><Relationship Id="rId1" Type="http://schemas.openxmlformats.org/officeDocument/2006/relationships/slideLayout" Target="../slideLayouts/slideLayout2.xml"/><Relationship Id="rId5" Type="http://schemas.openxmlformats.org/officeDocument/2006/relationships/image" Target="../media/image47.png"/><Relationship Id="rId4" Type="http://schemas.openxmlformats.org/officeDocument/2006/relationships/image" Target="../media/image46.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hyperlink" Target="https://www.jiandaoyun.com/index/solution_center/crm?utm_src=fazxcrmcgw" TargetMode="Externa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hyperlink" Target="https://www.jiandaoyun.com/index/customer_case/13123" TargetMode="External"/><Relationship Id="rId7" Type="http://schemas.openxmlformats.org/officeDocument/2006/relationships/image" Target="../media/image52.pn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51.png"/><Relationship Id="rId5" Type="http://schemas.openxmlformats.org/officeDocument/2006/relationships/image" Target="../media/image50.png"/><Relationship Id="rId4" Type="http://schemas.openxmlformats.org/officeDocument/2006/relationships/image" Target="../media/image49.png"/></Relationships>
</file>

<file path=ppt/slides/_rels/slide25.xml.rels><?xml version="1.0" encoding="UTF-8" standalone="yes"?>
<Relationships xmlns="http://schemas.openxmlformats.org/package/2006/relationships"><Relationship Id="rId3" Type="http://schemas.openxmlformats.org/officeDocument/2006/relationships/hyperlink" Target="https://www.jiandaoyun.com/index/customer_case/13132" TargetMode="External"/><Relationship Id="rId7" Type="http://schemas.openxmlformats.org/officeDocument/2006/relationships/image" Target="../media/image57.pn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56.png"/><Relationship Id="rId5" Type="http://schemas.openxmlformats.org/officeDocument/2006/relationships/image" Target="../media/image55.png"/><Relationship Id="rId4" Type="http://schemas.openxmlformats.org/officeDocument/2006/relationships/image" Target="../media/image54.png"/></Relationships>
</file>

<file path=ppt/slides/_rels/slide26.xml.rels><?xml version="1.0" encoding="UTF-8" standalone="yes"?>
<Relationships xmlns="http://schemas.openxmlformats.org/package/2006/relationships"><Relationship Id="rId3" Type="http://schemas.openxmlformats.org/officeDocument/2006/relationships/hyperlink" Target="https://www.jiandaoyun.com/index/customer_case/12585" TargetMode="External"/><Relationship Id="rId7" Type="http://schemas.openxmlformats.org/officeDocument/2006/relationships/image" Target="../media/image61.pn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60.png"/><Relationship Id="rId5" Type="http://schemas.openxmlformats.org/officeDocument/2006/relationships/image" Target="../media/image59.png"/><Relationship Id="rId4" Type="http://schemas.openxmlformats.org/officeDocument/2006/relationships/image" Target="../media/image58.png"/></Relationships>
</file>

<file path=ppt/slides/_rels/slide27.xml.rels><?xml version="1.0" encoding="UTF-8" standalone="yes"?>
<Relationships xmlns="http://schemas.openxmlformats.org/package/2006/relationships"><Relationship Id="rId3" Type="http://schemas.openxmlformats.org/officeDocument/2006/relationships/hyperlink" Target="https://www.jiandaoyun.com/index/customer_case/12069" TargetMode="External"/><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64.png"/><Relationship Id="rId5" Type="http://schemas.openxmlformats.org/officeDocument/2006/relationships/image" Target="../media/image63.png"/><Relationship Id="rId4" Type="http://schemas.openxmlformats.org/officeDocument/2006/relationships/image" Target="../media/image62.png"/></Relationships>
</file>

<file path=ppt/slides/_rels/slide28.xml.rels><?xml version="1.0" encoding="UTF-8" standalone="yes"?>
<Relationships xmlns="http://schemas.openxmlformats.org/package/2006/relationships"><Relationship Id="rId3" Type="http://schemas.openxmlformats.org/officeDocument/2006/relationships/hyperlink" Target="https://www.jiandaoyun.com/index/customer_case/11836" TargetMode="External"/><Relationship Id="rId7" Type="http://schemas.openxmlformats.org/officeDocument/2006/relationships/image" Target="../media/image68.png"/><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67.png"/><Relationship Id="rId5" Type="http://schemas.openxmlformats.org/officeDocument/2006/relationships/image" Target="../media/image66.png"/><Relationship Id="rId4" Type="http://schemas.openxmlformats.org/officeDocument/2006/relationships/image" Target="../media/image65.png"/></Relationships>
</file>

<file path=ppt/slides/_rels/slide29.xml.rels><?xml version="1.0" encoding="UTF-8" standalone="yes"?>
<Relationships xmlns="http://schemas.openxmlformats.org/package/2006/relationships"><Relationship Id="rId3" Type="http://schemas.openxmlformats.org/officeDocument/2006/relationships/hyperlink" Target="https://hc.jiandaoyun.com/doc" TargetMode="External"/><Relationship Id="rId7" Type="http://schemas.openxmlformats.org/officeDocument/2006/relationships/hyperlink" Target="https://www.jiandaoyun.com/index/solution_center" TargetMode="External"/><Relationship Id="rId2" Type="http://schemas.openxmlformats.org/officeDocument/2006/relationships/hyperlink" Target="https://edu.fanruan.com/video?class1=18&amp;class2=0" TargetMode="External"/><Relationship Id="rId1" Type="http://schemas.openxmlformats.org/officeDocument/2006/relationships/slideLayout" Target="../slideLayouts/slideLayout2.xml"/><Relationship Id="rId6" Type="http://schemas.openxmlformats.org/officeDocument/2006/relationships/hyperlink" Target="https://bbs.fanruan.com/certification/" TargetMode="External"/><Relationship Id="rId5" Type="http://schemas.openxmlformats.org/officeDocument/2006/relationships/hyperlink" Target="https://bbs.fanruan.com/task" TargetMode="External"/><Relationship Id="rId4" Type="http://schemas.openxmlformats.org/officeDocument/2006/relationships/hyperlink" Target="https://bbs.fanruan.com/wenda" TargetMode="Externa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hyperlink" Target="https://hc.jiandaoyun.com/doc/11442" TargetMode="External"/><Relationship Id="rId2" Type="http://schemas.openxmlformats.org/officeDocument/2006/relationships/image" Target="../media/image6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hyperlink" Target="https://hc.jiandaoyun.com/doc/9009" TargetMode="Externa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72.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73.gi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hyperlink" Target="https://hc.jiandaoyun.com/doc/9013" TargetMode="Externa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74.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77.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78.gif"/><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hyperlink" Target="https://hc.jiandaoyun.com/doc/9048"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79.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80.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81.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hyperlink" Target="https://hc.jiandaoyun.com/doc/10967" TargetMode="Externa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83.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86.gif"/><Relationship Id="rId2" Type="http://schemas.openxmlformats.org/officeDocument/2006/relationships/image" Target="../media/image85.gif"/><Relationship Id="rId1" Type="http://schemas.openxmlformats.org/officeDocument/2006/relationships/slideLayout" Target="../slideLayouts/slideLayout2.xml"/><Relationship Id="rId4" Type="http://schemas.openxmlformats.org/officeDocument/2006/relationships/image" Target="../media/image87.gif"/></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hyperlink" Target="https://video.jiandaoyun.com/gongchang30min.mp4" TargetMode="External"/><Relationship Id="rId2" Type="http://schemas.openxmlformats.org/officeDocument/2006/relationships/hyperlink" Target="https://hc.jiandaoyun.com/doc/10982" TargetMode="External"/><Relationship Id="rId1" Type="http://schemas.openxmlformats.org/officeDocument/2006/relationships/slideLayout" Target="../slideLayouts/slideLayout2.xml"/><Relationship Id="rId4" Type="http://schemas.openxmlformats.org/officeDocument/2006/relationships/image" Target="../media/image88.png"/></Relationships>
</file>

<file path=ppt/slides/_rels/slide56.xml.rels><?xml version="1.0" encoding="UTF-8" standalone="yes"?>
<Relationships xmlns="http://schemas.openxmlformats.org/package/2006/relationships"><Relationship Id="rId2" Type="http://schemas.openxmlformats.org/officeDocument/2006/relationships/image" Target="../media/image89.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91.png"/><Relationship Id="rId2" Type="http://schemas.openxmlformats.org/officeDocument/2006/relationships/image" Target="../media/image90.png"/><Relationship Id="rId1" Type="http://schemas.openxmlformats.org/officeDocument/2006/relationships/slideLayout" Target="../slideLayouts/slideLayout2.xml"/><Relationship Id="rId5" Type="http://schemas.openxmlformats.org/officeDocument/2006/relationships/image" Target="../media/image93.png"/><Relationship Id="rId4" Type="http://schemas.openxmlformats.org/officeDocument/2006/relationships/image" Target="../media/image92.png"/></Relationships>
</file>

<file path=ppt/slides/_rels/slide58.xml.rels><?xml version="1.0" encoding="UTF-8" standalone="yes"?>
<Relationships xmlns="http://schemas.openxmlformats.org/package/2006/relationships"><Relationship Id="rId3" Type="http://schemas.openxmlformats.org/officeDocument/2006/relationships/hyperlink" Target="https://hc.jiandaoyun.com/doc/11682" TargetMode="External"/><Relationship Id="rId2" Type="http://schemas.openxmlformats.org/officeDocument/2006/relationships/hyperlink" Target="https://hc.jiandaoyun.com/doc/11681" TargetMode="External"/><Relationship Id="rId1" Type="http://schemas.openxmlformats.org/officeDocument/2006/relationships/slideLayout" Target="../slideLayouts/slideLayout2.xml"/><Relationship Id="rId6" Type="http://schemas.openxmlformats.org/officeDocument/2006/relationships/hyperlink" Target="https://hc.jiandaoyun.com/doc/11685" TargetMode="External"/><Relationship Id="rId5" Type="http://schemas.openxmlformats.org/officeDocument/2006/relationships/hyperlink" Target="https://hc.jiandaoyun.com/doc/11684" TargetMode="External"/><Relationship Id="rId4" Type="http://schemas.openxmlformats.org/officeDocument/2006/relationships/hyperlink" Target="https://hc.jiandaoyun.com/doc/11683" TargetMode="Externa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hyperlink" Target="https://university.fanruan.com/"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a:extLst>
              <a:ext uri="{FF2B5EF4-FFF2-40B4-BE49-F238E27FC236}">
                <a16:creationId xmlns:a16="http://schemas.microsoft.com/office/drawing/2014/main" id="{264A39E4-4EB4-41DB-A391-0F704241B5BB}"/>
              </a:ext>
            </a:extLst>
          </p:cNvPr>
          <p:cNvSpPr txBox="1"/>
          <p:nvPr/>
        </p:nvSpPr>
        <p:spPr>
          <a:xfrm>
            <a:off x="71120" y="101600"/>
            <a:ext cx="3302000" cy="400110"/>
          </a:xfrm>
          <a:prstGeom prst="rect">
            <a:avLst/>
          </a:prstGeom>
          <a:noFill/>
        </p:spPr>
        <p:txBody>
          <a:bodyPr wrap="square" rtlCol="0">
            <a:spAutoFit/>
          </a:bodyPr>
          <a:lstStyle/>
          <a:p>
            <a:r>
              <a:rPr lang="zh-CN" altLang="en-US" sz="2000" b="1" dirty="0">
                <a:solidFill>
                  <a:schemeClr val="bg1"/>
                </a:solidFill>
              </a:rPr>
              <a:t>简道云</a:t>
            </a:r>
          </a:p>
        </p:txBody>
      </p:sp>
      <p:sp>
        <p:nvSpPr>
          <p:cNvPr id="7" name="矩形 6">
            <a:extLst>
              <a:ext uri="{FF2B5EF4-FFF2-40B4-BE49-F238E27FC236}">
                <a16:creationId xmlns:a16="http://schemas.microsoft.com/office/drawing/2014/main" id="{924EE195-FE51-43F3-8D39-4FE2CEF4F380}"/>
              </a:ext>
            </a:extLst>
          </p:cNvPr>
          <p:cNvSpPr/>
          <p:nvPr/>
        </p:nvSpPr>
        <p:spPr>
          <a:xfrm>
            <a:off x="3215680" y="2708920"/>
            <a:ext cx="1468672" cy="1015663"/>
          </a:xfrm>
          <a:prstGeom prst="rect">
            <a:avLst/>
          </a:prstGeom>
          <a:noFill/>
        </p:spPr>
        <p:txBody>
          <a:bodyPr wrap="none" lIns="91440" tIns="45720" rIns="91440" bIns="45720">
            <a:spAutoFit/>
          </a:bodyPr>
          <a:lstStyle/>
          <a:p>
            <a:pPr algn="ctr"/>
            <a:r>
              <a:rPr lang="zh-CN" altLang="en-US" sz="4400" b="1" dirty="0">
                <a:ln w="0"/>
                <a:solidFill>
                  <a:schemeClr val="tx1">
                    <a:lumMod val="85000"/>
                    <a:lumOff val="15000"/>
                  </a:schemeClr>
                </a:solidFill>
                <a:effectLst>
                  <a:outerShdw blurRad="38100" dist="25400" dir="5400000" algn="ctr" rotWithShape="0">
                    <a:srgbClr val="6E747A">
                      <a:alpha val="43000"/>
                    </a:srgbClr>
                  </a:outerShdw>
                </a:effectLst>
              </a:rPr>
              <a:t>目 录</a:t>
            </a:r>
            <a:endParaRPr lang="en-US" altLang="zh-CN" sz="4400" b="1" dirty="0">
              <a:ln w="0"/>
              <a:solidFill>
                <a:schemeClr val="tx1">
                  <a:lumMod val="85000"/>
                  <a:lumOff val="15000"/>
                </a:schemeClr>
              </a:solidFill>
              <a:effectLst>
                <a:outerShdw blurRad="38100" dist="25400" dir="5400000" algn="ctr" rotWithShape="0">
                  <a:srgbClr val="6E747A">
                    <a:alpha val="43000"/>
                  </a:srgbClr>
                </a:outerShdw>
              </a:effectLst>
            </a:endParaRPr>
          </a:p>
          <a:p>
            <a:pPr algn="ctr"/>
            <a:r>
              <a:rPr lang="en-US" altLang="zh-CN" sz="1600" b="1" cap="none" spc="0" dirty="0">
                <a:ln w="0"/>
                <a:solidFill>
                  <a:schemeClr val="tx1">
                    <a:lumMod val="85000"/>
                    <a:lumOff val="15000"/>
                  </a:schemeClr>
                </a:solidFill>
                <a:effectLst>
                  <a:outerShdw blurRad="38100" dist="25400" dir="5400000" algn="ctr" rotWithShape="0">
                    <a:srgbClr val="6E747A">
                      <a:alpha val="43000"/>
                    </a:srgbClr>
                  </a:outerShdw>
                </a:effectLst>
              </a:rPr>
              <a:t>CONTEN</a:t>
            </a:r>
            <a:r>
              <a:rPr lang="en-US" altLang="zh-CN" sz="1600" b="1" dirty="0">
                <a:ln w="0"/>
                <a:solidFill>
                  <a:schemeClr val="tx1">
                    <a:lumMod val="85000"/>
                    <a:lumOff val="15000"/>
                  </a:schemeClr>
                </a:solidFill>
                <a:effectLst>
                  <a:outerShdw blurRad="38100" dist="25400" dir="5400000" algn="ctr" rotWithShape="0">
                    <a:srgbClr val="6E747A">
                      <a:alpha val="43000"/>
                    </a:srgbClr>
                  </a:outerShdw>
                </a:effectLst>
              </a:rPr>
              <a:t>TS</a:t>
            </a:r>
            <a:endParaRPr lang="zh-CN" altLang="en-US" sz="1600" b="1" cap="none" spc="0" dirty="0">
              <a:ln w="0"/>
              <a:solidFill>
                <a:schemeClr val="tx1">
                  <a:lumMod val="85000"/>
                  <a:lumOff val="15000"/>
                </a:schemeClr>
              </a:solidFill>
              <a:effectLst>
                <a:outerShdw blurRad="38100" dist="25400" dir="5400000" algn="ctr" rotWithShape="0">
                  <a:srgbClr val="6E747A">
                    <a:alpha val="43000"/>
                  </a:srgbClr>
                </a:outerShdw>
              </a:effectLst>
            </a:endParaRPr>
          </a:p>
        </p:txBody>
      </p:sp>
      <p:sp>
        <p:nvSpPr>
          <p:cNvPr id="9" name="椭圆 8">
            <a:extLst>
              <a:ext uri="{FF2B5EF4-FFF2-40B4-BE49-F238E27FC236}">
                <a16:creationId xmlns:a16="http://schemas.microsoft.com/office/drawing/2014/main" id="{38327D35-A77A-4E04-8C21-E6ABEA52FC3F}"/>
              </a:ext>
            </a:extLst>
          </p:cNvPr>
          <p:cNvSpPr/>
          <p:nvPr/>
        </p:nvSpPr>
        <p:spPr>
          <a:xfrm>
            <a:off x="5403462" y="2136632"/>
            <a:ext cx="540000" cy="540000"/>
          </a:xfrm>
          <a:prstGeom prst="ellipse">
            <a:avLst/>
          </a:prstGeom>
          <a:solidFill>
            <a:schemeClr val="accent1">
              <a:lumMod val="40000"/>
              <a:lumOff val="60000"/>
              <a:alpha val="70000"/>
            </a:schemeClr>
          </a:solidFill>
          <a:ln w="38100">
            <a:solidFill>
              <a:schemeClr val="accent3">
                <a:lumMod val="50000"/>
              </a:schemeClr>
            </a:solidFill>
          </a:ln>
          <a:effectLst>
            <a:outerShdw blurRad="76200" dir="13500000" sy="23000" kx="1200000" algn="br" rotWithShape="0">
              <a:schemeClr val="bg1">
                <a:alpha val="0"/>
              </a:schemeClr>
            </a:outerShdw>
            <a:reflection endPos="0" dist="50800" dir="5400000" sy="-100000" algn="bl" rotWithShape="0"/>
          </a:effectLst>
          <a:scene3d>
            <a:camera prst="orthographicFront"/>
            <a:lightRig rig="harsh" dir="t"/>
          </a:scene3d>
          <a:sp3d>
            <a:bevelT/>
          </a:sp3d>
        </p:spPr>
        <p:style>
          <a:lnRef idx="2">
            <a:schemeClr val="accent6"/>
          </a:lnRef>
          <a:fillRef idx="1">
            <a:schemeClr val="lt1"/>
          </a:fillRef>
          <a:effectRef idx="0">
            <a:schemeClr val="accent6"/>
          </a:effectRef>
          <a:fontRef idx="minor">
            <a:schemeClr val="dk1"/>
          </a:fontRef>
        </p:style>
        <p:txBody>
          <a:bodyPr rtlCol="0" anchor="ctr">
            <a:sp3d extrusionH="57150" prstMaterial="matte">
              <a:bevelT w="63500" h="12700" prst="angle"/>
              <a:contourClr>
                <a:schemeClr val="bg1">
                  <a:lumMod val="65000"/>
                </a:schemeClr>
              </a:contourClr>
            </a:sp3d>
          </a:bodyPr>
          <a:lstStyle/>
          <a:p>
            <a:pPr algn="ctr"/>
            <a:r>
              <a:rPr lang="zh-CN" altLang="en-US" b="1" dirty="0">
                <a:ln/>
                <a:solidFill>
                  <a:schemeClr val="tx1">
                    <a:lumMod val="85000"/>
                    <a:lumOff val="15000"/>
                  </a:schemeClr>
                </a:solidFill>
                <a:effectLst>
                  <a:outerShdw blurRad="38100" dist="38100" dir="2700000" algn="tl">
                    <a:srgbClr val="000000">
                      <a:alpha val="43137"/>
                    </a:srgbClr>
                  </a:outerShdw>
                </a:effectLst>
              </a:rPr>
              <a:t>一</a:t>
            </a:r>
          </a:p>
        </p:txBody>
      </p:sp>
      <p:sp>
        <p:nvSpPr>
          <p:cNvPr id="15" name="椭圆 14">
            <a:extLst>
              <a:ext uri="{FF2B5EF4-FFF2-40B4-BE49-F238E27FC236}">
                <a16:creationId xmlns:a16="http://schemas.microsoft.com/office/drawing/2014/main" id="{22CDEAE0-4EAD-45E4-A820-C8789FD8A7C7}"/>
              </a:ext>
            </a:extLst>
          </p:cNvPr>
          <p:cNvSpPr/>
          <p:nvPr/>
        </p:nvSpPr>
        <p:spPr>
          <a:xfrm>
            <a:off x="5403462" y="3217419"/>
            <a:ext cx="540000" cy="540000"/>
          </a:xfrm>
          <a:prstGeom prst="ellipse">
            <a:avLst/>
          </a:prstGeom>
          <a:solidFill>
            <a:schemeClr val="accent1">
              <a:lumMod val="40000"/>
              <a:lumOff val="60000"/>
              <a:alpha val="70000"/>
            </a:schemeClr>
          </a:solidFill>
          <a:ln w="38100">
            <a:solidFill>
              <a:schemeClr val="accent3">
                <a:lumMod val="50000"/>
              </a:schemeClr>
            </a:solidFill>
          </a:ln>
          <a:effectLst>
            <a:outerShdw blurRad="76200" dir="13500000" sy="23000" kx="1200000" algn="br" rotWithShape="0">
              <a:schemeClr val="bg1">
                <a:alpha val="20000"/>
              </a:schemeClr>
            </a:outerShdw>
            <a:reflection endPos="0" dist="50800" dir="5400000" sy="-100000" algn="bl" rotWithShape="0"/>
          </a:effectLst>
          <a:scene3d>
            <a:camera prst="orthographicFront"/>
            <a:lightRig rig="harsh" dir="t"/>
          </a:scene3d>
          <a:sp3d>
            <a:bevelT/>
          </a:sp3d>
        </p:spPr>
        <p:style>
          <a:lnRef idx="2">
            <a:schemeClr val="accent6"/>
          </a:lnRef>
          <a:fillRef idx="1">
            <a:schemeClr val="lt1"/>
          </a:fillRef>
          <a:effectRef idx="0">
            <a:schemeClr val="accent6"/>
          </a:effectRef>
          <a:fontRef idx="minor">
            <a:schemeClr val="dk1"/>
          </a:fontRef>
        </p:style>
        <p:txBody>
          <a:bodyPr rtlCol="0" anchor="ctr">
            <a:sp3d extrusionH="57150" prstMaterial="matte">
              <a:bevelT w="63500" h="12700" prst="angle"/>
              <a:contourClr>
                <a:schemeClr val="bg1">
                  <a:lumMod val="65000"/>
                </a:schemeClr>
              </a:contourClr>
            </a:sp3d>
          </a:bodyPr>
          <a:lstStyle/>
          <a:p>
            <a:pPr algn="ctr"/>
            <a:r>
              <a:rPr lang="zh-CN" altLang="en-US" b="1" dirty="0">
                <a:ln/>
                <a:solidFill>
                  <a:schemeClr val="tx1">
                    <a:lumMod val="85000"/>
                    <a:lumOff val="15000"/>
                  </a:schemeClr>
                </a:solidFill>
                <a:effectLst>
                  <a:outerShdw blurRad="38100" dist="38100" dir="2700000" algn="tl">
                    <a:srgbClr val="000000">
                      <a:alpha val="43137"/>
                    </a:srgbClr>
                  </a:outerShdw>
                </a:effectLst>
              </a:rPr>
              <a:t>二</a:t>
            </a:r>
          </a:p>
        </p:txBody>
      </p:sp>
      <p:sp>
        <p:nvSpPr>
          <p:cNvPr id="17" name="椭圆 16">
            <a:extLst>
              <a:ext uri="{FF2B5EF4-FFF2-40B4-BE49-F238E27FC236}">
                <a16:creationId xmlns:a16="http://schemas.microsoft.com/office/drawing/2014/main" id="{D5EC148D-A3D0-46F2-86C8-93A4A967CCCD}"/>
              </a:ext>
            </a:extLst>
          </p:cNvPr>
          <p:cNvSpPr/>
          <p:nvPr/>
        </p:nvSpPr>
        <p:spPr>
          <a:xfrm>
            <a:off x="5403462" y="4298206"/>
            <a:ext cx="540000" cy="540000"/>
          </a:xfrm>
          <a:prstGeom prst="ellipse">
            <a:avLst/>
          </a:prstGeom>
          <a:solidFill>
            <a:schemeClr val="accent1">
              <a:lumMod val="40000"/>
              <a:lumOff val="60000"/>
              <a:alpha val="70000"/>
            </a:schemeClr>
          </a:solidFill>
          <a:ln w="38100">
            <a:solidFill>
              <a:schemeClr val="accent3">
                <a:lumMod val="50000"/>
              </a:schemeClr>
            </a:solidFill>
          </a:ln>
          <a:effectLst>
            <a:outerShdw blurRad="76200" dir="13500000" sy="23000" kx="1200000" algn="br" rotWithShape="0">
              <a:schemeClr val="bg1">
                <a:alpha val="20000"/>
              </a:schemeClr>
            </a:outerShdw>
            <a:reflection endPos="0" dist="50800" dir="5400000" sy="-100000" algn="bl" rotWithShape="0"/>
          </a:effectLst>
          <a:scene3d>
            <a:camera prst="orthographicFront"/>
            <a:lightRig rig="harsh" dir="t"/>
          </a:scene3d>
          <a:sp3d>
            <a:bevelT/>
          </a:sp3d>
        </p:spPr>
        <p:style>
          <a:lnRef idx="2">
            <a:schemeClr val="accent6"/>
          </a:lnRef>
          <a:fillRef idx="1">
            <a:schemeClr val="lt1"/>
          </a:fillRef>
          <a:effectRef idx="0">
            <a:schemeClr val="accent6"/>
          </a:effectRef>
          <a:fontRef idx="minor">
            <a:schemeClr val="dk1"/>
          </a:fontRef>
        </p:style>
        <p:txBody>
          <a:bodyPr rtlCol="0" anchor="ctr">
            <a:sp3d extrusionH="57150" prstMaterial="matte">
              <a:bevelT w="63500" h="12700" prst="angle"/>
              <a:contourClr>
                <a:schemeClr val="bg1">
                  <a:lumMod val="65000"/>
                </a:schemeClr>
              </a:contourClr>
            </a:sp3d>
          </a:bodyPr>
          <a:lstStyle/>
          <a:p>
            <a:pPr algn="ctr"/>
            <a:r>
              <a:rPr lang="zh-CN" altLang="en-US" b="1" dirty="0">
                <a:ln/>
                <a:solidFill>
                  <a:schemeClr val="tx1">
                    <a:lumMod val="85000"/>
                    <a:lumOff val="15000"/>
                  </a:schemeClr>
                </a:solidFill>
                <a:effectLst>
                  <a:outerShdw blurRad="38100" dist="38100" dir="2700000" algn="tl">
                    <a:srgbClr val="000000">
                      <a:alpha val="43137"/>
                    </a:srgbClr>
                  </a:outerShdw>
                </a:effectLst>
              </a:rPr>
              <a:t>三</a:t>
            </a:r>
          </a:p>
        </p:txBody>
      </p:sp>
      <p:sp>
        <p:nvSpPr>
          <p:cNvPr id="18" name="矩形: 圆角 17">
            <a:extLst>
              <a:ext uri="{FF2B5EF4-FFF2-40B4-BE49-F238E27FC236}">
                <a16:creationId xmlns:a16="http://schemas.microsoft.com/office/drawing/2014/main" id="{98EACA16-1D2C-4242-8057-CAAF10C2E96D}"/>
              </a:ext>
            </a:extLst>
          </p:cNvPr>
          <p:cNvSpPr/>
          <p:nvPr/>
        </p:nvSpPr>
        <p:spPr>
          <a:xfrm>
            <a:off x="6118032" y="2136632"/>
            <a:ext cx="4298447" cy="540000"/>
          </a:xfrm>
          <a:prstGeom prst="roundRect">
            <a:avLst/>
          </a:prstGeom>
          <a:solidFill>
            <a:schemeClr val="accent1">
              <a:lumMod val="40000"/>
              <a:lumOff val="60000"/>
              <a:alpha val="70000"/>
            </a:schemeClr>
          </a:solidFill>
          <a:ln>
            <a:solidFill>
              <a:schemeClr val="bg2">
                <a:lumMod val="5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tx1">
                    <a:lumMod val="85000"/>
                    <a:lumOff val="15000"/>
                  </a:schemeClr>
                </a:solidFill>
                <a:effectLst>
                  <a:outerShdw blurRad="38100" dist="38100" dir="2700000" algn="tl">
                    <a:srgbClr val="000000">
                      <a:alpha val="43137"/>
                    </a:srgbClr>
                  </a:outerShdw>
                </a:effectLst>
              </a:rPr>
              <a:t>初识</a:t>
            </a:r>
            <a:r>
              <a:rPr lang="en-US" altLang="zh-CN" sz="2400" b="1" dirty="0">
                <a:solidFill>
                  <a:schemeClr val="tx1">
                    <a:lumMod val="85000"/>
                    <a:lumOff val="15000"/>
                  </a:schemeClr>
                </a:solidFill>
                <a:effectLst>
                  <a:outerShdw blurRad="38100" dist="38100" dir="2700000" algn="tl">
                    <a:srgbClr val="000000">
                      <a:alpha val="43137"/>
                    </a:srgbClr>
                  </a:outerShdw>
                </a:effectLst>
              </a:rPr>
              <a:t> </a:t>
            </a:r>
            <a:r>
              <a:rPr lang="en-US" altLang="zh-CN" sz="2800" b="1" dirty="0">
                <a:solidFill>
                  <a:schemeClr val="tx1">
                    <a:lumMod val="85000"/>
                    <a:lumOff val="15000"/>
                  </a:schemeClr>
                </a:solidFill>
                <a:effectLst>
                  <a:outerShdw blurRad="38100" dist="38100" dir="2700000" algn="tl">
                    <a:srgbClr val="000000">
                      <a:alpha val="43137"/>
                    </a:srgbClr>
                  </a:outerShdw>
                </a:effectLst>
                <a:latin typeface="Noto Sans S Chinese Regular" panose="020B0500000000000000" pitchFamily="34" charset="-122"/>
                <a:ea typeface="Noto Sans S Chinese Regular" panose="020B0500000000000000" pitchFamily="34" charset="-122"/>
              </a:rPr>
              <a:t>·</a:t>
            </a:r>
            <a:r>
              <a:rPr lang="en-US" altLang="zh-CN" sz="2400" b="1" dirty="0">
                <a:solidFill>
                  <a:schemeClr val="tx1">
                    <a:lumMod val="85000"/>
                    <a:lumOff val="15000"/>
                  </a:schemeClr>
                </a:solidFill>
                <a:effectLst>
                  <a:outerShdw blurRad="38100" dist="38100" dir="2700000" algn="tl">
                    <a:srgbClr val="000000">
                      <a:alpha val="43137"/>
                    </a:srgbClr>
                  </a:outerShdw>
                </a:effectLst>
              </a:rPr>
              <a:t> </a:t>
            </a:r>
            <a:r>
              <a:rPr lang="zh-CN" altLang="en-US" sz="2400" b="1" dirty="0">
                <a:solidFill>
                  <a:schemeClr val="tx1">
                    <a:lumMod val="85000"/>
                    <a:lumOff val="15000"/>
                  </a:schemeClr>
                </a:solidFill>
                <a:effectLst>
                  <a:outerShdw blurRad="38100" dist="38100" dir="2700000" algn="tl">
                    <a:srgbClr val="000000">
                      <a:alpha val="43137"/>
                    </a:srgbClr>
                  </a:outerShdw>
                </a:effectLst>
              </a:rPr>
              <a:t>简道云</a:t>
            </a:r>
          </a:p>
        </p:txBody>
      </p:sp>
      <p:sp>
        <p:nvSpPr>
          <p:cNvPr id="19" name="矩形: 圆角 18">
            <a:extLst>
              <a:ext uri="{FF2B5EF4-FFF2-40B4-BE49-F238E27FC236}">
                <a16:creationId xmlns:a16="http://schemas.microsoft.com/office/drawing/2014/main" id="{5DF3576B-9A58-408F-A3A6-C27B262A0321}"/>
              </a:ext>
            </a:extLst>
          </p:cNvPr>
          <p:cNvSpPr/>
          <p:nvPr/>
        </p:nvSpPr>
        <p:spPr>
          <a:xfrm>
            <a:off x="6118033" y="3217419"/>
            <a:ext cx="4298446" cy="540000"/>
          </a:xfrm>
          <a:prstGeom prst="roundRect">
            <a:avLst/>
          </a:prstGeom>
          <a:solidFill>
            <a:schemeClr val="accent1">
              <a:lumMod val="40000"/>
              <a:lumOff val="60000"/>
              <a:alpha val="70000"/>
            </a:schemeClr>
          </a:solidFill>
          <a:ln>
            <a:solidFill>
              <a:schemeClr val="bg2">
                <a:lumMod val="5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tx1">
                    <a:lumMod val="85000"/>
                    <a:lumOff val="15000"/>
                  </a:schemeClr>
                </a:solidFill>
                <a:effectLst>
                  <a:outerShdw blurRad="38100" dist="38100" dir="2700000" algn="tl">
                    <a:srgbClr val="000000">
                      <a:alpha val="43137"/>
                    </a:srgbClr>
                  </a:outerShdw>
                </a:effectLst>
              </a:rPr>
              <a:t>简道云使用教程</a:t>
            </a:r>
          </a:p>
        </p:txBody>
      </p:sp>
      <p:sp>
        <p:nvSpPr>
          <p:cNvPr id="20" name="矩形: 圆角 19">
            <a:extLst>
              <a:ext uri="{FF2B5EF4-FFF2-40B4-BE49-F238E27FC236}">
                <a16:creationId xmlns:a16="http://schemas.microsoft.com/office/drawing/2014/main" id="{BE2C675B-03DC-4F31-A5F2-77F73CD4B9B2}"/>
              </a:ext>
            </a:extLst>
          </p:cNvPr>
          <p:cNvSpPr/>
          <p:nvPr/>
        </p:nvSpPr>
        <p:spPr>
          <a:xfrm>
            <a:off x="6118032" y="4298206"/>
            <a:ext cx="4298445" cy="540000"/>
          </a:xfrm>
          <a:prstGeom prst="roundRect">
            <a:avLst/>
          </a:prstGeom>
          <a:solidFill>
            <a:schemeClr val="accent1">
              <a:lumMod val="40000"/>
              <a:lumOff val="60000"/>
              <a:alpha val="70000"/>
            </a:schemeClr>
          </a:solidFill>
          <a:ln>
            <a:solidFill>
              <a:schemeClr val="bg2">
                <a:lumMod val="50000"/>
              </a:schemeClr>
            </a:solidFill>
          </a:ln>
          <a:scene3d>
            <a:camera prst="orthographicFront"/>
            <a:lightRig rig="threePt" dir="t"/>
          </a:scene3d>
          <a:sp3d>
            <a:bevel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dirty="0">
                <a:solidFill>
                  <a:schemeClr val="tx1">
                    <a:lumMod val="85000"/>
                    <a:lumOff val="15000"/>
                  </a:schemeClr>
                </a:solidFill>
                <a:effectLst>
                  <a:outerShdw blurRad="38100" dist="38100" dir="2700000" algn="tl">
                    <a:srgbClr val="000000">
                      <a:alpha val="43137"/>
                    </a:srgbClr>
                  </a:outerShdw>
                </a:effectLst>
              </a:rPr>
              <a:t>探索实践</a:t>
            </a:r>
          </a:p>
        </p:txBody>
      </p:sp>
      <p:sp>
        <p:nvSpPr>
          <p:cNvPr id="10" name="文本框 9">
            <a:extLst>
              <a:ext uri="{FF2B5EF4-FFF2-40B4-BE49-F238E27FC236}">
                <a16:creationId xmlns:a16="http://schemas.microsoft.com/office/drawing/2014/main" id="{CB892320-719B-4437-9A42-E7C9CBD83B75}"/>
              </a:ext>
            </a:extLst>
          </p:cNvPr>
          <p:cNvSpPr txBox="1"/>
          <p:nvPr/>
        </p:nvSpPr>
        <p:spPr>
          <a:xfrm>
            <a:off x="8765477" y="94327"/>
            <a:ext cx="3302000" cy="400110"/>
          </a:xfrm>
          <a:prstGeom prst="rect">
            <a:avLst/>
          </a:prstGeom>
          <a:noFill/>
        </p:spPr>
        <p:txBody>
          <a:bodyPr wrap="square" rtlCol="0">
            <a:spAutoFit/>
          </a:bodyPr>
          <a:lstStyle/>
          <a:p>
            <a:pPr algn="ctr"/>
            <a:r>
              <a:rPr lang="zh-CN" altLang="en-US" sz="2000" b="1" dirty="0">
                <a:solidFill>
                  <a:schemeClr val="bg1"/>
                </a:solidFill>
              </a:rPr>
              <a:t>零代码应用搭建平台</a:t>
            </a:r>
          </a:p>
        </p:txBody>
      </p:sp>
    </p:spTree>
    <p:extLst>
      <p:ext uri="{BB962C8B-B14F-4D97-AF65-F5344CB8AC3E}">
        <p14:creationId xmlns:p14="http://schemas.microsoft.com/office/powerpoint/2010/main" val="4909987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4ADA9ECF-BF15-4587-979B-0F28B9C46F93}"/>
              </a:ext>
            </a:extLst>
          </p:cNvPr>
          <p:cNvSpPr txBox="1"/>
          <p:nvPr/>
        </p:nvSpPr>
        <p:spPr>
          <a:xfrm>
            <a:off x="3467708" y="2204864"/>
            <a:ext cx="5256584" cy="1938992"/>
          </a:xfrm>
          <a:prstGeom prst="rect">
            <a:avLst/>
          </a:prstGeom>
          <a:noFill/>
        </p:spPr>
        <p:txBody>
          <a:bodyPr wrap="square" rtlCol="0">
            <a:spAutoFit/>
          </a:bodyPr>
          <a:lstStyle/>
          <a:p>
            <a:pPr algn="ctr"/>
            <a:r>
              <a:rPr lang="zh-CN" altLang="en-US" sz="4000" b="1" dirty="0">
                <a:solidFill>
                  <a:schemeClr val="accent1">
                    <a:lumMod val="75000"/>
                  </a:schemeClr>
                </a:solidFill>
              </a:rPr>
              <a:t>第一章         </a:t>
            </a:r>
            <a:endParaRPr lang="en-US" altLang="zh-CN" sz="4000" b="1" dirty="0">
              <a:solidFill>
                <a:schemeClr val="accent1">
                  <a:lumMod val="75000"/>
                </a:schemeClr>
              </a:solidFill>
            </a:endParaRPr>
          </a:p>
          <a:p>
            <a:pPr algn="ctr"/>
            <a:endParaRPr lang="en-US" altLang="zh-CN" sz="4000" b="1" dirty="0">
              <a:solidFill>
                <a:schemeClr val="accent1">
                  <a:lumMod val="75000"/>
                </a:schemeClr>
              </a:solidFill>
            </a:endParaRPr>
          </a:p>
          <a:p>
            <a:pPr algn="ctr"/>
            <a:r>
              <a:rPr lang="zh-CN" altLang="en-US" sz="4000" b="1" dirty="0">
                <a:solidFill>
                  <a:schemeClr val="accent1">
                    <a:lumMod val="75000"/>
                  </a:schemeClr>
                </a:solidFill>
              </a:rPr>
              <a:t>初识 简道云</a:t>
            </a:r>
          </a:p>
        </p:txBody>
      </p:sp>
    </p:spTree>
    <p:extLst>
      <p:ext uri="{BB962C8B-B14F-4D97-AF65-F5344CB8AC3E}">
        <p14:creationId xmlns:p14="http://schemas.microsoft.com/office/powerpoint/2010/main" val="5001673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文本框 16">
            <a:extLst>
              <a:ext uri="{FF2B5EF4-FFF2-40B4-BE49-F238E27FC236}">
                <a16:creationId xmlns:a16="http://schemas.microsoft.com/office/drawing/2014/main" id="{64A1C6B3-BD37-44E9-B916-365E841390E4}"/>
              </a:ext>
            </a:extLst>
          </p:cNvPr>
          <p:cNvSpPr txBox="1"/>
          <p:nvPr/>
        </p:nvSpPr>
        <p:spPr>
          <a:xfrm>
            <a:off x="71120" y="101600"/>
            <a:ext cx="3302000" cy="400110"/>
          </a:xfrm>
          <a:prstGeom prst="rect">
            <a:avLst/>
          </a:prstGeom>
          <a:noFill/>
        </p:spPr>
        <p:txBody>
          <a:bodyPr wrap="square" rtlCol="0">
            <a:spAutoFit/>
          </a:bodyPr>
          <a:lstStyle/>
          <a:p>
            <a:r>
              <a:rPr lang="en-US" altLang="zh-CN" sz="2000" b="1" dirty="0">
                <a:solidFill>
                  <a:schemeClr val="bg1"/>
                </a:solidFill>
              </a:rPr>
              <a:t>1. </a:t>
            </a:r>
            <a:r>
              <a:rPr lang="zh-CN" altLang="en-US" sz="2000" b="1" dirty="0">
                <a:solidFill>
                  <a:schemeClr val="bg1"/>
                </a:solidFill>
              </a:rPr>
              <a:t>什么是简道云</a:t>
            </a:r>
          </a:p>
        </p:txBody>
      </p:sp>
      <p:pic>
        <p:nvPicPr>
          <p:cNvPr id="3" name="简道云介绍视频">
            <a:hlinkClick r:id="" action="ppaction://media"/>
            <a:extLst>
              <a:ext uri="{FF2B5EF4-FFF2-40B4-BE49-F238E27FC236}">
                <a16:creationId xmlns:a16="http://schemas.microsoft.com/office/drawing/2014/main" id="{3726808F-122E-43C1-B4C0-827998C9F705}"/>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1295467" y="728700"/>
            <a:ext cx="9601066" cy="5400600"/>
          </a:xfrm>
          <a:prstGeom prst="roundRect">
            <a:avLst>
              <a:gd name="adj" fmla="val 5439"/>
            </a:avLst>
          </a:prstGeom>
          <a:ln>
            <a:noFill/>
          </a:ln>
          <a:effectLst>
            <a:innerShdw blurRad="114300" dist="50800">
              <a:srgbClr val="000000">
                <a:alpha val="0"/>
              </a:srgbClr>
            </a:innerShdw>
          </a:effectLst>
        </p:spPr>
      </p:pic>
    </p:spTree>
    <p:extLst>
      <p:ext uri="{BB962C8B-B14F-4D97-AF65-F5344CB8AC3E}">
        <p14:creationId xmlns:p14="http://schemas.microsoft.com/office/powerpoint/2010/main" val="923694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3608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文本框 12">
            <a:extLst>
              <a:ext uri="{FF2B5EF4-FFF2-40B4-BE49-F238E27FC236}">
                <a16:creationId xmlns:a16="http://schemas.microsoft.com/office/drawing/2014/main" id="{3D8A9100-1A75-4F3B-837D-CA2967470002}"/>
              </a:ext>
            </a:extLst>
          </p:cNvPr>
          <p:cNvSpPr txBox="1"/>
          <p:nvPr/>
        </p:nvSpPr>
        <p:spPr>
          <a:xfrm>
            <a:off x="6960096" y="1772816"/>
            <a:ext cx="4641477" cy="3269613"/>
          </a:xfrm>
          <a:prstGeom prst="rect">
            <a:avLst/>
          </a:prstGeom>
          <a:noFill/>
        </p:spPr>
        <p:txBody>
          <a:bodyPr wrap="square" rtlCol="0">
            <a:spAutoFit/>
          </a:bodyPr>
          <a:lstStyle/>
          <a:p>
            <a:pPr>
              <a:lnSpc>
                <a:spcPct val="150000"/>
              </a:lnSpc>
            </a:pPr>
            <a:r>
              <a:rPr lang="en-US" altLang="zh-CN" sz="2000" b="1" dirty="0">
                <a:solidFill>
                  <a:srgbClr val="FF0000"/>
                </a:solidFill>
                <a:latin typeface="微软雅黑" panose="020B0503020204020204" pitchFamily="34" charset="-122"/>
                <a:ea typeface="微软雅黑" panose="020B0503020204020204" pitchFamily="34" charset="-122"/>
              </a:rPr>
              <a:t>       </a:t>
            </a:r>
            <a:r>
              <a:rPr lang="zh-CN" altLang="en-US" sz="2000" b="1" dirty="0">
                <a:latin typeface="微软雅黑" panose="020B0503020204020204" pitchFamily="34" charset="-122"/>
                <a:ea typeface="微软雅黑" panose="020B0503020204020204" pitchFamily="34" charset="-122"/>
              </a:rPr>
              <a:t>简道云</a:t>
            </a:r>
            <a:r>
              <a:rPr lang="zh-CN" altLang="en-US" sz="2000" dirty="0">
                <a:latin typeface="微软雅黑" panose="020B0503020204020204" pitchFamily="34" charset="-122"/>
                <a:ea typeface="微软雅黑" panose="020B0503020204020204" pitchFamily="34" charset="-122"/>
              </a:rPr>
              <a:t>是一个零代码轻量级应用搭建平台，拥有表单、流程、仪表盘、知识库等核心功能。通过拖拉拽的操作方式，能够快速搭建出符合自身需求的管理应用。简道云的灵活使用有助于规范业务流程、促进团队协作、实现数据追踪！</a:t>
            </a:r>
          </a:p>
        </p:txBody>
      </p:sp>
      <p:sp>
        <p:nvSpPr>
          <p:cNvPr id="14" name="文本框 13">
            <a:extLst>
              <a:ext uri="{FF2B5EF4-FFF2-40B4-BE49-F238E27FC236}">
                <a16:creationId xmlns:a16="http://schemas.microsoft.com/office/drawing/2014/main" id="{89D94CAE-076D-461C-95C4-81973F834680}"/>
              </a:ext>
            </a:extLst>
          </p:cNvPr>
          <p:cNvSpPr txBox="1"/>
          <p:nvPr/>
        </p:nvSpPr>
        <p:spPr>
          <a:xfrm>
            <a:off x="334560" y="5720316"/>
            <a:ext cx="11063542" cy="369332"/>
          </a:xfrm>
          <a:prstGeom prst="rect">
            <a:avLst/>
          </a:prstGeom>
          <a:noFill/>
        </p:spPr>
        <p:txBody>
          <a:bodyPr wrap="square" rtlCol="0">
            <a:spAutoFit/>
          </a:bodyPr>
          <a:lstStyle/>
          <a:p>
            <a:r>
              <a:rPr lang="zh-CN" altLang="en-US" dirty="0">
                <a:latin typeface="微软雅黑" panose="020B0503020204020204" pitchFamily="34" charset="-122"/>
                <a:ea typeface="微软雅黑" panose="020B0503020204020204" pitchFamily="34" charset="-122"/>
              </a:rPr>
              <a:t>官网地址：</a:t>
            </a:r>
            <a:r>
              <a:rPr lang="en-US" altLang="zh-CN" dirty="0">
                <a:latin typeface="微软雅黑" panose="020B0503020204020204" pitchFamily="34" charset="-122"/>
                <a:ea typeface="微软雅黑" panose="020B0503020204020204" pitchFamily="34" charset="-122"/>
                <a:hlinkClick r:id="rId2"/>
              </a:rPr>
              <a:t>https://www.jiandaoyun.com/</a:t>
            </a:r>
            <a:endParaRPr lang="zh-CN" altLang="en-US" dirty="0">
              <a:latin typeface="微软雅黑" panose="020B0503020204020204" pitchFamily="34" charset="-122"/>
              <a:ea typeface="微软雅黑" panose="020B0503020204020204" pitchFamily="34" charset="-122"/>
            </a:endParaRPr>
          </a:p>
        </p:txBody>
      </p:sp>
      <p:sp>
        <p:nvSpPr>
          <p:cNvPr id="11" name="文本框 10">
            <a:extLst>
              <a:ext uri="{FF2B5EF4-FFF2-40B4-BE49-F238E27FC236}">
                <a16:creationId xmlns:a16="http://schemas.microsoft.com/office/drawing/2014/main" id="{0A541293-7EE0-41DA-8BFE-81B9FFA3B643}"/>
              </a:ext>
            </a:extLst>
          </p:cNvPr>
          <p:cNvSpPr txBox="1"/>
          <p:nvPr/>
        </p:nvSpPr>
        <p:spPr>
          <a:xfrm>
            <a:off x="71119" y="116632"/>
            <a:ext cx="6240285" cy="400110"/>
          </a:xfrm>
          <a:prstGeom prst="rect">
            <a:avLst/>
          </a:prstGeom>
          <a:noFill/>
        </p:spPr>
        <p:txBody>
          <a:bodyPr wrap="square" rtlCol="0">
            <a:spAutoFit/>
          </a:bodyPr>
          <a:lstStyle/>
          <a:p>
            <a:r>
              <a:rPr lang="en-US" altLang="zh-CN" sz="2000" b="1" dirty="0">
                <a:solidFill>
                  <a:schemeClr val="bg1"/>
                </a:solidFill>
              </a:rPr>
              <a:t>2. </a:t>
            </a:r>
            <a:r>
              <a:rPr lang="zh-CN" altLang="en-US" sz="2000" b="1" dirty="0">
                <a:solidFill>
                  <a:schemeClr val="bg1"/>
                </a:solidFill>
              </a:rPr>
              <a:t>简道云简介</a:t>
            </a:r>
            <a:r>
              <a:rPr lang="en-US" altLang="zh-CN" sz="2000" b="1" dirty="0">
                <a:solidFill>
                  <a:schemeClr val="bg1"/>
                </a:solidFill>
              </a:rPr>
              <a:t>—— </a:t>
            </a:r>
            <a:r>
              <a:rPr lang="zh-CN" altLang="en-US" sz="2000" b="1" dirty="0">
                <a:solidFill>
                  <a:schemeClr val="bg1"/>
                </a:solidFill>
              </a:rPr>
              <a:t>零代码轻量级应用搭建平台</a:t>
            </a:r>
          </a:p>
        </p:txBody>
      </p:sp>
      <p:pic>
        <p:nvPicPr>
          <p:cNvPr id="10" name="图片 9">
            <a:extLst>
              <a:ext uri="{FF2B5EF4-FFF2-40B4-BE49-F238E27FC236}">
                <a16:creationId xmlns:a16="http://schemas.microsoft.com/office/drawing/2014/main" id="{46DA8A23-5F82-4261-974C-2A25225E7F91}"/>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119" y="1340768"/>
            <a:ext cx="6860979" cy="4041740"/>
          </a:xfrm>
          <a:prstGeom prst="rect">
            <a:avLst/>
          </a:prstGeom>
        </p:spPr>
      </p:pic>
      <p:pic>
        <p:nvPicPr>
          <p:cNvPr id="4" name="图片 3">
            <a:extLst>
              <a:ext uri="{FF2B5EF4-FFF2-40B4-BE49-F238E27FC236}">
                <a16:creationId xmlns:a16="http://schemas.microsoft.com/office/drawing/2014/main" id="{5D68146E-87F6-4954-BAFA-BBB0D3408A5A}"/>
              </a:ext>
            </a:extLst>
          </p:cNvPr>
          <p:cNvPicPr>
            <a:picLocks noChangeAspect="1"/>
          </p:cNvPicPr>
          <p:nvPr/>
        </p:nvPicPr>
        <p:blipFill rotWithShape="1">
          <a:blip r:embed="rId4"/>
          <a:srcRect l="10436" r="5432"/>
          <a:stretch/>
        </p:blipFill>
        <p:spPr>
          <a:xfrm>
            <a:off x="861571" y="1556792"/>
            <a:ext cx="5280074" cy="3312368"/>
          </a:xfrm>
          <a:prstGeom prst="rect">
            <a:avLst/>
          </a:prstGeom>
        </p:spPr>
      </p:pic>
    </p:spTree>
    <p:extLst>
      <p:ext uri="{BB962C8B-B14F-4D97-AF65-F5344CB8AC3E}">
        <p14:creationId xmlns:p14="http://schemas.microsoft.com/office/powerpoint/2010/main" val="1961309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CBBAD4BB-DF55-41A9-97C6-786380964CFA}"/>
              </a:ext>
            </a:extLst>
          </p:cNvPr>
          <p:cNvSpPr txBox="1"/>
          <p:nvPr/>
        </p:nvSpPr>
        <p:spPr>
          <a:xfrm>
            <a:off x="71119" y="116632"/>
            <a:ext cx="6240285" cy="400110"/>
          </a:xfrm>
          <a:prstGeom prst="rect">
            <a:avLst/>
          </a:prstGeom>
          <a:noFill/>
        </p:spPr>
        <p:txBody>
          <a:bodyPr wrap="square" rtlCol="0">
            <a:spAutoFit/>
          </a:bodyPr>
          <a:lstStyle/>
          <a:p>
            <a:r>
              <a:rPr lang="en-US" altLang="zh-CN" sz="2000" b="1" dirty="0">
                <a:solidFill>
                  <a:schemeClr val="bg1"/>
                </a:solidFill>
              </a:rPr>
              <a:t>3. </a:t>
            </a:r>
            <a:r>
              <a:rPr lang="zh-CN" altLang="en-US" sz="2000" b="1" dirty="0">
                <a:solidFill>
                  <a:schemeClr val="bg1"/>
                </a:solidFill>
              </a:rPr>
              <a:t>简道云功能架构</a:t>
            </a:r>
          </a:p>
        </p:txBody>
      </p:sp>
      <p:pic>
        <p:nvPicPr>
          <p:cNvPr id="3" name="图片 2">
            <a:extLst>
              <a:ext uri="{FF2B5EF4-FFF2-40B4-BE49-F238E27FC236}">
                <a16:creationId xmlns:a16="http://schemas.microsoft.com/office/drawing/2014/main" id="{4DFA1BAF-874C-487D-8732-EE5A472D9427}"/>
              </a:ext>
            </a:extLst>
          </p:cNvPr>
          <p:cNvPicPr>
            <a:picLocks noChangeAspect="1"/>
          </p:cNvPicPr>
          <p:nvPr/>
        </p:nvPicPr>
        <p:blipFill>
          <a:blip r:embed="rId2"/>
          <a:stretch>
            <a:fillRect/>
          </a:stretch>
        </p:blipFill>
        <p:spPr>
          <a:xfrm>
            <a:off x="455712" y="912300"/>
            <a:ext cx="11280576" cy="5033400"/>
          </a:xfrm>
          <a:prstGeom prst="rect">
            <a:avLst/>
          </a:prstGeom>
        </p:spPr>
      </p:pic>
    </p:spTree>
    <p:extLst>
      <p:ext uri="{BB962C8B-B14F-4D97-AF65-F5344CB8AC3E}">
        <p14:creationId xmlns:p14="http://schemas.microsoft.com/office/powerpoint/2010/main" val="5255748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CBBAD4BB-DF55-41A9-97C6-786380964CFA}"/>
              </a:ext>
            </a:extLst>
          </p:cNvPr>
          <p:cNvSpPr txBox="1"/>
          <p:nvPr/>
        </p:nvSpPr>
        <p:spPr>
          <a:xfrm>
            <a:off x="71119" y="116632"/>
            <a:ext cx="6240285" cy="400110"/>
          </a:xfrm>
          <a:prstGeom prst="rect">
            <a:avLst/>
          </a:prstGeom>
          <a:noFill/>
        </p:spPr>
        <p:txBody>
          <a:bodyPr wrap="square" rtlCol="0">
            <a:spAutoFit/>
          </a:bodyPr>
          <a:lstStyle/>
          <a:p>
            <a:r>
              <a:rPr lang="en-US" altLang="zh-CN" sz="2000" b="1" dirty="0">
                <a:solidFill>
                  <a:schemeClr val="bg1"/>
                </a:solidFill>
              </a:rPr>
              <a:t>4. </a:t>
            </a:r>
            <a:r>
              <a:rPr lang="zh-CN" altLang="en-US" sz="2000" b="1" dirty="0">
                <a:solidFill>
                  <a:schemeClr val="bg1"/>
                </a:solidFill>
              </a:rPr>
              <a:t>简道云的核心功能</a:t>
            </a:r>
          </a:p>
        </p:txBody>
      </p:sp>
      <p:sp>
        <p:nvSpPr>
          <p:cNvPr id="10" name="矩形 9">
            <a:extLst>
              <a:ext uri="{FF2B5EF4-FFF2-40B4-BE49-F238E27FC236}">
                <a16:creationId xmlns:a16="http://schemas.microsoft.com/office/drawing/2014/main" id="{634E6675-1C17-4743-BB96-F6122119019D}"/>
              </a:ext>
            </a:extLst>
          </p:cNvPr>
          <p:cNvSpPr/>
          <p:nvPr/>
        </p:nvSpPr>
        <p:spPr>
          <a:xfrm>
            <a:off x="695400" y="1340768"/>
            <a:ext cx="1399063" cy="4413125"/>
          </a:xfrm>
          <a:prstGeom prst="rect">
            <a:avLst/>
          </a:prstGeom>
          <a:solidFill>
            <a:schemeClr val="bg1"/>
          </a:solidFill>
          <a:ln>
            <a:solidFill>
              <a:schemeClr val="bg2"/>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圆角 10">
            <a:extLst>
              <a:ext uri="{FF2B5EF4-FFF2-40B4-BE49-F238E27FC236}">
                <a16:creationId xmlns:a16="http://schemas.microsoft.com/office/drawing/2014/main" id="{56502781-3C1B-4916-8C75-EE37656C6C9F}"/>
              </a:ext>
            </a:extLst>
          </p:cNvPr>
          <p:cNvSpPr/>
          <p:nvPr/>
        </p:nvSpPr>
        <p:spPr>
          <a:xfrm>
            <a:off x="767409" y="1844648"/>
            <a:ext cx="1224136" cy="504056"/>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accent1">
                    <a:lumMod val="75000"/>
                  </a:schemeClr>
                </a:solidFill>
              </a:rPr>
              <a:t>功能模块</a:t>
            </a:r>
          </a:p>
        </p:txBody>
      </p:sp>
      <p:cxnSp>
        <p:nvCxnSpPr>
          <p:cNvPr id="12" name="直接连接符 11">
            <a:extLst>
              <a:ext uri="{FF2B5EF4-FFF2-40B4-BE49-F238E27FC236}">
                <a16:creationId xmlns:a16="http://schemas.microsoft.com/office/drawing/2014/main" id="{A70DE6A9-4B69-47F8-BB37-87942F2E4B44}"/>
              </a:ext>
            </a:extLst>
          </p:cNvPr>
          <p:cNvCxnSpPr>
            <a:cxnSpLocks/>
          </p:cNvCxnSpPr>
          <p:nvPr/>
        </p:nvCxnSpPr>
        <p:spPr>
          <a:xfrm>
            <a:off x="875421" y="2600732"/>
            <a:ext cx="1008112" cy="0"/>
          </a:xfrm>
          <a:prstGeom prst="line">
            <a:avLst/>
          </a:prstGeom>
          <a:ln w="19050">
            <a:solidFill>
              <a:schemeClr val="bg2"/>
            </a:solidFill>
          </a:ln>
          <a:effectLst/>
        </p:spPr>
        <p:style>
          <a:lnRef idx="1">
            <a:schemeClr val="accent1"/>
          </a:lnRef>
          <a:fillRef idx="0">
            <a:schemeClr val="accent1"/>
          </a:fillRef>
          <a:effectRef idx="0">
            <a:schemeClr val="accent1"/>
          </a:effectRef>
          <a:fontRef idx="minor">
            <a:schemeClr val="tx1"/>
          </a:fontRef>
        </p:style>
      </p:cxnSp>
      <p:sp>
        <p:nvSpPr>
          <p:cNvPr id="13" name="矩形: 圆角 12">
            <a:extLst>
              <a:ext uri="{FF2B5EF4-FFF2-40B4-BE49-F238E27FC236}">
                <a16:creationId xmlns:a16="http://schemas.microsoft.com/office/drawing/2014/main" id="{EEB95407-0426-4502-AD86-91DA258AD96F}"/>
              </a:ext>
            </a:extLst>
          </p:cNvPr>
          <p:cNvSpPr/>
          <p:nvPr/>
        </p:nvSpPr>
        <p:spPr>
          <a:xfrm>
            <a:off x="767409" y="2852760"/>
            <a:ext cx="1224136" cy="504056"/>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accent1">
                    <a:lumMod val="75000"/>
                  </a:schemeClr>
                </a:solidFill>
              </a:rPr>
              <a:t>实现功能</a:t>
            </a:r>
          </a:p>
        </p:txBody>
      </p:sp>
      <p:cxnSp>
        <p:nvCxnSpPr>
          <p:cNvPr id="14" name="直接连接符 13">
            <a:extLst>
              <a:ext uri="{FF2B5EF4-FFF2-40B4-BE49-F238E27FC236}">
                <a16:creationId xmlns:a16="http://schemas.microsoft.com/office/drawing/2014/main" id="{9E9CC00A-DEED-49B4-B0BD-62DF47B599FF}"/>
              </a:ext>
            </a:extLst>
          </p:cNvPr>
          <p:cNvCxnSpPr>
            <a:cxnSpLocks/>
          </p:cNvCxnSpPr>
          <p:nvPr/>
        </p:nvCxnSpPr>
        <p:spPr>
          <a:xfrm>
            <a:off x="875421" y="3608844"/>
            <a:ext cx="1008112" cy="0"/>
          </a:xfrm>
          <a:prstGeom prst="line">
            <a:avLst/>
          </a:prstGeom>
          <a:ln w="19050">
            <a:solidFill>
              <a:schemeClr val="bg2"/>
            </a:solidFill>
          </a:ln>
          <a:effectLst/>
        </p:spPr>
        <p:style>
          <a:lnRef idx="1">
            <a:schemeClr val="accent1"/>
          </a:lnRef>
          <a:fillRef idx="0">
            <a:schemeClr val="accent1"/>
          </a:fillRef>
          <a:effectRef idx="0">
            <a:schemeClr val="accent1"/>
          </a:effectRef>
          <a:fontRef idx="minor">
            <a:schemeClr val="tx1"/>
          </a:fontRef>
        </p:style>
      </p:cxnSp>
      <p:sp>
        <p:nvSpPr>
          <p:cNvPr id="15" name="矩形: 圆角 14">
            <a:extLst>
              <a:ext uri="{FF2B5EF4-FFF2-40B4-BE49-F238E27FC236}">
                <a16:creationId xmlns:a16="http://schemas.microsoft.com/office/drawing/2014/main" id="{7D6A772D-0097-4E4F-B729-0A9F0CD9CDEC}"/>
              </a:ext>
            </a:extLst>
          </p:cNvPr>
          <p:cNvSpPr/>
          <p:nvPr/>
        </p:nvSpPr>
        <p:spPr>
          <a:xfrm>
            <a:off x="767409" y="3860872"/>
            <a:ext cx="1224136" cy="504056"/>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accent1">
                    <a:lumMod val="75000"/>
                  </a:schemeClr>
                </a:solidFill>
              </a:rPr>
              <a:t>适用场景</a:t>
            </a:r>
          </a:p>
        </p:txBody>
      </p:sp>
      <p:cxnSp>
        <p:nvCxnSpPr>
          <p:cNvPr id="16" name="直接连接符 15">
            <a:extLst>
              <a:ext uri="{FF2B5EF4-FFF2-40B4-BE49-F238E27FC236}">
                <a16:creationId xmlns:a16="http://schemas.microsoft.com/office/drawing/2014/main" id="{FF559B9B-28E3-4980-B5E1-9D76B9630D15}"/>
              </a:ext>
            </a:extLst>
          </p:cNvPr>
          <p:cNvCxnSpPr>
            <a:cxnSpLocks/>
          </p:cNvCxnSpPr>
          <p:nvPr/>
        </p:nvCxnSpPr>
        <p:spPr>
          <a:xfrm>
            <a:off x="875421" y="4616956"/>
            <a:ext cx="1008112" cy="0"/>
          </a:xfrm>
          <a:prstGeom prst="line">
            <a:avLst/>
          </a:prstGeom>
          <a:ln w="19050">
            <a:solidFill>
              <a:schemeClr val="bg2"/>
            </a:solidFill>
          </a:ln>
          <a:effectLst/>
        </p:spPr>
        <p:style>
          <a:lnRef idx="1">
            <a:schemeClr val="accent1"/>
          </a:lnRef>
          <a:fillRef idx="0">
            <a:schemeClr val="accent1"/>
          </a:fillRef>
          <a:effectRef idx="0">
            <a:schemeClr val="accent1"/>
          </a:effectRef>
          <a:fontRef idx="minor">
            <a:schemeClr val="tx1"/>
          </a:fontRef>
        </p:style>
      </p:cxnSp>
      <p:sp>
        <p:nvSpPr>
          <p:cNvPr id="17" name="矩形: 圆角 16">
            <a:extLst>
              <a:ext uri="{FF2B5EF4-FFF2-40B4-BE49-F238E27FC236}">
                <a16:creationId xmlns:a16="http://schemas.microsoft.com/office/drawing/2014/main" id="{49D15485-45FE-42A3-90DA-82AF37D53D8D}"/>
              </a:ext>
            </a:extLst>
          </p:cNvPr>
          <p:cNvSpPr/>
          <p:nvPr/>
        </p:nvSpPr>
        <p:spPr>
          <a:xfrm>
            <a:off x="767409" y="4868984"/>
            <a:ext cx="1224136" cy="504056"/>
          </a:xfrm>
          <a:prstGeom prst="round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solidFill>
                  <a:schemeClr val="accent1">
                    <a:lumMod val="75000"/>
                  </a:schemeClr>
                </a:solidFill>
              </a:rPr>
              <a:t>解决难题</a:t>
            </a:r>
          </a:p>
        </p:txBody>
      </p:sp>
      <p:grpSp>
        <p:nvGrpSpPr>
          <p:cNvPr id="18" name="组合 17">
            <a:extLst>
              <a:ext uri="{FF2B5EF4-FFF2-40B4-BE49-F238E27FC236}">
                <a16:creationId xmlns:a16="http://schemas.microsoft.com/office/drawing/2014/main" id="{D2F3AC58-268C-4FDD-B29B-B9C6AF749E33}"/>
              </a:ext>
            </a:extLst>
          </p:cNvPr>
          <p:cNvGrpSpPr/>
          <p:nvPr/>
        </p:nvGrpSpPr>
        <p:grpSpPr>
          <a:xfrm>
            <a:off x="2567609" y="836536"/>
            <a:ext cx="2736304" cy="5040560"/>
            <a:chOff x="2927648" y="836712"/>
            <a:chExt cx="2736304" cy="5040560"/>
          </a:xfrm>
        </p:grpSpPr>
        <p:sp>
          <p:nvSpPr>
            <p:cNvPr id="19" name="矩形: 圆角 18">
              <a:extLst>
                <a:ext uri="{FF2B5EF4-FFF2-40B4-BE49-F238E27FC236}">
                  <a16:creationId xmlns:a16="http://schemas.microsoft.com/office/drawing/2014/main" id="{5FECFC52-2C1D-4945-B696-3331423008CD}"/>
                </a:ext>
              </a:extLst>
            </p:cNvPr>
            <p:cNvSpPr/>
            <p:nvPr/>
          </p:nvSpPr>
          <p:spPr>
            <a:xfrm>
              <a:off x="2927648" y="1313522"/>
              <a:ext cx="2736304" cy="4563750"/>
            </a:xfrm>
            <a:prstGeom prst="roundRect">
              <a:avLst>
                <a:gd name="adj" fmla="val 4669"/>
              </a:avLst>
            </a:prstGeom>
            <a:solidFill>
              <a:schemeClr val="bg1"/>
            </a:solidFill>
            <a:ln>
              <a:solidFill>
                <a:schemeClr val="bg2"/>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椭圆 19">
              <a:extLst>
                <a:ext uri="{FF2B5EF4-FFF2-40B4-BE49-F238E27FC236}">
                  <a16:creationId xmlns:a16="http://schemas.microsoft.com/office/drawing/2014/main" id="{63B8C761-6FC0-4ED1-BEB0-3AF239E622B5}"/>
                </a:ext>
              </a:extLst>
            </p:cNvPr>
            <p:cNvSpPr/>
            <p:nvPr/>
          </p:nvSpPr>
          <p:spPr>
            <a:xfrm>
              <a:off x="3791744" y="836712"/>
              <a:ext cx="995020" cy="1089851"/>
            </a:xfrm>
            <a:prstGeom prst="ellipse">
              <a:avLst/>
            </a:prstGeom>
            <a:solidFill>
              <a:schemeClr val="bg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solidFill>
                    <a:schemeClr val="tx2"/>
                  </a:solidFill>
                </a:rPr>
                <a:t>1</a:t>
              </a:r>
              <a:endParaRPr lang="zh-CN" altLang="en-US" b="1" dirty="0">
                <a:solidFill>
                  <a:schemeClr val="tx2"/>
                </a:solidFill>
              </a:endParaRPr>
            </a:p>
          </p:txBody>
        </p:sp>
        <p:sp>
          <p:nvSpPr>
            <p:cNvPr id="21" name="矩形 20">
              <a:extLst>
                <a:ext uri="{FF2B5EF4-FFF2-40B4-BE49-F238E27FC236}">
                  <a16:creationId xmlns:a16="http://schemas.microsoft.com/office/drawing/2014/main" id="{9E26728F-9D5B-4150-B067-6ED9773EFABA}"/>
                </a:ext>
              </a:extLst>
            </p:cNvPr>
            <p:cNvSpPr/>
            <p:nvPr/>
          </p:nvSpPr>
          <p:spPr>
            <a:xfrm>
              <a:off x="3729556" y="1994678"/>
              <a:ext cx="1119397" cy="408694"/>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t>在线表单</a:t>
              </a:r>
            </a:p>
          </p:txBody>
        </p:sp>
        <p:cxnSp>
          <p:nvCxnSpPr>
            <p:cNvPr id="22" name="直接连接符 21">
              <a:extLst>
                <a:ext uri="{FF2B5EF4-FFF2-40B4-BE49-F238E27FC236}">
                  <a16:creationId xmlns:a16="http://schemas.microsoft.com/office/drawing/2014/main" id="{C8750B38-01DC-4774-A171-8A87BCE76177}"/>
                </a:ext>
              </a:extLst>
            </p:cNvPr>
            <p:cNvCxnSpPr>
              <a:cxnSpLocks/>
            </p:cNvCxnSpPr>
            <p:nvPr/>
          </p:nvCxnSpPr>
          <p:spPr>
            <a:xfrm>
              <a:off x="3200952" y="2607720"/>
              <a:ext cx="2176605" cy="0"/>
            </a:xfrm>
            <a:prstGeom prst="line">
              <a:avLst/>
            </a:prstGeom>
            <a:ln w="19050">
              <a:solidFill>
                <a:schemeClr val="bg2"/>
              </a:solidFill>
            </a:ln>
            <a:effectLst/>
          </p:spPr>
          <p:style>
            <a:lnRef idx="1">
              <a:schemeClr val="accent1"/>
            </a:lnRef>
            <a:fillRef idx="0">
              <a:schemeClr val="accent1"/>
            </a:fillRef>
            <a:effectRef idx="0">
              <a:schemeClr val="accent1"/>
            </a:effectRef>
            <a:fontRef idx="minor">
              <a:schemeClr val="tx1"/>
            </a:fontRef>
          </p:style>
        </p:cxnSp>
        <p:cxnSp>
          <p:nvCxnSpPr>
            <p:cNvPr id="23" name="直接连接符 22">
              <a:extLst>
                <a:ext uri="{FF2B5EF4-FFF2-40B4-BE49-F238E27FC236}">
                  <a16:creationId xmlns:a16="http://schemas.microsoft.com/office/drawing/2014/main" id="{B4956D8E-F0BD-4AE8-ABE5-8FD4876E0817}"/>
                </a:ext>
              </a:extLst>
            </p:cNvPr>
            <p:cNvCxnSpPr>
              <a:cxnSpLocks/>
            </p:cNvCxnSpPr>
            <p:nvPr/>
          </p:nvCxnSpPr>
          <p:spPr>
            <a:xfrm>
              <a:off x="3200952" y="3561339"/>
              <a:ext cx="2176605" cy="0"/>
            </a:xfrm>
            <a:prstGeom prst="line">
              <a:avLst/>
            </a:prstGeom>
            <a:ln w="19050">
              <a:solidFill>
                <a:schemeClr val="bg2"/>
              </a:solidFill>
            </a:ln>
            <a:effectLst/>
          </p:spPr>
          <p:style>
            <a:lnRef idx="1">
              <a:schemeClr val="accent1"/>
            </a:lnRef>
            <a:fillRef idx="0">
              <a:schemeClr val="accent1"/>
            </a:fillRef>
            <a:effectRef idx="0">
              <a:schemeClr val="accent1"/>
            </a:effectRef>
            <a:fontRef idx="minor">
              <a:schemeClr val="tx1"/>
            </a:fontRef>
          </p:style>
        </p:cxnSp>
        <p:cxnSp>
          <p:nvCxnSpPr>
            <p:cNvPr id="24" name="直接连接符 23">
              <a:extLst>
                <a:ext uri="{FF2B5EF4-FFF2-40B4-BE49-F238E27FC236}">
                  <a16:creationId xmlns:a16="http://schemas.microsoft.com/office/drawing/2014/main" id="{DB7DF595-D180-43B8-B7EC-3A0C8DE00D81}"/>
                </a:ext>
              </a:extLst>
            </p:cNvPr>
            <p:cNvCxnSpPr>
              <a:cxnSpLocks/>
            </p:cNvCxnSpPr>
            <p:nvPr/>
          </p:nvCxnSpPr>
          <p:spPr>
            <a:xfrm>
              <a:off x="3200952" y="4514958"/>
              <a:ext cx="2176605" cy="0"/>
            </a:xfrm>
            <a:prstGeom prst="line">
              <a:avLst/>
            </a:prstGeom>
            <a:ln w="19050">
              <a:solidFill>
                <a:schemeClr val="bg2"/>
              </a:solidFill>
            </a:ln>
            <a:effectLst/>
          </p:spPr>
          <p:style>
            <a:lnRef idx="1">
              <a:schemeClr val="accent1"/>
            </a:lnRef>
            <a:fillRef idx="0">
              <a:schemeClr val="accent1"/>
            </a:fillRef>
            <a:effectRef idx="0">
              <a:schemeClr val="accent1"/>
            </a:effectRef>
            <a:fontRef idx="minor">
              <a:schemeClr val="tx1"/>
            </a:fontRef>
          </p:style>
        </p:cxnSp>
        <p:sp>
          <p:nvSpPr>
            <p:cNvPr id="25" name="文本框 24">
              <a:extLst>
                <a:ext uri="{FF2B5EF4-FFF2-40B4-BE49-F238E27FC236}">
                  <a16:creationId xmlns:a16="http://schemas.microsoft.com/office/drawing/2014/main" id="{2C0BDCB5-051D-4F47-8F2B-CB2074882428}"/>
                </a:ext>
              </a:extLst>
            </p:cNvPr>
            <p:cNvSpPr txBox="1"/>
            <p:nvPr/>
          </p:nvSpPr>
          <p:spPr>
            <a:xfrm>
              <a:off x="3281142" y="2924944"/>
              <a:ext cx="2016224" cy="338554"/>
            </a:xfrm>
            <a:prstGeom prst="rect">
              <a:avLst/>
            </a:prstGeom>
            <a:noFill/>
          </p:spPr>
          <p:txBody>
            <a:bodyPr wrap="square" rtlCol="0">
              <a:spAutoFit/>
            </a:bodyPr>
            <a:lstStyle/>
            <a:p>
              <a:pPr algn="ctr"/>
              <a:r>
                <a:rPr lang="zh-CN" altLang="en-US" sz="1600" dirty="0">
                  <a:solidFill>
                    <a:schemeClr val="bg2">
                      <a:lumMod val="25000"/>
                    </a:schemeClr>
                  </a:solidFill>
                </a:rPr>
                <a:t>数据的在线收集</a:t>
              </a:r>
            </a:p>
          </p:txBody>
        </p:sp>
        <p:sp>
          <p:nvSpPr>
            <p:cNvPr id="26" name="文本框 25">
              <a:extLst>
                <a:ext uri="{FF2B5EF4-FFF2-40B4-BE49-F238E27FC236}">
                  <a16:creationId xmlns:a16="http://schemas.microsoft.com/office/drawing/2014/main" id="{4A696190-3781-4756-B53E-28DBBF15A9B4}"/>
                </a:ext>
              </a:extLst>
            </p:cNvPr>
            <p:cNvSpPr txBox="1"/>
            <p:nvPr/>
          </p:nvSpPr>
          <p:spPr>
            <a:xfrm>
              <a:off x="3179676" y="3859181"/>
              <a:ext cx="2232248" cy="584775"/>
            </a:xfrm>
            <a:prstGeom prst="rect">
              <a:avLst/>
            </a:prstGeom>
            <a:noFill/>
          </p:spPr>
          <p:txBody>
            <a:bodyPr wrap="square" rtlCol="0">
              <a:spAutoFit/>
            </a:bodyPr>
            <a:lstStyle/>
            <a:p>
              <a:r>
                <a:rPr lang="zh-CN" altLang="en-US" sz="1600" dirty="0">
                  <a:solidFill>
                    <a:schemeClr val="bg2">
                      <a:lumMod val="25000"/>
                    </a:schemeClr>
                  </a:solidFill>
                </a:rPr>
                <a:t>调查统计、在线报名等信息收集场景</a:t>
              </a:r>
            </a:p>
          </p:txBody>
        </p:sp>
        <p:sp>
          <p:nvSpPr>
            <p:cNvPr id="27" name="文本框 26">
              <a:extLst>
                <a:ext uri="{FF2B5EF4-FFF2-40B4-BE49-F238E27FC236}">
                  <a16:creationId xmlns:a16="http://schemas.microsoft.com/office/drawing/2014/main" id="{E71BFD83-0764-4931-BA61-BDD789AF2DA8}"/>
                </a:ext>
              </a:extLst>
            </p:cNvPr>
            <p:cNvSpPr txBox="1"/>
            <p:nvPr/>
          </p:nvSpPr>
          <p:spPr>
            <a:xfrm>
              <a:off x="3076574" y="4797152"/>
              <a:ext cx="2425360" cy="584775"/>
            </a:xfrm>
            <a:prstGeom prst="rect">
              <a:avLst/>
            </a:prstGeom>
            <a:noFill/>
          </p:spPr>
          <p:txBody>
            <a:bodyPr wrap="square" rtlCol="0">
              <a:spAutoFit/>
            </a:bodyPr>
            <a:lstStyle/>
            <a:p>
              <a:r>
                <a:rPr lang="zh-CN" altLang="en-US" sz="1600" dirty="0">
                  <a:solidFill>
                    <a:schemeClr val="bg2">
                      <a:lumMod val="25000"/>
                    </a:schemeClr>
                  </a:solidFill>
                </a:rPr>
                <a:t>纸质采集慢、数据统计量大、操作迂回繁琐</a:t>
              </a:r>
            </a:p>
          </p:txBody>
        </p:sp>
      </p:grpSp>
      <p:grpSp>
        <p:nvGrpSpPr>
          <p:cNvPr id="28" name="组合 27">
            <a:extLst>
              <a:ext uri="{FF2B5EF4-FFF2-40B4-BE49-F238E27FC236}">
                <a16:creationId xmlns:a16="http://schemas.microsoft.com/office/drawing/2014/main" id="{3D90E80F-B346-4896-878B-E86897F94AC1}"/>
              </a:ext>
            </a:extLst>
          </p:cNvPr>
          <p:cNvGrpSpPr/>
          <p:nvPr/>
        </p:nvGrpSpPr>
        <p:grpSpPr>
          <a:xfrm>
            <a:off x="5663953" y="836536"/>
            <a:ext cx="2736304" cy="5040560"/>
            <a:chOff x="2927648" y="836712"/>
            <a:chExt cx="2736304" cy="5040560"/>
          </a:xfrm>
        </p:grpSpPr>
        <p:sp>
          <p:nvSpPr>
            <p:cNvPr id="29" name="矩形: 圆角 28">
              <a:extLst>
                <a:ext uri="{FF2B5EF4-FFF2-40B4-BE49-F238E27FC236}">
                  <a16:creationId xmlns:a16="http://schemas.microsoft.com/office/drawing/2014/main" id="{73E74CC8-CA74-486B-9551-55ED200AC82C}"/>
                </a:ext>
              </a:extLst>
            </p:cNvPr>
            <p:cNvSpPr/>
            <p:nvPr/>
          </p:nvSpPr>
          <p:spPr>
            <a:xfrm>
              <a:off x="2927648" y="1313522"/>
              <a:ext cx="2736304" cy="4563750"/>
            </a:xfrm>
            <a:prstGeom prst="roundRect">
              <a:avLst>
                <a:gd name="adj" fmla="val 4669"/>
              </a:avLst>
            </a:prstGeom>
            <a:solidFill>
              <a:schemeClr val="bg1"/>
            </a:solidFill>
            <a:ln>
              <a:solidFill>
                <a:schemeClr val="bg2"/>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0" name="椭圆 29">
              <a:extLst>
                <a:ext uri="{FF2B5EF4-FFF2-40B4-BE49-F238E27FC236}">
                  <a16:creationId xmlns:a16="http://schemas.microsoft.com/office/drawing/2014/main" id="{6626E35D-A2C0-4327-AC06-581EC23E4637}"/>
                </a:ext>
              </a:extLst>
            </p:cNvPr>
            <p:cNvSpPr/>
            <p:nvPr/>
          </p:nvSpPr>
          <p:spPr>
            <a:xfrm>
              <a:off x="3791744" y="836712"/>
              <a:ext cx="995020" cy="1089851"/>
            </a:xfrm>
            <a:prstGeom prst="ellipse">
              <a:avLst/>
            </a:prstGeom>
            <a:solidFill>
              <a:schemeClr val="bg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solidFill>
                    <a:schemeClr val="tx2"/>
                  </a:solidFill>
                </a:rPr>
                <a:t>2</a:t>
              </a:r>
              <a:endParaRPr lang="zh-CN" altLang="en-US" b="1" dirty="0">
                <a:solidFill>
                  <a:schemeClr val="tx2"/>
                </a:solidFill>
              </a:endParaRPr>
            </a:p>
          </p:txBody>
        </p:sp>
        <p:sp>
          <p:nvSpPr>
            <p:cNvPr id="31" name="矩形 30">
              <a:extLst>
                <a:ext uri="{FF2B5EF4-FFF2-40B4-BE49-F238E27FC236}">
                  <a16:creationId xmlns:a16="http://schemas.microsoft.com/office/drawing/2014/main" id="{308FCCD5-3BB0-433C-B1B4-6AD0D11A9494}"/>
                </a:ext>
              </a:extLst>
            </p:cNvPr>
            <p:cNvSpPr/>
            <p:nvPr/>
          </p:nvSpPr>
          <p:spPr>
            <a:xfrm>
              <a:off x="3729556" y="1994678"/>
              <a:ext cx="1119397" cy="408694"/>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t>流程引擎</a:t>
              </a:r>
            </a:p>
          </p:txBody>
        </p:sp>
        <p:cxnSp>
          <p:nvCxnSpPr>
            <p:cNvPr id="32" name="直接连接符 31">
              <a:extLst>
                <a:ext uri="{FF2B5EF4-FFF2-40B4-BE49-F238E27FC236}">
                  <a16:creationId xmlns:a16="http://schemas.microsoft.com/office/drawing/2014/main" id="{C894120E-BF5E-455F-A906-23FFDDCF471D}"/>
                </a:ext>
              </a:extLst>
            </p:cNvPr>
            <p:cNvCxnSpPr>
              <a:cxnSpLocks/>
            </p:cNvCxnSpPr>
            <p:nvPr/>
          </p:nvCxnSpPr>
          <p:spPr>
            <a:xfrm>
              <a:off x="3200952" y="2607720"/>
              <a:ext cx="2176605" cy="0"/>
            </a:xfrm>
            <a:prstGeom prst="line">
              <a:avLst/>
            </a:prstGeom>
            <a:ln w="19050">
              <a:solidFill>
                <a:schemeClr val="bg2"/>
              </a:solidFill>
            </a:ln>
            <a:effectLst/>
          </p:spPr>
          <p:style>
            <a:lnRef idx="1">
              <a:schemeClr val="accent1"/>
            </a:lnRef>
            <a:fillRef idx="0">
              <a:schemeClr val="accent1"/>
            </a:fillRef>
            <a:effectRef idx="0">
              <a:schemeClr val="accent1"/>
            </a:effectRef>
            <a:fontRef idx="minor">
              <a:schemeClr val="tx1"/>
            </a:fontRef>
          </p:style>
        </p:cxnSp>
        <p:cxnSp>
          <p:nvCxnSpPr>
            <p:cNvPr id="33" name="直接连接符 32">
              <a:extLst>
                <a:ext uri="{FF2B5EF4-FFF2-40B4-BE49-F238E27FC236}">
                  <a16:creationId xmlns:a16="http://schemas.microsoft.com/office/drawing/2014/main" id="{058B9D4F-E9A9-466C-A752-4694412D7FD3}"/>
                </a:ext>
              </a:extLst>
            </p:cNvPr>
            <p:cNvCxnSpPr>
              <a:cxnSpLocks/>
            </p:cNvCxnSpPr>
            <p:nvPr/>
          </p:nvCxnSpPr>
          <p:spPr>
            <a:xfrm>
              <a:off x="3200952" y="3561339"/>
              <a:ext cx="2176605" cy="0"/>
            </a:xfrm>
            <a:prstGeom prst="line">
              <a:avLst/>
            </a:prstGeom>
            <a:ln w="19050">
              <a:solidFill>
                <a:schemeClr val="bg2"/>
              </a:solidFill>
            </a:ln>
            <a:effectLst/>
          </p:spPr>
          <p:style>
            <a:lnRef idx="1">
              <a:schemeClr val="accent1"/>
            </a:lnRef>
            <a:fillRef idx="0">
              <a:schemeClr val="accent1"/>
            </a:fillRef>
            <a:effectRef idx="0">
              <a:schemeClr val="accent1"/>
            </a:effectRef>
            <a:fontRef idx="minor">
              <a:schemeClr val="tx1"/>
            </a:fontRef>
          </p:style>
        </p:cxnSp>
        <p:cxnSp>
          <p:nvCxnSpPr>
            <p:cNvPr id="34" name="直接连接符 33">
              <a:extLst>
                <a:ext uri="{FF2B5EF4-FFF2-40B4-BE49-F238E27FC236}">
                  <a16:creationId xmlns:a16="http://schemas.microsoft.com/office/drawing/2014/main" id="{DAE32B8E-63AE-444D-B5CB-17405644E2FE}"/>
                </a:ext>
              </a:extLst>
            </p:cNvPr>
            <p:cNvCxnSpPr>
              <a:cxnSpLocks/>
            </p:cNvCxnSpPr>
            <p:nvPr/>
          </p:nvCxnSpPr>
          <p:spPr>
            <a:xfrm>
              <a:off x="3200952" y="4514958"/>
              <a:ext cx="2176605" cy="0"/>
            </a:xfrm>
            <a:prstGeom prst="line">
              <a:avLst/>
            </a:prstGeom>
            <a:ln w="19050">
              <a:solidFill>
                <a:schemeClr val="bg2"/>
              </a:solidFill>
            </a:ln>
            <a:effectLst/>
          </p:spPr>
          <p:style>
            <a:lnRef idx="1">
              <a:schemeClr val="accent1"/>
            </a:lnRef>
            <a:fillRef idx="0">
              <a:schemeClr val="accent1"/>
            </a:fillRef>
            <a:effectRef idx="0">
              <a:schemeClr val="accent1"/>
            </a:effectRef>
            <a:fontRef idx="minor">
              <a:schemeClr val="tx1"/>
            </a:fontRef>
          </p:style>
        </p:cxnSp>
        <p:sp>
          <p:nvSpPr>
            <p:cNvPr id="35" name="文本框 34">
              <a:extLst>
                <a:ext uri="{FF2B5EF4-FFF2-40B4-BE49-F238E27FC236}">
                  <a16:creationId xmlns:a16="http://schemas.microsoft.com/office/drawing/2014/main" id="{A0B9DDCC-C4C8-4226-A7E7-5236EFF86C63}"/>
                </a:ext>
              </a:extLst>
            </p:cNvPr>
            <p:cNvSpPr txBox="1"/>
            <p:nvPr/>
          </p:nvSpPr>
          <p:spPr>
            <a:xfrm>
              <a:off x="3394881" y="2924944"/>
              <a:ext cx="1801837" cy="338554"/>
            </a:xfrm>
            <a:prstGeom prst="rect">
              <a:avLst/>
            </a:prstGeom>
            <a:noFill/>
          </p:spPr>
          <p:txBody>
            <a:bodyPr wrap="square" rtlCol="0">
              <a:spAutoFit/>
            </a:bodyPr>
            <a:lstStyle/>
            <a:p>
              <a:pPr algn="ctr"/>
              <a:r>
                <a:rPr lang="zh-CN" altLang="en-US" sz="1600" dirty="0">
                  <a:solidFill>
                    <a:schemeClr val="bg2">
                      <a:lumMod val="25000"/>
                    </a:schemeClr>
                  </a:solidFill>
                </a:rPr>
                <a:t>数据的实时流转</a:t>
              </a:r>
            </a:p>
          </p:txBody>
        </p:sp>
        <p:sp>
          <p:nvSpPr>
            <p:cNvPr id="36" name="文本框 35">
              <a:extLst>
                <a:ext uri="{FF2B5EF4-FFF2-40B4-BE49-F238E27FC236}">
                  <a16:creationId xmlns:a16="http://schemas.microsoft.com/office/drawing/2014/main" id="{D48089F8-3459-4672-B56A-467C626B90DF}"/>
                </a:ext>
              </a:extLst>
            </p:cNvPr>
            <p:cNvSpPr txBox="1"/>
            <p:nvPr/>
          </p:nvSpPr>
          <p:spPr>
            <a:xfrm>
              <a:off x="3149400" y="3859181"/>
              <a:ext cx="2279708" cy="584775"/>
            </a:xfrm>
            <a:prstGeom prst="rect">
              <a:avLst/>
            </a:prstGeom>
            <a:noFill/>
          </p:spPr>
          <p:txBody>
            <a:bodyPr wrap="square" rtlCol="0">
              <a:spAutoFit/>
            </a:bodyPr>
            <a:lstStyle/>
            <a:p>
              <a:r>
                <a:rPr lang="zh-CN" altLang="en-US" sz="1600" dirty="0">
                  <a:solidFill>
                    <a:schemeClr val="bg2">
                      <a:lumMod val="25000"/>
                    </a:schemeClr>
                  </a:solidFill>
                </a:rPr>
                <a:t>财务审批、申请申报等包含工作流的场景</a:t>
              </a:r>
            </a:p>
          </p:txBody>
        </p:sp>
        <p:sp>
          <p:nvSpPr>
            <p:cNvPr id="37" name="文本框 36">
              <a:extLst>
                <a:ext uri="{FF2B5EF4-FFF2-40B4-BE49-F238E27FC236}">
                  <a16:creationId xmlns:a16="http://schemas.microsoft.com/office/drawing/2014/main" id="{922EBBE8-D3F2-4342-B4F6-B7ADA7B7B208}"/>
                </a:ext>
              </a:extLst>
            </p:cNvPr>
            <p:cNvSpPr txBox="1"/>
            <p:nvPr/>
          </p:nvSpPr>
          <p:spPr>
            <a:xfrm>
              <a:off x="2999656" y="4797152"/>
              <a:ext cx="2659386" cy="584775"/>
            </a:xfrm>
            <a:prstGeom prst="rect">
              <a:avLst/>
            </a:prstGeom>
            <a:noFill/>
          </p:spPr>
          <p:txBody>
            <a:bodyPr wrap="square" rtlCol="0">
              <a:spAutoFit/>
            </a:bodyPr>
            <a:lstStyle/>
            <a:p>
              <a:r>
                <a:rPr lang="zh-CN" altLang="en-US" sz="1600" dirty="0">
                  <a:solidFill>
                    <a:schemeClr val="bg2">
                      <a:lumMod val="25000"/>
                    </a:schemeClr>
                  </a:solidFill>
                </a:rPr>
                <a:t>流程走太慢、审批跑断腿、沟通辗转费力</a:t>
              </a:r>
            </a:p>
          </p:txBody>
        </p:sp>
      </p:grpSp>
      <p:grpSp>
        <p:nvGrpSpPr>
          <p:cNvPr id="38" name="组合 37">
            <a:extLst>
              <a:ext uri="{FF2B5EF4-FFF2-40B4-BE49-F238E27FC236}">
                <a16:creationId xmlns:a16="http://schemas.microsoft.com/office/drawing/2014/main" id="{0AAECC41-00DA-4EE5-A635-E1343C029665}"/>
              </a:ext>
            </a:extLst>
          </p:cNvPr>
          <p:cNvGrpSpPr/>
          <p:nvPr/>
        </p:nvGrpSpPr>
        <p:grpSpPr>
          <a:xfrm>
            <a:off x="8760297" y="836536"/>
            <a:ext cx="2736304" cy="5040560"/>
            <a:chOff x="2927648" y="836712"/>
            <a:chExt cx="2736304" cy="5040560"/>
          </a:xfrm>
        </p:grpSpPr>
        <p:sp>
          <p:nvSpPr>
            <p:cNvPr id="39" name="矩形: 圆角 38">
              <a:extLst>
                <a:ext uri="{FF2B5EF4-FFF2-40B4-BE49-F238E27FC236}">
                  <a16:creationId xmlns:a16="http://schemas.microsoft.com/office/drawing/2014/main" id="{FBE48959-643B-4A7E-A7CD-BEE0F379D08A}"/>
                </a:ext>
              </a:extLst>
            </p:cNvPr>
            <p:cNvSpPr/>
            <p:nvPr/>
          </p:nvSpPr>
          <p:spPr>
            <a:xfrm>
              <a:off x="2927648" y="1313522"/>
              <a:ext cx="2736304" cy="4563750"/>
            </a:xfrm>
            <a:prstGeom prst="roundRect">
              <a:avLst>
                <a:gd name="adj" fmla="val 4669"/>
              </a:avLst>
            </a:prstGeom>
            <a:solidFill>
              <a:schemeClr val="bg1"/>
            </a:solidFill>
            <a:ln>
              <a:solidFill>
                <a:schemeClr val="bg2"/>
              </a:solid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0" name="椭圆 39">
              <a:extLst>
                <a:ext uri="{FF2B5EF4-FFF2-40B4-BE49-F238E27FC236}">
                  <a16:creationId xmlns:a16="http://schemas.microsoft.com/office/drawing/2014/main" id="{02E6F98B-9E3B-4BAC-B06D-72B94E029DA7}"/>
                </a:ext>
              </a:extLst>
            </p:cNvPr>
            <p:cNvSpPr/>
            <p:nvPr/>
          </p:nvSpPr>
          <p:spPr>
            <a:xfrm>
              <a:off x="3791744" y="836712"/>
              <a:ext cx="995020" cy="1089851"/>
            </a:xfrm>
            <a:prstGeom prst="ellipse">
              <a:avLst/>
            </a:prstGeom>
            <a:solidFill>
              <a:schemeClr val="bg1"/>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solidFill>
                    <a:schemeClr val="tx2"/>
                  </a:solidFill>
                </a:rPr>
                <a:t>3</a:t>
              </a:r>
              <a:endParaRPr lang="zh-CN" altLang="en-US" b="1" dirty="0">
                <a:solidFill>
                  <a:schemeClr val="tx2"/>
                </a:solidFill>
              </a:endParaRPr>
            </a:p>
          </p:txBody>
        </p:sp>
        <p:sp>
          <p:nvSpPr>
            <p:cNvPr id="41" name="矩形 40">
              <a:extLst>
                <a:ext uri="{FF2B5EF4-FFF2-40B4-BE49-F238E27FC236}">
                  <a16:creationId xmlns:a16="http://schemas.microsoft.com/office/drawing/2014/main" id="{C26C94E4-E0E8-4316-BE69-61CCFCF48FDD}"/>
                </a:ext>
              </a:extLst>
            </p:cNvPr>
            <p:cNvSpPr/>
            <p:nvPr/>
          </p:nvSpPr>
          <p:spPr>
            <a:xfrm>
              <a:off x="3729556" y="1994678"/>
              <a:ext cx="1119397" cy="408694"/>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1" dirty="0"/>
                <a:t>仪表盘</a:t>
              </a:r>
            </a:p>
          </p:txBody>
        </p:sp>
        <p:cxnSp>
          <p:nvCxnSpPr>
            <p:cNvPr id="42" name="直接连接符 41">
              <a:extLst>
                <a:ext uri="{FF2B5EF4-FFF2-40B4-BE49-F238E27FC236}">
                  <a16:creationId xmlns:a16="http://schemas.microsoft.com/office/drawing/2014/main" id="{5F3A64C9-EF47-416C-BFE9-3CF3F7A8A2EB}"/>
                </a:ext>
              </a:extLst>
            </p:cNvPr>
            <p:cNvCxnSpPr>
              <a:cxnSpLocks/>
            </p:cNvCxnSpPr>
            <p:nvPr/>
          </p:nvCxnSpPr>
          <p:spPr>
            <a:xfrm>
              <a:off x="3200952" y="2607720"/>
              <a:ext cx="2176605" cy="0"/>
            </a:xfrm>
            <a:prstGeom prst="line">
              <a:avLst/>
            </a:prstGeom>
            <a:ln w="19050">
              <a:solidFill>
                <a:schemeClr val="bg2"/>
              </a:solidFill>
            </a:ln>
            <a:effectLst/>
          </p:spPr>
          <p:style>
            <a:lnRef idx="1">
              <a:schemeClr val="accent1"/>
            </a:lnRef>
            <a:fillRef idx="0">
              <a:schemeClr val="accent1"/>
            </a:fillRef>
            <a:effectRef idx="0">
              <a:schemeClr val="accent1"/>
            </a:effectRef>
            <a:fontRef idx="minor">
              <a:schemeClr val="tx1"/>
            </a:fontRef>
          </p:style>
        </p:cxnSp>
        <p:cxnSp>
          <p:nvCxnSpPr>
            <p:cNvPr id="43" name="直接连接符 42">
              <a:extLst>
                <a:ext uri="{FF2B5EF4-FFF2-40B4-BE49-F238E27FC236}">
                  <a16:creationId xmlns:a16="http://schemas.microsoft.com/office/drawing/2014/main" id="{C89E8C30-5B17-4E31-8048-3F5254E8AAE4}"/>
                </a:ext>
              </a:extLst>
            </p:cNvPr>
            <p:cNvCxnSpPr>
              <a:cxnSpLocks/>
            </p:cNvCxnSpPr>
            <p:nvPr/>
          </p:nvCxnSpPr>
          <p:spPr>
            <a:xfrm>
              <a:off x="3200952" y="3561339"/>
              <a:ext cx="2176605" cy="0"/>
            </a:xfrm>
            <a:prstGeom prst="line">
              <a:avLst/>
            </a:prstGeom>
            <a:ln w="19050">
              <a:solidFill>
                <a:schemeClr val="bg2"/>
              </a:solidFill>
            </a:ln>
            <a:effectLst/>
          </p:spPr>
          <p:style>
            <a:lnRef idx="1">
              <a:schemeClr val="accent1"/>
            </a:lnRef>
            <a:fillRef idx="0">
              <a:schemeClr val="accent1"/>
            </a:fillRef>
            <a:effectRef idx="0">
              <a:schemeClr val="accent1"/>
            </a:effectRef>
            <a:fontRef idx="minor">
              <a:schemeClr val="tx1"/>
            </a:fontRef>
          </p:style>
        </p:cxnSp>
        <p:cxnSp>
          <p:nvCxnSpPr>
            <p:cNvPr id="44" name="直接连接符 43">
              <a:extLst>
                <a:ext uri="{FF2B5EF4-FFF2-40B4-BE49-F238E27FC236}">
                  <a16:creationId xmlns:a16="http://schemas.microsoft.com/office/drawing/2014/main" id="{C06CB76E-CC58-415A-87CB-C620FD04A12C}"/>
                </a:ext>
              </a:extLst>
            </p:cNvPr>
            <p:cNvCxnSpPr>
              <a:cxnSpLocks/>
            </p:cNvCxnSpPr>
            <p:nvPr/>
          </p:nvCxnSpPr>
          <p:spPr>
            <a:xfrm>
              <a:off x="3200952" y="4514958"/>
              <a:ext cx="2176605" cy="0"/>
            </a:xfrm>
            <a:prstGeom prst="line">
              <a:avLst/>
            </a:prstGeom>
            <a:ln w="19050">
              <a:solidFill>
                <a:schemeClr val="bg2"/>
              </a:solidFill>
            </a:ln>
            <a:effectLst/>
          </p:spPr>
          <p:style>
            <a:lnRef idx="1">
              <a:schemeClr val="accent1"/>
            </a:lnRef>
            <a:fillRef idx="0">
              <a:schemeClr val="accent1"/>
            </a:fillRef>
            <a:effectRef idx="0">
              <a:schemeClr val="accent1"/>
            </a:effectRef>
            <a:fontRef idx="minor">
              <a:schemeClr val="tx1"/>
            </a:fontRef>
          </p:style>
        </p:cxnSp>
        <p:sp>
          <p:nvSpPr>
            <p:cNvPr id="45" name="文本框 44">
              <a:extLst>
                <a:ext uri="{FF2B5EF4-FFF2-40B4-BE49-F238E27FC236}">
                  <a16:creationId xmlns:a16="http://schemas.microsoft.com/office/drawing/2014/main" id="{0ABBEB15-65A8-4BA4-85E4-8BD47A1C3940}"/>
                </a:ext>
              </a:extLst>
            </p:cNvPr>
            <p:cNvSpPr txBox="1"/>
            <p:nvPr/>
          </p:nvSpPr>
          <p:spPr>
            <a:xfrm>
              <a:off x="3083120" y="2924944"/>
              <a:ext cx="2425360" cy="338554"/>
            </a:xfrm>
            <a:prstGeom prst="rect">
              <a:avLst/>
            </a:prstGeom>
            <a:noFill/>
          </p:spPr>
          <p:txBody>
            <a:bodyPr wrap="square" rtlCol="0">
              <a:spAutoFit/>
            </a:bodyPr>
            <a:lstStyle/>
            <a:p>
              <a:pPr algn="ctr"/>
              <a:r>
                <a:rPr lang="zh-CN" altLang="en-US" sz="1600" dirty="0">
                  <a:solidFill>
                    <a:schemeClr val="bg2">
                      <a:lumMod val="25000"/>
                    </a:schemeClr>
                  </a:solidFill>
                </a:rPr>
                <a:t>数据的统计分析与展示</a:t>
              </a:r>
            </a:p>
          </p:txBody>
        </p:sp>
        <p:sp>
          <p:nvSpPr>
            <p:cNvPr id="46" name="文本框 45">
              <a:extLst>
                <a:ext uri="{FF2B5EF4-FFF2-40B4-BE49-F238E27FC236}">
                  <a16:creationId xmlns:a16="http://schemas.microsoft.com/office/drawing/2014/main" id="{9BF437ED-5E32-4ECD-B409-997AFF78DB7D}"/>
                </a:ext>
              </a:extLst>
            </p:cNvPr>
            <p:cNvSpPr txBox="1"/>
            <p:nvPr/>
          </p:nvSpPr>
          <p:spPr>
            <a:xfrm>
              <a:off x="3359696" y="3861048"/>
              <a:ext cx="2058774" cy="584775"/>
            </a:xfrm>
            <a:prstGeom prst="rect">
              <a:avLst/>
            </a:prstGeom>
            <a:noFill/>
          </p:spPr>
          <p:txBody>
            <a:bodyPr wrap="square" rtlCol="0">
              <a:spAutoFit/>
            </a:bodyPr>
            <a:lstStyle/>
            <a:p>
              <a:r>
                <a:rPr lang="zh-CN" altLang="en-US" sz="1600" dirty="0">
                  <a:solidFill>
                    <a:schemeClr val="bg2">
                      <a:lumMod val="25000"/>
                    </a:schemeClr>
                  </a:solidFill>
                </a:rPr>
                <a:t>业务趋势、财务状况等分析场景</a:t>
              </a:r>
            </a:p>
          </p:txBody>
        </p:sp>
        <p:sp>
          <p:nvSpPr>
            <p:cNvPr id="47" name="文本框 46">
              <a:extLst>
                <a:ext uri="{FF2B5EF4-FFF2-40B4-BE49-F238E27FC236}">
                  <a16:creationId xmlns:a16="http://schemas.microsoft.com/office/drawing/2014/main" id="{CD97816A-05CD-4EA6-87DC-9E8DFB852B75}"/>
                </a:ext>
              </a:extLst>
            </p:cNvPr>
            <p:cNvSpPr txBox="1"/>
            <p:nvPr/>
          </p:nvSpPr>
          <p:spPr>
            <a:xfrm>
              <a:off x="3143672" y="4797152"/>
              <a:ext cx="2425360" cy="830997"/>
            </a:xfrm>
            <a:prstGeom prst="rect">
              <a:avLst/>
            </a:prstGeom>
            <a:noFill/>
          </p:spPr>
          <p:txBody>
            <a:bodyPr wrap="square" rtlCol="0">
              <a:spAutoFit/>
            </a:bodyPr>
            <a:lstStyle/>
            <a:p>
              <a:r>
                <a:rPr lang="zh-CN" altLang="en-US" sz="1600" dirty="0">
                  <a:solidFill>
                    <a:schemeClr val="bg2">
                      <a:lumMod val="25000"/>
                    </a:schemeClr>
                  </a:solidFill>
                </a:rPr>
                <a:t>避免繁重的数据处理工作、数据变动后的重复工作，实现自动分析</a:t>
              </a:r>
            </a:p>
          </p:txBody>
        </p:sp>
      </p:grpSp>
    </p:spTree>
    <p:extLst>
      <p:ext uri="{BB962C8B-B14F-4D97-AF65-F5344CB8AC3E}">
        <p14:creationId xmlns:p14="http://schemas.microsoft.com/office/powerpoint/2010/main" val="20582964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a:extLst>
              <a:ext uri="{FF2B5EF4-FFF2-40B4-BE49-F238E27FC236}">
                <a16:creationId xmlns:a16="http://schemas.microsoft.com/office/drawing/2014/main" id="{AE143AE5-CB9F-4D71-9CD6-47CC7A121EB0}"/>
              </a:ext>
            </a:extLst>
          </p:cNvPr>
          <p:cNvSpPr txBox="1"/>
          <p:nvPr/>
        </p:nvSpPr>
        <p:spPr>
          <a:xfrm>
            <a:off x="71119" y="101600"/>
            <a:ext cx="5880861" cy="400110"/>
          </a:xfrm>
          <a:prstGeom prst="rect">
            <a:avLst/>
          </a:prstGeom>
          <a:noFill/>
        </p:spPr>
        <p:txBody>
          <a:bodyPr wrap="square" rtlCol="0">
            <a:spAutoFit/>
          </a:bodyPr>
          <a:lstStyle/>
          <a:p>
            <a:r>
              <a:rPr lang="en-US" altLang="zh-CN" sz="2000" b="1" dirty="0">
                <a:solidFill>
                  <a:schemeClr val="bg1"/>
                </a:solidFill>
              </a:rPr>
              <a:t>4.1 </a:t>
            </a:r>
            <a:r>
              <a:rPr lang="zh-CN" altLang="en-US" sz="2000" b="1" dirty="0">
                <a:solidFill>
                  <a:schemeClr val="bg1"/>
                </a:solidFill>
              </a:rPr>
              <a:t>在线表单</a:t>
            </a:r>
          </a:p>
        </p:txBody>
      </p:sp>
      <p:grpSp>
        <p:nvGrpSpPr>
          <p:cNvPr id="61" name="组合 60">
            <a:extLst>
              <a:ext uri="{FF2B5EF4-FFF2-40B4-BE49-F238E27FC236}">
                <a16:creationId xmlns:a16="http://schemas.microsoft.com/office/drawing/2014/main" id="{E1ACF1EB-4351-48DE-BA93-F9332A4F85BA}"/>
              </a:ext>
            </a:extLst>
          </p:cNvPr>
          <p:cNvGrpSpPr/>
          <p:nvPr/>
        </p:nvGrpSpPr>
        <p:grpSpPr>
          <a:xfrm>
            <a:off x="191345" y="1700807"/>
            <a:ext cx="6696743" cy="3615621"/>
            <a:chOff x="727431" y="1214350"/>
            <a:chExt cx="10553129" cy="4837380"/>
          </a:xfrm>
        </p:grpSpPr>
        <p:pic>
          <p:nvPicPr>
            <p:cNvPr id="62" name="图片 61">
              <a:extLst>
                <a:ext uri="{FF2B5EF4-FFF2-40B4-BE49-F238E27FC236}">
                  <a16:creationId xmlns:a16="http://schemas.microsoft.com/office/drawing/2014/main" id="{E00C8F77-3D0A-41C5-BDFD-98F4531BDF33}"/>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a:xfrm>
              <a:off x="2138588" y="1544944"/>
              <a:ext cx="7719787" cy="4070435"/>
            </a:xfrm>
            <a:prstGeom prst="rect">
              <a:avLst/>
            </a:prstGeom>
          </p:spPr>
        </p:pic>
        <p:grpSp>
          <p:nvGrpSpPr>
            <p:cNvPr id="63" name="íṩ1ïḓé">
              <a:extLst>
                <a:ext uri="{FF2B5EF4-FFF2-40B4-BE49-F238E27FC236}">
                  <a16:creationId xmlns:a16="http://schemas.microsoft.com/office/drawing/2014/main" id="{F5A035A1-46D1-4B81-81C7-0E6E15D9848F}"/>
                </a:ext>
              </a:extLst>
            </p:cNvPr>
            <p:cNvGrpSpPr/>
            <p:nvPr/>
          </p:nvGrpSpPr>
          <p:grpSpPr>
            <a:xfrm>
              <a:off x="727431" y="1214350"/>
              <a:ext cx="10553129" cy="4837380"/>
              <a:chOff x="2459596" y="1610580"/>
              <a:chExt cx="7272808" cy="3767656"/>
            </a:xfrm>
          </p:grpSpPr>
          <p:sp>
            <p:nvSpPr>
              <p:cNvPr id="64" name="íŝľîďè">
                <a:extLst>
                  <a:ext uri="{FF2B5EF4-FFF2-40B4-BE49-F238E27FC236}">
                    <a16:creationId xmlns:a16="http://schemas.microsoft.com/office/drawing/2014/main" id="{C3985632-02D2-4E72-B7B1-3F80776F7528}"/>
                  </a:ext>
                </a:extLst>
              </p:cNvPr>
              <p:cNvSpPr/>
              <p:nvPr/>
            </p:nvSpPr>
            <p:spPr>
              <a:xfrm>
                <a:off x="3215253" y="1628800"/>
                <a:ext cx="5761494" cy="3651552"/>
              </a:xfrm>
              <a:custGeom>
                <a:avLst/>
                <a:gdLst>
                  <a:gd name="connsiteX0" fmla="*/ 224028 w 7415784"/>
                  <a:gd name="connsiteY0" fmla="*/ 269748 h 4700016"/>
                  <a:gd name="connsiteX1" fmla="*/ 224028 w 7415784"/>
                  <a:gd name="connsiteY1" fmla="*/ 4430268 h 4700016"/>
                  <a:gd name="connsiteX2" fmla="*/ 7191756 w 7415784"/>
                  <a:gd name="connsiteY2" fmla="*/ 4430268 h 4700016"/>
                  <a:gd name="connsiteX3" fmla="*/ 7191756 w 7415784"/>
                  <a:gd name="connsiteY3" fmla="*/ 269748 h 4700016"/>
                  <a:gd name="connsiteX4" fmla="*/ 266867 w 7415784"/>
                  <a:gd name="connsiteY4" fmla="*/ 0 h 4700016"/>
                  <a:gd name="connsiteX5" fmla="*/ 7148917 w 7415784"/>
                  <a:gd name="connsiteY5" fmla="*/ 0 h 4700016"/>
                  <a:gd name="connsiteX6" fmla="*/ 7415784 w 7415784"/>
                  <a:gd name="connsiteY6" fmla="*/ 266867 h 4700016"/>
                  <a:gd name="connsiteX7" fmla="*/ 7415784 w 7415784"/>
                  <a:gd name="connsiteY7" fmla="*/ 4433149 h 4700016"/>
                  <a:gd name="connsiteX8" fmla="*/ 7148917 w 7415784"/>
                  <a:gd name="connsiteY8" fmla="*/ 4700016 h 4700016"/>
                  <a:gd name="connsiteX9" fmla="*/ 266867 w 7415784"/>
                  <a:gd name="connsiteY9" fmla="*/ 4700016 h 4700016"/>
                  <a:gd name="connsiteX10" fmla="*/ 0 w 7415784"/>
                  <a:gd name="connsiteY10" fmla="*/ 4433149 h 4700016"/>
                  <a:gd name="connsiteX11" fmla="*/ 0 w 7415784"/>
                  <a:gd name="connsiteY11" fmla="*/ 266867 h 4700016"/>
                  <a:gd name="connsiteX12" fmla="*/ 266867 w 7415784"/>
                  <a:gd name="connsiteY12" fmla="*/ 0 h 47000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415784" h="4700016">
                    <a:moveTo>
                      <a:pt x="224028" y="269748"/>
                    </a:moveTo>
                    <a:lnTo>
                      <a:pt x="224028" y="4430268"/>
                    </a:lnTo>
                    <a:lnTo>
                      <a:pt x="7191756" y="4430268"/>
                    </a:lnTo>
                    <a:lnTo>
                      <a:pt x="7191756" y="269748"/>
                    </a:lnTo>
                    <a:close/>
                    <a:moveTo>
                      <a:pt x="266867" y="0"/>
                    </a:moveTo>
                    <a:lnTo>
                      <a:pt x="7148917" y="0"/>
                    </a:lnTo>
                    <a:cubicBezTo>
                      <a:pt x="7296304" y="0"/>
                      <a:pt x="7415784" y="119480"/>
                      <a:pt x="7415784" y="266867"/>
                    </a:cubicBezTo>
                    <a:lnTo>
                      <a:pt x="7415784" y="4433149"/>
                    </a:lnTo>
                    <a:cubicBezTo>
                      <a:pt x="7415784" y="4580536"/>
                      <a:pt x="7296304" y="4700016"/>
                      <a:pt x="7148917" y="4700016"/>
                    </a:cubicBezTo>
                    <a:lnTo>
                      <a:pt x="266867" y="4700016"/>
                    </a:lnTo>
                    <a:cubicBezTo>
                      <a:pt x="119480" y="4700016"/>
                      <a:pt x="0" y="4580536"/>
                      <a:pt x="0" y="4433149"/>
                    </a:cubicBezTo>
                    <a:lnTo>
                      <a:pt x="0" y="266867"/>
                    </a:lnTo>
                    <a:cubicBezTo>
                      <a:pt x="0" y="119480"/>
                      <a:pt x="119480" y="0"/>
                      <a:pt x="266867" y="0"/>
                    </a:cubicBezTo>
                    <a:close/>
                  </a:path>
                </a:pathLst>
              </a:custGeom>
              <a:solidFill>
                <a:sysClr val="window" lastClr="FFFFFF">
                  <a:lumMod val="75000"/>
                  <a:lumOff val="25000"/>
                </a:sysClr>
              </a:solidFill>
              <a:ln w="6350" cap="flat" cmpd="sng" algn="ctr">
                <a:noFill/>
                <a:prstDash val="solid"/>
                <a:miter lim="800000"/>
              </a:ln>
              <a:effectLst/>
            </p:spPr>
            <p:txBody>
              <a:bodyPr wrap="square" lIns="91440" tIns="45720" rIns="91440" bIns="45720"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90" b="0" i="0" u="none" strike="noStrike" kern="0" cap="none" spc="0" normalizeH="0" baseline="0" noProof="0">
                  <a:ln>
                    <a:noFill/>
                  </a:ln>
                  <a:solidFill>
                    <a:prstClr val="white"/>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sp>
            <p:nvSpPr>
              <p:cNvPr id="65" name="íšlïḑé">
                <a:extLst>
                  <a:ext uri="{FF2B5EF4-FFF2-40B4-BE49-F238E27FC236}">
                    <a16:creationId xmlns:a16="http://schemas.microsoft.com/office/drawing/2014/main" id="{08DBBC06-8693-451E-8300-299A75FE7B11}"/>
                  </a:ext>
                </a:extLst>
              </p:cNvPr>
              <p:cNvSpPr/>
              <p:nvPr/>
            </p:nvSpPr>
            <p:spPr>
              <a:xfrm>
                <a:off x="3228835" y="1644767"/>
                <a:ext cx="5734330" cy="3619617"/>
              </a:xfrm>
              <a:custGeom>
                <a:avLst/>
                <a:gdLst>
                  <a:gd name="connsiteX0" fmla="*/ 252028 w 7380820"/>
                  <a:gd name="connsiteY0" fmla="*/ 295230 h 4658912"/>
                  <a:gd name="connsiteX1" fmla="*/ 252028 w 7380820"/>
                  <a:gd name="connsiteY1" fmla="*/ 4363682 h 4658912"/>
                  <a:gd name="connsiteX2" fmla="*/ 7128792 w 7380820"/>
                  <a:gd name="connsiteY2" fmla="*/ 4363682 h 4658912"/>
                  <a:gd name="connsiteX3" fmla="*/ 7128792 w 7380820"/>
                  <a:gd name="connsiteY3" fmla="*/ 295230 h 4658912"/>
                  <a:gd name="connsiteX4" fmla="*/ 264533 w 7380820"/>
                  <a:gd name="connsiteY4" fmla="*/ 0 h 4658912"/>
                  <a:gd name="connsiteX5" fmla="*/ 7116287 w 7380820"/>
                  <a:gd name="connsiteY5" fmla="*/ 0 h 4658912"/>
                  <a:gd name="connsiteX6" fmla="*/ 7380820 w 7380820"/>
                  <a:gd name="connsiteY6" fmla="*/ 264533 h 4658912"/>
                  <a:gd name="connsiteX7" fmla="*/ 7380820 w 7380820"/>
                  <a:gd name="connsiteY7" fmla="*/ 4394379 h 4658912"/>
                  <a:gd name="connsiteX8" fmla="*/ 7116287 w 7380820"/>
                  <a:gd name="connsiteY8" fmla="*/ 4658912 h 4658912"/>
                  <a:gd name="connsiteX9" fmla="*/ 264533 w 7380820"/>
                  <a:gd name="connsiteY9" fmla="*/ 4658912 h 4658912"/>
                  <a:gd name="connsiteX10" fmla="*/ 0 w 7380820"/>
                  <a:gd name="connsiteY10" fmla="*/ 4394379 h 4658912"/>
                  <a:gd name="connsiteX11" fmla="*/ 0 w 7380820"/>
                  <a:gd name="connsiteY11" fmla="*/ 264533 h 4658912"/>
                  <a:gd name="connsiteX12" fmla="*/ 264533 w 7380820"/>
                  <a:gd name="connsiteY12" fmla="*/ 0 h 4658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380820" h="4658912">
                    <a:moveTo>
                      <a:pt x="252028" y="295230"/>
                    </a:moveTo>
                    <a:lnTo>
                      <a:pt x="252028" y="4363682"/>
                    </a:lnTo>
                    <a:lnTo>
                      <a:pt x="7128792" y="4363682"/>
                    </a:lnTo>
                    <a:lnTo>
                      <a:pt x="7128792" y="295230"/>
                    </a:lnTo>
                    <a:close/>
                    <a:moveTo>
                      <a:pt x="264533" y="0"/>
                    </a:moveTo>
                    <a:lnTo>
                      <a:pt x="7116287" y="0"/>
                    </a:lnTo>
                    <a:cubicBezTo>
                      <a:pt x="7262385" y="0"/>
                      <a:pt x="7380820" y="118435"/>
                      <a:pt x="7380820" y="264533"/>
                    </a:cubicBezTo>
                    <a:lnTo>
                      <a:pt x="7380820" y="4394379"/>
                    </a:lnTo>
                    <a:cubicBezTo>
                      <a:pt x="7380820" y="4540477"/>
                      <a:pt x="7262385" y="4658912"/>
                      <a:pt x="7116287" y="4658912"/>
                    </a:cubicBezTo>
                    <a:lnTo>
                      <a:pt x="264533" y="4658912"/>
                    </a:lnTo>
                    <a:cubicBezTo>
                      <a:pt x="118435" y="4658912"/>
                      <a:pt x="0" y="4540477"/>
                      <a:pt x="0" y="4394379"/>
                    </a:cubicBezTo>
                    <a:lnTo>
                      <a:pt x="0" y="264533"/>
                    </a:lnTo>
                    <a:cubicBezTo>
                      <a:pt x="0" y="118435"/>
                      <a:pt x="118435" y="0"/>
                      <a:pt x="264533" y="0"/>
                    </a:cubicBezTo>
                    <a:close/>
                  </a:path>
                </a:pathLst>
              </a:custGeom>
              <a:solidFill>
                <a:sysClr val="windowText" lastClr="000000"/>
              </a:solidFill>
              <a:ln w="6350" cap="flat" cmpd="sng" algn="ctr">
                <a:noFill/>
                <a:prstDash val="solid"/>
                <a:miter lim="800000"/>
              </a:ln>
              <a:effectLst/>
            </p:spPr>
            <p:txBody>
              <a:bodyPr wrap="square" lIns="91440" tIns="45720" rIns="91440" bIns="45720"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90" b="0" i="0" u="none" strike="noStrike" kern="0" cap="none" spc="0" normalizeH="0" baseline="0" noProof="0" dirty="0">
                  <a:ln>
                    <a:noFill/>
                  </a:ln>
                  <a:solidFill>
                    <a:prstClr val="white"/>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sp>
            <p:nvSpPr>
              <p:cNvPr id="66" name="ïšḻîdé">
                <a:extLst>
                  <a:ext uri="{FF2B5EF4-FFF2-40B4-BE49-F238E27FC236}">
                    <a16:creationId xmlns:a16="http://schemas.microsoft.com/office/drawing/2014/main" id="{0287F7C2-8289-4F94-B9F8-EFCD0708116B}"/>
                  </a:ext>
                </a:extLst>
              </p:cNvPr>
              <p:cNvSpPr/>
              <p:nvPr/>
            </p:nvSpPr>
            <p:spPr>
              <a:xfrm>
                <a:off x="6040055" y="1707676"/>
                <a:ext cx="111889" cy="111889"/>
              </a:xfrm>
              <a:prstGeom prst="ellipse">
                <a:avLst/>
              </a:prstGeom>
              <a:gradFill flip="none" rotWithShape="1">
                <a:gsLst>
                  <a:gs pos="17000">
                    <a:sysClr val="windowText" lastClr="000000"/>
                  </a:gs>
                  <a:gs pos="34000">
                    <a:srgbClr val="000000">
                      <a:lumMod val="84000"/>
                      <a:lumOff val="16000"/>
                    </a:srgbClr>
                  </a:gs>
                  <a:gs pos="100000">
                    <a:sysClr val="window" lastClr="FFFFFF">
                      <a:lumMod val="50000"/>
                      <a:lumOff val="50000"/>
                    </a:sysClr>
                  </a:gs>
                </a:gsLst>
                <a:path path="circle">
                  <a:fillToRect l="50000" t="50000" r="50000" b="50000"/>
                </a:path>
                <a:tileRect/>
              </a:gradFill>
              <a:ln w="6350" cap="flat" cmpd="sng" algn="ctr">
                <a:noFill/>
                <a:prstDash val="solid"/>
                <a:miter lim="800000"/>
              </a:ln>
              <a:effectLst/>
            </p:spPr>
            <p:txBody>
              <a:bodyPr wrap="square" lIns="91440" tIns="45720" rIns="91440" bIns="45720" rtlCol="0" anchor="ctr">
                <a:normAutofit fontScale="2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90" b="0" i="0" u="none" strike="noStrike" kern="0" cap="none" spc="0" normalizeH="0" baseline="0" noProof="0">
                  <a:ln>
                    <a:noFill/>
                  </a:ln>
                  <a:solidFill>
                    <a:prstClr val="white"/>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grpSp>
            <p:nvGrpSpPr>
              <p:cNvPr id="67" name="íṥļíḓè">
                <a:extLst>
                  <a:ext uri="{FF2B5EF4-FFF2-40B4-BE49-F238E27FC236}">
                    <a16:creationId xmlns:a16="http://schemas.microsoft.com/office/drawing/2014/main" id="{CA95BFE1-C860-4A13-A53C-E5E8D9DD9791}"/>
                  </a:ext>
                </a:extLst>
              </p:cNvPr>
              <p:cNvGrpSpPr/>
              <p:nvPr/>
            </p:nvGrpSpPr>
            <p:grpSpPr>
              <a:xfrm>
                <a:off x="2459596" y="5232543"/>
                <a:ext cx="7272808" cy="145693"/>
                <a:chOff x="-1348120" y="5777968"/>
                <a:chExt cx="9361040" cy="187524"/>
              </a:xfrm>
            </p:grpSpPr>
            <p:sp>
              <p:nvSpPr>
                <p:cNvPr id="69" name="iśľïḍê">
                  <a:extLst>
                    <a:ext uri="{FF2B5EF4-FFF2-40B4-BE49-F238E27FC236}">
                      <a16:creationId xmlns:a16="http://schemas.microsoft.com/office/drawing/2014/main" id="{B43CE425-FEE9-4E79-A866-CC0BA2E5A39D}"/>
                    </a:ext>
                  </a:extLst>
                </p:cNvPr>
                <p:cNvSpPr/>
                <p:nvPr/>
              </p:nvSpPr>
              <p:spPr>
                <a:xfrm flipV="1">
                  <a:off x="-1348120" y="5928916"/>
                  <a:ext cx="9361040" cy="36576"/>
                </a:xfrm>
                <a:prstGeom prst="trapezoid">
                  <a:avLst>
                    <a:gd name="adj" fmla="val 814192"/>
                  </a:avLst>
                </a:prstGeom>
                <a:solidFill>
                  <a:srgbClr val="808080"/>
                </a:solidFill>
                <a:ln w="6350" cap="flat" cmpd="sng" algn="ctr">
                  <a:noFill/>
                  <a:prstDash val="solid"/>
                  <a:miter lim="800000"/>
                </a:ln>
                <a:effectLst/>
              </p:spPr>
              <p:txBody>
                <a:bodyPr wrap="square" lIns="91440" tIns="45720" rIns="91440" bIns="45720" rtlCol="0" anchor="ctr">
                  <a:normAutofit fontScale="2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90" b="0" i="0" u="none" strike="noStrike" kern="0" cap="none" spc="0" normalizeH="0" baseline="0" noProof="0">
                    <a:ln>
                      <a:noFill/>
                    </a:ln>
                    <a:solidFill>
                      <a:prstClr val="white"/>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sp>
              <p:nvSpPr>
                <p:cNvPr id="70" name="iṧľiďê">
                  <a:extLst>
                    <a:ext uri="{FF2B5EF4-FFF2-40B4-BE49-F238E27FC236}">
                      <a16:creationId xmlns:a16="http://schemas.microsoft.com/office/drawing/2014/main" id="{2A8EE901-451E-4FE0-9EA2-697CC548C3E0}"/>
                    </a:ext>
                  </a:extLst>
                </p:cNvPr>
                <p:cNvSpPr/>
                <p:nvPr/>
              </p:nvSpPr>
              <p:spPr>
                <a:xfrm>
                  <a:off x="-1348120" y="5777968"/>
                  <a:ext cx="9361040" cy="151090"/>
                </a:xfrm>
                <a:prstGeom prst="rect">
                  <a:avLst/>
                </a:prstGeom>
                <a:solidFill>
                  <a:srgbClr val="DDDDDD"/>
                </a:solidFill>
                <a:ln w="6350" cap="flat" cmpd="sng" algn="ctr">
                  <a:noFill/>
                  <a:prstDash val="solid"/>
                  <a:miter lim="800000"/>
                </a:ln>
                <a:effectLst/>
              </p:spPr>
              <p:txBody>
                <a:bodyPr wrap="square" lIns="91440" tIns="45720" rIns="91440" bIns="45720" rtlCol="0" anchor="ctr">
                  <a:normAutofit fontScale="2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90" b="0" i="0" u="none" strike="noStrike" kern="0" cap="none" spc="0" normalizeH="0" baseline="0" noProof="0">
                    <a:ln>
                      <a:noFill/>
                    </a:ln>
                    <a:solidFill>
                      <a:prstClr val="white"/>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grpSp>
          <p:sp>
            <p:nvSpPr>
              <p:cNvPr id="68" name="íṥ1ïḋê">
                <a:extLst>
                  <a:ext uri="{FF2B5EF4-FFF2-40B4-BE49-F238E27FC236}">
                    <a16:creationId xmlns:a16="http://schemas.microsoft.com/office/drawing/2014/main" id="{045B640B-63EE-46F3-8142-05B251A90AF9}"/>
                  </a:ext>
                </a:extLst>
              </p:cNvPr>
              <p:cNvSpPr/>
              <p:nvPr/>
            </p:nvSpPr>
            <p:spPr>
              <a:xfrm>
                <a:off x="7010658" y="1610580"/>
                <a:ext cx="1966089" cy="3651552"/>
              </a:xfrm>
              <a:custGeom>
                <a:avLst/>
                <a:gdLst>
                  <a:gd name="connsiteX0" fmla="*/ 0 w 2530610"/>
                  <a:gd name="connsiteY0" fmla="*/ 0 h 4700016"/>
                  <a:gd name="connsiteX1" fmla="*/ 2263743 w 2530610"/>
                  <a:gd name="connsiteY1" fmla="*/ 0 h 4700016"/>
                  <a:gd name="connsiteX2" fmla="*/ 2530610 w 2530610"/>
                  <a:gd name="connsiteY2" fmla="*/ 266867 h 4700016"/>
                  <a:gd name="connsiteX3" fmla="*/ 2530610 w 2530610"/>
                  <a:gd name="connsiteY3" fmla="*/ 4433149 h 4700016"/>
                  <a:gd name="connsiteX4" fmla="*/ 2263743 w 2530610"/>
                  <a:gd name="connsiteY4" fmla="*/ 4700016 h 4700016"/>
                  <a:gd name="connsiteX5" fmla="*/ 1961175 w 2530610"/>
                  <a:gd name="connsiteY5" fmla="*/ 4700016 h 47000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30610" h="4700016">
                    <a:moveTo>
                      <a:pt x="0" y="0"/>
                    </a:moveTo>
                    <a:lnTo>
                      <a:pt x="2263743" y="0"/>
                    </a:lnTo>
                    <a:cubicBezTo>
                      <a:pt x="2411130" y="0"/>
                      <a:pt x="2530610" y="119480"/>
                      <a:pt x="2530610" y="266867"/>
                    </a:cubicBezTo>
                    <a:lnTo>
                      <a:pt x="2530610" y="4433149"/>
                    </a:lnTo>
                    <a:cubicBezTo>
                      <a:pt x="2530610" y="4580536"/>
                      <a:pt x="2411130" y="4700016"/>
                      <a:pt x="2263743" y="4700016"/>
                    </a:cubicBezTo>
                    <a:lnTo>
                      <a:pt x="1961175" y="4700016"/>
                    </a:lnTo>
                    <a:close/>
                  </a:path>
                </a:pathLst>
              </a:custGeom>
              <a:gradFill rotWithShape="1">
                <a:gsLst>
                  <a:gs pos="0">
                    <a:srgbClr val="FFFFFF">
                      <a:alpha val="30000"/>
                    </a:srgbClr>
                  </a:gs>
                  <a:gs pos="100000">
                    <a:srgbClr val="FFFFFF">
                      <a:alpha val="0"/>
                    </a:srgbClr>
                  </a:gs>
                </a:gsLst>
                <a:lin ang="5400000" scaled="0"/>
              </a:gradFill>
              <a:ln w="6350" cap="flat" cmpd="sng" algn="ctr">
                <a:noFill/>
                <a:prstDash val="solid"/>
                <a:miter lim="800000"/>
              </a:ln>
              <a:effectLst/>
            </p:spPr>
            <p:txBody>
              <a:bodyPr wrap="square" lIns="91440" tIns="45720" rIns="91440" bIns="45720"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90" b="0" i="0" u="none" strike="noStrike" kern="0" cap="none" spc="0" normalizeH="0" baseline="0" noProof="0" dirty="0">
                  <a:ln>
                    <a:noFill/>
                  </a:ln>
                  <a:solidFill>
                    <a:prstClr val="white"/>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grpSp>
      </p:grpSp>
      <p:sp>
        <p:nvSpPr>
          <p:cNvPr id="71" name="文本框 70">
            <a:extLst>
              <a:ext uri="{FF2B5EF4-FFF2-40B4-BE49-F238E27FC236}">
                <a16:creationId xmlns:a16="http://schemas.microsoft.com/office/drawing/2014/main" id="{EFC0C67C-6809-4F4C-B0E7-ED3BCA70981E}"/>
              </a:ext>
            </a:extLst>
          </p:cNvPr>
          <p:cNvSpPr txBox="1"/>
          <p:nvPr/>
        </p:nvSpPr>
        <p:spPr>
          <a:xfrm>
            <a:off x="7536160" y="1408282"/>
            <a:ext cx="1415772" cy="461665"/>
          </a:xfrm>
          <a:prstGeom prst="rect">
            <a:avLst/>
          </a:prstGeom>
          <a:noFill/>
        </p:spPr>
        <p:txBody>
          <a:bodyPr wrap="none" rtlCol="0">
            <a:spAutoFit/>
          </a:bodyPr>
          <a:lstStyle/>
          <a:p>
            <a:r>
              <a:rPr lang="zh-CN" altLang="en-US" sz="24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在线表单</a:t>
            </a:r>
          </a:p>
        </p:txBody>
      </p:sp>
      <p:sp>
        <p:nvSpPr>
          <p:cNvPr id="72" name="矩形 71">
            <a:extLst>
              <a:ext uri="{FF2B5EF4-FFF2-40B4-BE49-F238E27FC236}">
                <a16:creationId xmlns:a16="http://schemas.microsoft.com/office/drawing/2014/main" id="{AB60A4A3-970C-4FC5-81F9-10812637F5F7}"/>
              </a:ext>
            </a:extLst>
          </p:cNvPr>
          <p:cNvSpPr/>
          <p:nvPr/>
        </p:nvSpPr>
        <p:spPr>
          <a:xfrm>
            <a:off x="7536160" y="1916144"/>
            <a:ext cx="1415772" cy="45719"/>
          </a:xfrm>
          <a:prstGeom prst="rect">
            <a:avLst/>
          </a:prstGeom>
          <a:gradFill flip="none" rotWithShape="1">
            <a:gsLst>
              <a:gs pos="14000">
                <a:srgbClr val="1D8B92"/>
              </a:gs>
              <a:gs pos="100000">
                <a:srgbClr val="00DBC0"/>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73" name="文本框 72">
            <a:extLst>
              <a:ext uri="{FF2B5EF4-FFF2-40B4-BE49-F238E27FC236}">
                <a16:creationId xmlns:a16="http://schemas.microsoft.com/office/drawing/2014/main" id="{EEC82049-AA1C-4C23-9969-CDED43DA5F4E}"/>
              </a:ext>
            </a:extLst>
          </p:cNvPr>
          <p:cNvSpPr txBox="1"/>
          <p:nvPr/>
        </p:nvSpPr>
        <p:spPr>
          <a:xfrm>
            <a:off x="7536160" y="2085450"/>
            <a:ext cx="3778438" cy="1061829"/>
          </a:xfrm>
          <a:prstGeom prst="rect">
            <a:avLst/>
          </a:prstGeom>
          <a:noFill/>
        </p:spPr>
        <p:txBody>
          <a:bodyPr wrap="square" rtlCol="0">
            <a:spAutoFit/>
          </a:bodyPr>
          <a:lstStyle/>
          <a:p>
            <a:pPr>
              <a:lnSpc>
                <a:spcPct val="150000"/>
              </a:lnSpc>
            </a:pPr>
            <a:r>
              <a:rPr lang="zh-CN" altLang="en-US" sz="1400" dirty="0">
                <a:latin typeface="Alibaba Sans Light" panose="020B0303020203040204" pitchFamily="34" charset="0"/>
                <a:ea typeface="阿里巴巴普惠体 R" panose="00020600040101010101" pitchFamily="18" charset="-122"/>
                <a:cs typeface="Alibaba Sans Light" panose="020B0303020203040204" pitchFamily="34" charset="0"/>
                <a:sym typeface="Alibaba Sans Light" panose="020B0303020203040204" pitchFamily="34" charset="0"/>
              </a:rPr>
              <a:t>通过简单的拖拽操作，即可搭建出各类数据收集表单。表单的灵活使用，可促使团队成员协作，提升工作效率。</a:t>
            </a:r>
          </a:p>
        </p:txBody>
      </p:sp>
      <p:grpSp>
        <p:nvGrpSpPr>
          <p:cNvPr id="74" name="组合 73">
            <a:extLst>
              <a:ext uri="{FF2B5EF4-FFF2-40B4-BE49-F238E27FC236}">
                <a16:creationId xmlns:a16="http://schemas.microsoft.com/office/drawing/2014/main" id="{6418EB7E-471F-4929-932B-6F305645E105}"/>
              </a:ext>
            </a:extLst>
          </p:cNvPr>
          <p:cNvGrpSpPr/>
          <p:nvPr/>
        </p:nvGrpSpPr>
        <p:grpSpPr>
          <a:xfrm>
            <a:off x="7536160" y="3483441"/>
            <a:ext cx="1412929" cy="276999"/>
            <a:chOff x="603062" y="3722984"/>
            <a:chExt cx="1412929" cy="276999"/>
          </a:xfrm>
        </p:grpSpPr>
        <p:sp>
          <p:nvSpPr>
            <p:cNvPr id="75" name="circle-outline-of-small-size_33759">
              <a:extLst>
                <a:ext uri="{FF2B5EF4-FFF2-40B4-BE49-F238E27FC236}">
                  <a16:creationId xmlns:a16="http://schemas.microsoft.com/office/drawing/2014/main" id="{87DE1024-835F-419E-A507-0B495373666C}"/>
                </a:ext>
              </a:extLst>
            </p:cNvPr>
            <p:cNvSpPr/>
            <p:nvPr/>
          </p:nvSpPr>
          <p:spPr>
            <a:xfrm>
              <a:off x="6030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76" name="文本框 75">
              <a:extLst>
                <a:ext uri="{FF2B5EF4-FFF2-40B4-BE49-F238E27FC236}">
                  <a16:creationId xmlns:a16="http://schemas.microsoft.com/office/drawing/2014/main" id="{D2A703EF-B284-4905-8BB3-30CD7C6331BF}"/>
                </a:ext>
              </a:extLst>
            </p:cNvPr>
            <p:cNvSpPr txBox="1"/>
            <p:nvPr/>
          </p:nvSpPr>
          <p:spPr>
            <a:xfrm>
              <a:off x="741283" y="3722984"/>
              <a:ext cx="1274708"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超</a:t>
              </a:r>
              <a:r>
                <a:rPr lang="en-US" altLang="zh-CN"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20</a:t>
              </a:r>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种字段类型</a:t>
              </a:r>
            </a:p>
          </p:txBody>
        </p:sp>
      </p:grpSp>
      <p:grpSp>
        <p:nvGrpSpPr>
          <p:cNvPr id="77" name="组合 76">
            <a:extLst>
              <a:ext uri="{FF2B5EF4-FFF2-40B4-BE49-F238E27FC236}">
                <a16:creationId xmlns:a16="http://schemas.microsoft.com/office/drawing/2014/main" id="{639E3BCD-8BF2-4E92-8B38-6F16B66703A4}"/>
              </a:ext>
            </a:extLst>
          </p:cNvPr>
          <p:cNvGrpSpPr/>
          <p:nvPr/>
        </p:nvGrpSpPr>
        <p:grpSpPr>
          <a:xfrm>
            <a:off x="9554550" y="3483441"/>
            <a:ext cx="1874594" cy="276999"/>
            <a:chOff x="2190562" y="3722984"/>
            <a:chExt cx="1874594" cy="276999"/>
          </a:xfrm>
        </p:grpSpPr>
        <p:sp>
          <p:nvSpPr>
            <p:cNvPr id="78" name="circle-outline-of-small-size_33759">
              <a:extLst>
                <a:ext uri="{FF2B5EF4-FFF2-40B4-BE49-F238E27FC236}">
                  <a16:creationId xmlns:a16="http://schemas.microsoft.com/office/drawing/2014/main" id="{88A35A86-CE76-40FE-9BA7-8EF5F7CD5F24}"/>
                </a:ext>
              </a:extLst>
            </p:cNvPr>
            <p:cNvSpPr/>
            <p:nvPr/>
          </p:nvSpPr>
          <p:spPr>
            <a:xfrm>
              <a:off x="21905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79" name="文本框 78">
              <a:extLst>
                <a:ext uri="{FF2B5EF4-FFF2-40B4-BE49-F238E27FC236}">
                  <a16:creationId xmlns:a16="http://schemas.microsoft.com/office/drawing/2014/main" id="{89DACE55-2732-45DF-90CC-449E40740709}"/>
                </a:ext>
              </a:extLst>
            </p:cNvPr>
            <p:cNvSpPr txBox="1"/>
            <p:nvPr/>
          </p:nvSpPr>
          <p:spPr>
            <a:xfrm>
              <a:off x="2328783" y="3722984"/>
              <a:ext cx="1736373"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超</a:t>
              </a:r>
              <a:r>
                <a:rPr lang="en-US" altLang="zh-CN"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70</a:t>
              </a:r>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种函数与公式支持</a:t>
              </a:r>
            </a:p>
          </p:txBody>
        </p:sp>
      </p:grpSp>
      <p:grpSp>
        <p:nvGrpSpPr>
          <p:cNvPr id="80" name="组合 79">
            <a:extLst>
              <a:ext uri="{FF2B5EF4-FFF2-40B4-BE49-F238E27FC236}">
                <a16:creationId xmlns:a16="http://schemas.microsoft.com/office/drawing/2014/main" id="{17629B12-7A1B-4F42-AE0A-9F81D76D4519}"/>
              </a:ext>
            </a:extLst>
          </p:cNvPr>
          <p:cNvGrpSpPr/>
          <p:nvPr/>
        </p:nvGrpSpPr>
        <p:grpSpPr>
          <a:xfrm>
            <a:off x="7536160" y="3940641"/>
            <a:ext cx="1861770" cy="276999"/>
            <a:chOff x="603062" y="3722984"/>
            <a:chExt cx="1861770" cy="276999"/>
          </a:xfrm>
        </p:grpSpPr>
        <p:sp>
          <p:nvSpPr>
            <p:cNvPr id="81" name="circle-outline-of-small-size_33759">
              <a:extLst>
                <a:ext uri="{FF2B5EF4-FFF2-40B4-BE49-F238E27FC236}">
                  <a16:creationId xmlns:a16="http://schemas.microsoft.com/office/drawing/2014/main" id="{568A6F84-763A-46DE-8FCE-9033089FD75A}"/>
                </a:ext>
              </a:extLst>
            </p:cNvPr>
            <p:cNvSpPr/>
            <p:nvPr/>
          </p:nvSpPr>
          <p:spPr>
            <a:xfrm>
              <a:off x="6030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82" name="文本框 81">
              <a:extLst>
                <a:ext uri="{FF2B5EF4-FFF2-40B4-BE49-F238E27FC236}">
                  <a16:creationId xmlns:a16="http://schemas.microsoft.com/office/drawing/2014/main" id="{FEDB5CC7-C108-4BF6-838B-C54AF65F26DD}"/>
                </a:ext>
              </a:extLst>
            </p:cNvPr>
            <p:cNvSpPr txBox="1"/>
            <p:nvPr/>
          </p:nvSpPr>
          <p:spPr>
            <a:xfrm>
              <a:off x="741283" y="3722984"/>
              <a:ext cx="1723549"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支持子表单多数据录入</a:t>
              </a:r>
            </a:p>
          </p:txBody>
        </p:sp>
      </p:grpSp>
      <p:grpSp>
        <p:nvGrpSpPr>
          <p:cNvPr id="83" name="组合 82">
            <a:extLst>
              <a:ext uri="{FF2B5EF4-FFF2-40B4-BE49-F238E27FC236}">
                <a16:creationId xmlns:a16="http://schemas.microsoft.com/office/drawing/2014/main" id="{C99A43B6-2E63-4AD9-8989-484C646434AF}"/>
              </a:ext>
            </a:extLst>
          </p:cNvPr>
          <p:cNvGrpSpPr/>
          <p:nvPr/>
        </p:nvGrpSpPr>
        <p:grpSpPr>
          <a:xfrm>
            <a:off x="9554550" y="3940641"/>
            <a:ext cx="1707881" cy="276999"/>
            <a:chOff x="2190562" y="3722984"/>
            <a:chExt cx="1707881" cy="276999"/>
          </a:xfrm>
        </p:grpSpPr>
        <p:sp>
          <p:nvSpPr>
            <p:cNvPr id="84" name="circle-outline-of-small-size_33759">
              <a:extLst>
                <a:ext uri="{FF2B5EF4-FFF2-40B4-BE49-F238E27FC236}">
                  <a16:creationId xmlns:a16="http://schemas.microsoft.com/office/drawing/2014/main" id="{6EB17CBA-9F4F-4EE7-BCD9-1553DC2BC798}"/>
                </a:ext>
              </a:extLst>
            </p:cNvPr>
            <p:cNvSpPr/>
            <p:nvPr/>
          </p:nvSpPr>
          <p:spPr>
            <a:xfrm>
              <a:off x="21905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85" name="文本框 84">
              <a:extLst>
                <a:ext uri="{FF2B5EF4-FFF2-40B4-BE49-F238E27FC236}">
                  <a16:creationId xmlns:a16="http://schemas.microsoft.com/office/drawing/2014/main" id="{E823CEF0-3CE2-48C3-A757-9B6E2B0E8004}"/>
                </a:ext>
              </a:extLst>
            </p:cNvPr>
            <p:cNvSpPr txBox="1"/>
            <p:nvPr/>
          </p:nvSpPr>
          <p:spPr>
            <a:xfrm>
              <a:off x="2328783" y="3722984"/>
              <a:ext cx="1569660"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支持数据联动与调用</a:t>
              </a:r>
            </a:p>
          </p:txBody>
        </p:sp>
      </p:grpSp>
      <p:grpSp>
        <p:nvGrpSpPr>
          <p:cNvPr id="86" name="组合 85">
            <a:extLst>
              <a:ext uri="{FF2B5EF4-FFF2-40B4-BE49-F238E27FC236}">
                <a16:creationId xmlns:a16="http://schemas.microsoft.com/office/drawing/2014/main" id="{04963EB6-F380-4DF1-8796-79B314F6BB75}"/>
              </a:ext>
            </a:extLst>
          </p:cNvPr>
          <p:cNvGrpSpPr/>
          <p:nvPr/>
        </p:nvGrpSpPr>
        <p:grpSpPr>
          <a:xfrm>
            <a:off x="7536160" y="4397841"/>
            <a:ext cx="1246217" cy="276999"/>
            <a:chOff x="603062" y="3722984"/>
            <a:chExt cx="1246217" cy="276999"/>
          </a:xfrm>
        </p:grpSpPr>
        <p:sp>
          <p:nvSpPr>
            <p:cNvPr id="87" name="circle-outline-of-small-size_33759">
              <a:extLst>
                <a:ext uri="{FF2B5EF4-FFF2-40B4-BE49-F238E27FC236}">
                  <a16:creationId xmlns:a16="http://schemas.microsoft.com/office/drawing/2014/main" id="{D6A9F604-7F38-47E5-A46D-E0255D427BA8}"/>
                </a:ext>
              </a:extLst>
            </p:cNvPr>
            <p:cNvSpPr/>
            <p:nvPr/>
          </p:nvSpPr>
          <p:spPr>
            <a:xfrm>
              <a:off x="6030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88" name="文本框 87">
              <a:extLst>
                <a:ext uri="{FF2B5EF4-FFF2-40B4-BE49-F238E27FC236}">
                  <a16:creationId xmlns:a16="http://schemas.microsoft.com/office/drawing/2014/main" id="{C3EFD156-09E0-4656-99F4-A66FADDB0897}"/>
                </a:ext>
              </a:extLst>
            </p:cNvPr>
            <p:cNvSpPr txBox="1"/>
            <p:nvPr/>
          </p:nvSpPr>
          <p:spPr>
            <a:xfrm>
              <a:off x="741283" y="3722984"/>
              <a:ext cx="1107996"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支持扫码提交</a:t>
              </a:r>
            </a:p>
          </p:txBody>
        </p:sp>
      </p:grpSp>
      <p:grpSp>
        <p:nvGrpSpPr>
          <p:cNvPr id="89" name="组合 88">
            <a:extLst>
              <a:ext uri="{FF2B5EF4-FFF2-40B4-BE49-F238E27FC236}">
                <a16:creationId xmlns:a16="http://schemas.microsoft.com/office/drawing/2014/main" id="{F3EAC67A-2AC9-4131-B93B-68FAF4D26D21}"/>
              </a:ext>
            </a:extLst>
          </p:cNvPr>
          <p:cNvGrpSpPr/>
          <p:nvPr/>
        </p:nvGrpSpPr>
        <p:grpSpPr>
          <a:xfrm>
            <a:off x="9554550" y="4397841"/>
            <a:ext cx="1246217" cy="276999"/>
            <a:chOff x="2190562" y="3722984"/>
            <a:chExt cx="1246217" cy="276999"/>
          </a:xfrm>
        </p:grpSpPr>
        <p:sp>
          <p:nvSpPr>
            <p:cNvPr id="90" name="circle-outline-of-small-size_33759">
              <a:extLst>
                <a:ext uri="{FF2B5EF4-FFF2-40B4-BE49-F238E27FC236}">
                  <a16:creationId xmlns:a16="http://schemas.microsoft.com/office/drawing/2014/main" id="{29FB7AFB-BF7E-4CE1-8FA8-37BB07B017CA}"/>
                </a:ext>
              </a:extLst>
            </p:cNvPr>
            <p:cNvSpPr/>
            <p:nvPr/>
          </p:nvSpPr>
          <p:spPr>
            <a:xfrm>
              <a:off x="21905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91" name="文本框 90">
              <a:extLst>
                <a:ext uri="{FF2B5EF4-FFF2-40B4-BE49-F238E27FC236}">
                  <a16:creationId xmlns:a16="http://schemas.microsoft.com/office/drawing/2014/main" id="{0C116E42-4BFD-4C85-BFC6-DEDCD8C268AB}"/>
                </a:ext>
              </a:extLst>
            </p:cNvPr>
            <p:cNvSpPr txBox="1"/>
            <p:nvPr/>
          </p:nvSpPr>
          <p:spPr>
            <a:xfrm>
              <a:off x="2328783" y="3722984"/>
              <a:ext cx="1107996"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支持数据缓存</a:t>
              </a:r>
            </a:p>
          </p:txBody>
        </p:sp>
      </p:grpSp>
      <p:grpSp>
        <p:nvGrpSpPr>
          <p:cNvPr id="92" name="组合 91">
            <a:extLst>
              <a:ext uri="{FF2B5EF4-FFF2-40B4-BE49-F238E27FC236}">
                <a16:creationId xmlns:a16="http://schemas.microsoft.com/office/drawing/2014/main" id="{27D469AE-54FA-44E4-B2E1-CB1D83BFCE2E}"/>
              </a:ext>
            </a:extLst>
          </p:cNvPr>
          <p:cNvGrpSpPr/>
          <p:nvPr/>
        </p:nvGrpSpPr>
        <p:grpSpPr>
          <a:xfrm>
            <a:off x="7536160" y="4855041"/>
            <a:ext cx="1553993" cy="276999"/>
            <a:chOff x="603062" y="3722984"/>
            <a:chExt cx="1553993" cy="276999"/>
          </a:xfrm>
        </p:grpSpPr>
        <p:sp>
          <p:nvSpPr>
            <p:cNvPr id="93" name="circle-outline-of-small-size_33759">
              <a:extLst>
                <a:ext uri="{FF2B5EF4-FFF2-40B4-BE49-F238E27FC236}">
                  <a16:creationId xmlns:a16="http://schemas.microsoft.com/office/drawing/2014/main" id="{2FD74D98-F780-4295-8AF0-77D22F6AD9E7}"/>
                </a:ext>
              </a:extLst>
            </p:cNvPr>
            <p:cNvSpPr/>
            <p:nvPr/>
          </p:nvSpPr>
          <p:spPr>
            <a:xfrm>
              <a:off x="6030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94" name="文本框 93">
              <a:extLst>
                <a:ext uri="{FF2B5EF4-FFF2-40B4-BE49-F238E27FC236}">
                  <a16:creationId xmlns:a16="http://schemas.microsoft.com/office/drawing/2014/main" id="{78384E85-0DA1-4E99-BBBF-5CA470C8FFFF}"/>
                </a:ext>
              </a:extLst>
            </p:cNvPr>
            <p:cNvSpPr txBox="1"/>
            <p:nvPr/>
          </p:nvSpPr>
          <p:spPr>
            <a:xfrm>
              <a:off x="741283" y="3722984"/>
              <a:ext cx="1415772"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支持数据批量修改</a:t>
              </a:r>
            </a:p>
          </p:txBody>
        </p:sp>
      </p:grpSp>
      <p:grpSp>
        <p:nvGrpSpPr>
          <p:cNvPr id="95" name="组合 94">
            <a:extLst>
              <a:ext uri="{FF2B5EF4-FFF2-40B4-BE49-F238E27FC236}">
                <a16:creationId xmlns:a16="http://schemas.microsoft.com/office/drawing/2014/main" id="{681335FA-74A4-4707-8C6F-5C425A89B68C}"/>
              </a:ext>
            </a:extLst>
          </p:cNvPr>
          <p:cNvGrpSpPr/>
          <p:nvPr/>
        </p:nvGrpSpPr>
        <p:grpSpPr>
          <a:xfrm>
            <a:off x="9554550" y="4855041"/>
            <a:ext cx="1246217" cy="276999"/>
            <a:chOff x="2190562" y="3722984"/>
            <a:chExt cx="1246217" cy="276999"/>
          </a:xfrm>
        </p:grpSpPr>
        <p:sp>
          <p:nvSpPr>
            <p:cNvPr id="96" name="circle-outline-of-small-size_33759">
              <a:extLst>
                <a:ext uri="{FF2B5EF4-FFF2-40B4-BE49-F238E27FC236}">
                  <a16:creationId xmlns:a16="http://schemas.microsoft.com/office/drawing/2014/main" id="{28B8B661-5A4E-4F3A-8D8C-8C96484099DE}"/>
                </a:ext>
              </a:extLst>
            </p:cNvPr>
            <p:cNvSpPr/>
            <p:nvPr/>
          </p:nvSpPr>
          <p:spPr>
            <a:xfrm>
              <a:off x="21905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97" name="文本框 96">
              <a:extLst>
                <a:ext uri="{FF2B5EF4-FFF2-40B4-BE49-F238E27FC236}">
                  <a16:creationId xmlns:a16="http://schemas.microsoft.com/office/drawing/2014/main" id="{2B613990-2876-46F1-B80A-754A2B7C720A}"/>
                </a:ext>
              </a:extLst>
            </p:cNvPr>
            <p:cNvSpPr txBox="1"/>
            <p:nvPr/>
          </p:nvSpPr>
          <p:spPr>
            <a:xfrm>
              <a:off x="2328783" y="3722984"/>
              <a:ext cx="1107996"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支持表单外链</a:t>
              </a:r>
            </a:p>
          </p:txBody>
        </p:sp>
      </p:grpSp>
      <p:grpSp>
        <p:nvGrpSpPr>
          <p:cNvPr id="98" name="组合 97">
            <a:extLst>
              <a:ext uri="{FF2B5EF4-FFF2-40B4-BE49-F238E27FC236}">
                <a16:creationId xmlns:a16="http://schemas.microsoft.com/office/drawing/2014/main" id="{4D452C4E-816C-45C4-B003-073B24CB902F}"/>
              </a:ext>
            </a:extLst>
          </p:cNvPr>
          <p:cNvGrpSpPr/>
          <p:nvPr/>
        </p:nvGrpSpPr>
        <p:grpSpPr>
          <a:xfrm>
            <a:off x="7536160" y="5312241"/>
            <a:ext cx="1707881" cy="276999"/>
            <a:chOff x="603062" y="3722984"/>
            <a:chExt cx="1707881" cy="276999"/>
          </a:xfrm>
        </p:grpSpPr>
        <p:sp>
          <p:nvSpPr>
            <p:cNvPr id="99" name="circle-outline-of-small-size_33759">
              <a:extLst>
                <a:ext uri="{FF2B5EF4-FFF2-40B4-BE49-F238E27FC236}">
                  <a16:creationId xmlns:a16="http://schemas.microsoft.com/office/drawing/2014/main" id="{84E8371E-96FE-49A8-9B7F-01856DEBB66C}"/>
                </a:ext>
              </a:extLst>
            </p:cNvPr>
            <p:cNvSpPr/>
            <p:nvPr/>
          </p:nvSpPr>
          <p:spPr>
            <a:xfrm>
              <a:off x="6030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100" name="文本框 99">
              <a:extLst>
                <a:ext uri="{FF2B5EF4-FFF2-40B4-BE49-F238E27FC236}">
                  <a16:creationId xmlns:a16="http://schemas.microsoft.com/office/drawing/2014/main" id="{1DEB6F8F-41F3-4469-A527-626C0497586A}"/>
                </a:ext>
              </a:extLst>
            </p:cNvPr>
            <p:cNvSpPr txBox="1"/>
            <p:nvPr/>
          </p:nvSpPr>
          <p:spPr>
            <a:xfrm>
              <a:off x="741283" y="3722984"/>
              <a:ext cx="1569660"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支持表单个性化布局</a:t>
              </a:r>
            </a:p>
          </p:txBody>
        </p:sp>
      </p:grpSp>
      <p:grpSp>
        <p:nvGrpSpPr>
          <p:cNvPr id="101" name="组合 100">
            <a:extLst>
              <a:ext uri="{FF2B5EF4-FFF2-40B4-BE49-F238E27FC236}">
                <a16:creationId xmlns:a16="http://schemas.microsoft.com/office/drawing/2014/main" id="{08F98E0E-FC5A-4B34-A8D7-2F9EE4DC9CD7}"/>
              </a:ext>
            </a:extLst>
          </p:cNvPr>
          <p:cNvGrpSpPr/>
          <p:nvPr/>
        </p:nvGrpSpPr>
        <p:grpSpPr>
          <a:xfrm>
            <a:off x="9554550" y="5312241"/>
            <a:ext cx="1707881" cy="276999"/>
            <a:chOff x="2190562" y="3722984"/>
            <a:chExt cx="1707881" cy="276999"/>
          </a:xfrm>
        </p:grpSpPr>
        <p:sp>
          <p:nvSpPr>
            <p:cNvPr id="102" name="circle-outline-of-small-size_33759">
              <a:extLst>
                <a:ext uri="{FF2B5EF4-FFF2-40B4-BE49-F238E27FC236}">
                  <a16:creationId xmlns:a16="http://schemas.microsoft.com/office/drawing/2014/main" id="{E736A7ED-78B6-4E90-B194-9BF0A50923EA}"/>
                </a:ext>
              </a:extLst>
            </p:cNvPr>
            <p:cNvSpPr/>
            <p:nvPr/>
          </p:nvSpPr>
          <p:spPr>
            <a:xfrm>
              <a:off x="21905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103" name="文本框 102">
              <a:extLst>
                <a:ext uri="{FF2B5EF4-FFF2-40B4-BE49-F238E27FC236}">
                  <a16:creationId xmlns:a16="http://schemas.microsoft.com/office/drawing/2014/main" id="{C4E0EE62-F81A-4587-B096-2C2796290BB9}"/>
                </a:ext>
              </a:extLst>
            </p:cNvPr>
            <p:cNvSpPr txBox="1"/>
            <p:nvPr/>
          </p:nvSpPr>
          <p:spPr>
            <a:xfrm>
              <a:off x="2328783" y="3722984"/>
              <a:ext cx="1569660"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支持自定义提交提示</a:t>
              </a:r>
            </a:p>
          </p:txBody>
        </p:sp>
      </p:grpSp>
    </p:spTree>
    <p:extLst>
      <p:ext uri="{BB962C8B-B14F-4D97-AF65-F5344CB8AC3E}">
        <p14:creationId xmlns:p14="http://schemas.microsoft.com/office/powerpoint/2010/main" val="21658491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a:extLst>
              <a:ext uri="{FF2B5EF4-FFF2-40B4-BE49-F238E27FC236}">
                <a16:creationId xmlns:a16="http://schemas.microsoft.com/office/drawing/2014/main" id="{AE143AE5-CB9F-4D71-9CD6-47CC7A121EB0}"/>
              </a:ext>
            </a:extLst>
          </p:cNvPr>
          <p:cNvSpPr txBox="1"/>
          <p:nvPr/>
        </p:nvSpPr>
        <p:spPr>
          <a:xfrm>
            <a:off x="71119" y="101600"/>
            <a:ext cx="5880861" cy="400110"/>
          </a:xfrm>
          <a:prstGeom prst="rect">
            <a:avLst/>
          </a:prstGeom>
          <a:noFill/>
        </p:spPr>
        <p:txBody>
          <a:bodyPr wrap="square" rtlCol="0">
            <a:spAutoFit/>
          </a:bodyPr>
          <a:lstStyle/>
          <a:p>
            <a:r>
              <a:rPr lang="en-US" altLang="zh-CN" sz="2000" b="1" dirty="0">
                <a:solidFill>
                  <a:schemeClr val="bg1"/>
                </a:solidFill>
              </a:rPr>
              <a:t>4.1 </a:t>
            </a:r>
            <a:r>
              <a:rPr lang="zh-CN" altLang="en-US" sz="2000" b="1" dirty="0">
                <a:solidFill>
                  <a:schemeClr val="bg1"/>
                </a:solidFill>
              </a:rPr>
              <a:t>在线表单</a:t>
            </a:r>
          </a:p>
        </p:txBody>
      </p:sp>
      <p:sp>
        <p:nvSpPr>
          <p:cNvPr id="46" name="文本框 45">
            <a:extLst>
              <a:ext uri="{FF2B5EF4-FFF2-40B4-BE49-F238E27FC236}">
                <a16:creationId xmlns:a16="http://schemas.microsoft.com/office/drawing/2014/main" id="{CFC8935E-4F8D-484E-A97F-F714F16244FD}"/>
              </a:ext>
            </a:extLst>
          </p:cNvPr>
          <p:cNvSpPr txBox="1"/>
          <p:nvPr/>
        </p:nvSpPr>
        <p:spPr>
          <a:xfrm>
            <a:off x="488516" y="1440950"/>
            <a:ext cx="2646878" cy="461665"/>
          </a:xfrm>
          <a:prstGeom prst="rect">
            <a:avLst/>
          </a:prstGeom>
          <a:noFill/>
        </p:spPr>
        <p:txBody>
          <a:bodyPr wrap="none" rtlCol="0">
            <a:spAutoFit/>
          </a:bodyPr>
          <a:lstStyle/>
          <a:p>
            <a:r>
              <a:rPr lang="zh-CN" altLang="en-US" sz="24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表单典型应用场景</a:t>
            </a:r>
          </a:p>
        </p:txBody>
      </p:sp>
      <p:sp>
        <p:nvSpPr>
          <p:cNvPr id="47" name="矩形 46">
            <a:extLst>
              <a:ext uri="{FF2B5EF4-FFF2-40B4-BE49-F238E27FC236}">
                <a16:creationId xmlns:a16="http://schemas.microsoft.com/office/drawing/2014/main" id="{D37EC851-94E8-4AF0-A2FF-A24E676C47DB}"/>
              </a:ext>
            </a:extLst>
          </p:cNvPr>
          <p:cNvSpPr/>
          <p:nvPr/>
        </p:nvSpPr>
        <p:spPr>
          <a:xfrm>
            <a:off x="488516" y="1948812"/>
            <a:ext cx="2556000" cy="45719"/>
          </a:xfrm>
          <a:prstGeom prst="rect">
            <a:avLst/>
          </a:prstGeom>
          <a:gradFill flip="none" rotWithShape="1">
            <a:gsLst>
              <a:gs pos="14000">
                <a:srgbClr val="1D8B92"/>
              </a:gs>
              <a:gs pos="100000">
                <a:srgbClr val="00DBC0"/>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grpSp>
        <p:nvGrpSpPr>
          <p:cNvPr id="48" name="组合 47">
            <a:extLst>
              <a:ext uri="{FF2B5EF4-FFF2-40B4-BE49-F238E27FC236}">
                <a16:creationId xmlns:a16="http://schemas.microsoft.com/office/drawing/2014/main" id="{52FB55AA-1631-4837-B5A8-8BFEB650F7DE}"/>
              </a:ext>
            </a:extLst>
          </p:cNvPr>
          <p:cNvGrpSpPr/>
          <p:nvPr/>
        </p:nvGrpSpPr>
        <p:grpSpPr>
          <a:xfrm>
            <a:off x="712790" y="2540150"/>
            <a:ext cx="1723549" cy="772149"/>
            <a:chOff x="712790" y="2540150"/>
            <a:chExt cx="1723549" cy="772149"/>
          </a:xfrm>
        </p:grpSpPr>
        <p:grpSp>
          <p:nvGrpSpPr>
            <p:cNvPr id="49" name="组合 48">
              <a:extLst>
                <a:ext uri="{FF2B5EF4-FFF2-40B4-BE49-F238E27FC236}">
                  <a16:creationId xmlns:a16="http://schemas.microsoft.com/office/drawing/2014/main" id="{93F63270-A548-4A97-BCEF-C3F14FA17A86}"/>
                </a:ext>
              </a:extLst>
            </p:cNvPr>
            <p:cNvGrpSpPr/>
            <p:nvPr/>
          </p:nvGrpSpPr>
          <p:grpSpPr>
            <a:xfrm>
              <a:off x="829626" y="2540150"/>
              <a:ext cx="1370824" cy="307777"/>
              <a:chOff x="829626" y="2540150"/>
              <a:chExt cx="1370824" cy="307777"/>
            </a:xfrm>
          </p:grpSpPr>
          <p:grpSp>
            <p:nvGrpSpPr>
              <p:cNvPr id="51" name="组合 50">
                <a:extLst>
                  <a:ext uri="{FF2B5EF4-FFF2-40B4-BE49-F238E27FC236}">
                    <a16:creationId xmlns:a16="http://schemas.microsoft.com/office/drawing/2014/main" id="{B77EF665-0344-42C7-A350-B0C3B31129EE}"/>
                  </a:ext>
                </a:extLst>
              </p:cNvPr>
              <p:cNvGrpSpPr/>
              <p:nvPr/>
            </p:nvGrpSpPr>
            <p:grpSpPr>
              <a:xfrm>
                <a:off x="829626" y="2584418"/>
                <a:ext cx="358210" cy="219241"/>
                <a:chOff x="7119480" y="4112190"/>
                <a:chExt cx="465030" cy="284620"/>
              </a:xfrm>
            </p:grpSpPr>
            <p:sp>
              <p:nvSpPr>
                <p:cNvPr id="53" name="椭圆 52">
                  <a:extLst>
                    <a:ext uri="{FF2B5EF4-FFF2-40B4-BE49-F238E27FC236}">
                      <a16:creationId xmlns:a16="http://schemas.microsoft.com/office/drawing/2014/main" id="{0DC8D37E-558E-48B8-98DB-B8635F32082F}"/>
                    </a:ext>
                  </a:extLst>
                </p:cNvPr>
                <p:cNvSpPr/>
                <p:nvPr/>
              </p:nvSpPr>
              <p:spPr>
                <a:xfrm>
                  <a:off x="7119480" y="4112190"/>
                  <a:ext cx="284620" cy="284620"/>
                </a:xfrm>
                <a:prstGeom prst="ellipse">
                  <a:avLst/>
                </a:prstGeom>
                <a:solidFill>
                  <a:srgbClr val="0CDCD4">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libaba Sans Light" panose="020B0303020203040204" pitchFamily="34" charset="0"/>
                    <a:ea typeface="阿里巴巴普惠体 R" panose="00020600040101010101" pitchFamily="18" charset="-122"/>
                    <a:cs typeface="Alibaba Sans Light" panose="020B0303020203040204" pitchFamily="34" charset="0"/>
                    <a:sym typeface="Alibaba Sans Light" panose="020B0303020203040204" pitchFamily="34" charset="0"/>
                  </a:endParaRPr>
                </a:p>
              </p:txBody>
            </p:sp>
            <p:sp>
              <p:nvSpPr>
                <p:cNvPr id="54" name="椭圆 53">
                  <a:extLst>
                    <a:ext uri="{FF2B5EF4-FFF2-40B4-BE49-F238E27FC236}">
                      <a16:creationId xmlns:a16="http://schemas.microsoft.com/office/drawing/2014/main" id="{2D58BDCC-8214-4B92-8115-28CF5E71C055}"/>
                    </a:ext>
                  </a:extLst>
                </p:cNvPr>
                <p:cNvSpPr/>
                <p:nvPr/>
              </p:nvSpPr>
              <p:spPr>
                <a:xfrm>
                  <a:off x="7299890" y="4112190"/>
                  <a:ext cx="284620" cy="284620"/>
                </a:xfrm>
                <a:prstGeom prst="ellipse">
                  <a:avLst/>
                </a:prstGeom>
                <a:solidFill>
                  <a:srgbClr val="13DD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libaba Sans Light" panose="020B0303020203040204" pitchFamily="34" charset="0"/>
                    <a:ea typeface="阿里巴巴普惠体 R" panose="00020600040101010101" pitchFamily="18" charset="-122"/>
                    <a:cs typeface="Alibaba Sans Light" panose="020B0303020203040204" pitchFamily="34" charset="0"/>
                    <a:sym typeface="Alibaba Sans Light" panose="020B0303020203040204" pitchFamily="34" charset="0"/>
                  </a:endParaRPr>
                </a:p>
              </p:txBody>
            </p:sp>
          </p:grpSp>
          <p:sp>
            <p:nvSpPr>
              <p:cNvPr id="52" name="文本框 51">
                <a:extLst>
                  <a:ext uri="{FF2B5EF4-FFF2-40B4-BE49-F238E27FC236}">
                    <a16:creationId xmlns:a16="http://schemas.microsoft.com/office/drawing/2014/main" id="{75DC7511-DB81-4043-AB18-20BBABFF3B09}"/>
                  </a:ext>
                </a:extLst>
              </p:cNvPr>
              <p:cNvSpPr txBox="1"/>
              <p:nvPr/>
            </p:nvSpPr>
            <p:spPr>
              <a:xfrm>
                <a:off x="1297639" y="2540150"/>
                <a:ext cx="902811" cy="307777"/>
              </a:xfrm>
              <a:prstGeom prst="rect">
                <a:avLst/>
              </a:prstGeom>
              <a:noFill/>
            </p:spPr>
            <p:txBody>
              <a:bodyPr wrap="none" rtlCol="0">
                <a:spAutoFit/>
              </a:bodyPr>
              <a:lstStyle/>
              <a:p>
                <a:r>
                  <a:rPr lang="zh-CN" altLang="en-US" sz="14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销售管理</a:t>
                </a:r>
              </a:p>
            </p:txBody>
          </p:sp>
        </p:grpSp>
        <p:sp>
          <p:nvSpPr>
            <p:cNvPr id="50" name="文本框 49">
              <a:extLst>
                <a:ext uri="{FF2B5EF4-FFF2-40B4-BE49-F238E27FC236}">
                  <a16:creationId xmlns:a16="http://schemas.microsoft.com/office/drawing/2014/main" id="{94DBD603-7440-4FA3-8E11-FE9D1D2D1B1F}"/>
                </a:ext>
              </a:extLst>
            </p:cNvPr>
            <p:cNvSpPr txBox="1"/>
            <p:nvPr/>
          </p:nvSpPr>
          <p:spPr>
            <a:xfrm>
              <a:off x="712790" y="3035300"/>
              <a:ext cx="1723549"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销售上报、订单录入等</a:t>
              </a:r>
            </a:p>
          </p:txBody>
        </p:sp>
      </p:grpSp>
      <p:grpSp>
        <p:nvGrpSpPr>
          <p:cNvPr id="55" name="组合 54">
            <a:extLst>
              <a:ext uri="{FF2B5EF4-FFF2-40B4-BE49-F238E27FC236}">
                <a16:creationId xmlns:a16="http://schemas.microsoft.com/office/drawing/2014/main" id="{98131DA1-3436-4F18-BB47-D1D8E5E6C8D7}"/>
              </a:ext>
            </a:extLst>
          </p:cNvPr>
          <p:cNvGrpSpPr/>
          <p:nvPr/>
        </p:nvGrpSpPr>
        <p:grpSpPr>
          <a:xfrm>
            <a:off x="712790" y="3683150"/>
            <a:ext cx="1723549" cy="772149"/>
            <a:chOff x="712790" y="2540150"/>
            <a:chExt cx="1723549" cy="772149"/>
          </a:xfrm>
        </p:grpSpPr>
        <p:grpSp>
          <p:nvGrpSpPr>
            <p:cNvPr id="56" name="组合 55">
              <a:extLst>
                <a:ext uri="{FF2B5EF4-FFF2-40B4-BE49-F238E27FC236}">
                  <a16:creationId xmlns:a16="http://schemas.microsoft.com/office/drawing/2014/main" id="{044C2622-6C31-42FB-AAEA-21B89F4645A5}"/>
                </a:ext>
              </a:extLst>
            </p:cNvPr>
            <p:cNvGrpSpPr/>
            <p:nvPr/>
          </p:nvGrpSpPr>
          <p:grpSpPr>
            <a:xfrm>
              <a:off x="829626" y="2540150"/>
              <a:ext cx="1370824" cy="307777"/>
              <a:chOff x="829626" y="2540150"/>
              <a:chExt cx="1370824" cy="307777"/>
            </a:xfrm>
          </p:grpSpPr>
          <p:grpSp>
            <p:nvGrpSpPr>
              <p:cNvPr id="58" name="组合 57">
                <a:extLst>
                  <a:ext uri="{FF2B5EF4-FFF2-40B4-BE49-F238E27FC236}">
                    <a16:creationId xmlns:a16="http://schemas.microsoft.com/office/drawing/2014/main" id="{C4395F48-22E3-4A57-9093-F9143BE6BA61}"/>
                  </a:ext>
                </a:extLst>
              </p:cNvPr>
              <p:cNvGrpSpPr/>
              <p:nvPr/>
            </p:nvGrpSpPr>
            <p:grpSpPr>
              <a:xfrm>
                <a:off x="829626" y="2584418"/>
                <a:ext cx="358210" cy="219241"/>
                <a:chOff x="7119480" y="4112190"/>
                <a:chExt cx="465030" cy="284620"/>
              </a:xfrm>
            </p:grpSpPr>
            <p:sp>
              <p:nvSpPr>
                <p:cNvPr id="60" name="椭圆 59">
                  <a:extLst>
                    <a:ext uri="{FF2B5EF4-FFF2-40B4-BE49-F238E27FC236}">
                      <a16:creationId xmlns:a16="http://schemas.microsoft.com/office/drawing/2014/main" id="{0BDF07A0-FFC7-41FB-9F68-A04E3D57A6F8}"/>
                    </a:ext>
                  </a:extLst>
                </p:cNvPr>
                <p:cNvSpPr/>
                <p:nvPr/>
              </p:nvSpPr>
              <p:spPr>
                <a:xfrm>
                  <a:off x="7119480" y="4112190"/>
                  <a:ext cx="284620" cy="284620"/>
                </a:xfrm>
                <a:prstGeom prst="ellipse">
                  <a:avLst/>
                </a:prstGeom>
                <a:solidFill>
                  <a:srgbClr val="0CDCD4">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libaba Sans Light" panose="020B0303020203040204" pitchFamily="34" charset="0"/>
                    <a:ea typeface="阿里巴巴普惠体 R" panose="00020600040101010101" pitchFamily="18" charset="-122"/>
                    <a:cs typeface="Alibaba Sans Light" panose="020B0303020203040204" pitchFamily="34" charset="0"/>
                    <a:sym typeface="Alibaba Sans Light" panose="020B0303020203040204" pitchFamily="34" charset="0"/>
                  </a:endParaRPr>
                </a:p>
              </p:txBody>
            </p:sp>
            <p:sp>
              <p:nvSpPr>
                <p:cNvPr id="104" name="椭圆 103">
                  <a:extLst>
                    <a:ext uri="{FF2B5EF4-FFF2-40B4-BE49-F238E27FC236}">
                      <a16:creationId xmlns:a16="http://schemas.microsoft.com/office/drawing/2014/main" id="{81CC2562-545E-4DFD-BE46-592D5017DC83}"/>
                    </a:ext>
                  </a:extLst>
                </p:cNvPr>
                <p:cNvSpPr/>
                <p:nvPr/>
              </p:nvSpPr>
              <p:spPr>
                <a:xfrm>
                  <a:off x="7299890" y="4112190"/>
                  <a:ext cx="284620" cy="284620"/>
                </a:xfrm>
                <a:prstGeom prst="ellipse">
                  <a:avLst/>
                </a:prstGeom>
                <a:solidFill>
                  <a:srgbClr val="13DD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libaba Sans Light" panose="020B0303020203040204" pitchFamily="34" charset="0"/>
                    <a:ea typeface="阿里巴巴普惠体 R" panose="00020600040101010101" pitchFamily="18" charset="-122"/>
                    <a:cs typeface="Alibaba Sans Light" panose="020B0303020203040204" pitchFamily="34" charset="0"/>
                    <a:sym typeface="Alibaba Sans Light" panose="020B0303020203040204" pitchFamily="34" charset="0"/>
                  </a:endParaRPr>
                </a:p>
              </p:txBody>
            </p:sp>
          </p:grpSp>
          <p:sp>
            <p:nvSpPr>
              <p:cNvPr id="59" name="文本框 58">
                <a:extLst>
                  <a:ext uri="{FF2B5EF4-FFF2-40B4-BE49-F238E27FC236}">
                    <a16:creationId xmlns:a16="http://schemas.microsoft.com/office/drawing/2014/main" id="{28740C7B-BF21-4ED0-B109-F7F5C3980E7D}"/>
                  </a:ext>
                </a:extLst>
              </p:cNvPr>
              <p:cNvSpPr txBox="1"/>
              <p:nvPr/>
            </p:nvSpPr>
            <p:spPr>
              <a:xfrm>
                <a:off x="1297639" y="2540150"/>
                <a:ext cx="902811" cy="307777"/>
              </a:xfrm>
              <a:prstGeom prst="rect">
                <a:avLst/>
              </a:prstGeom>
              <a:noFill/>
            </p:spPr>
            <p:txBody>
              <a:bodyPr wrap="none" rtlCol="0">
                <a:spAutoFit/>
              </a:bodyPr>
              <a:lstStyle/>
              <a:p>
                <a:r>
                  <a:rPr lang="zh-CN" altLang="en-US" sz="14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采购管理</a:t>
                </a:r>
              </a:p>
            </p:txBody>
          </p:sp>
        </p:grpSp>
        <p:sp>
          <p:nvSpPr>
            <p:cNvPr id="57" name="文本框 56">
              <a:extLst>
                <a:ext uri="{FF2B5EF4-FFF2-40B4-BE49-F238E27FC236}">
                  <a16:creationId xmlns:a16="http://schemas.microsoft.com/office/drawing/2014/main" id="{BBB4071C-641C-4008-BCE2-20DFD7B6DE10}"/>
                </a:ext>
              </a:extLst>
            </p:cNvPr>
            <p:cNvSpPr txBox="1"/>
            <p:nvPr/>
          </p:nvSpPr>
          <p:spPr>
            <a:xfrm>
              <a:off x="712790" y="3035300"/>
              <a:ext cx="1723549"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入库申报、采购下单等</a:t>
              </a:r>
            </a:p>
          </p:txBody>
        </p:sp>
      </p:grpSp>
      <p:grpSp>
        <p:nvGrpSpPr>
          <p:cNvPr id="105" name="组合 104">
            <a:extLst>
              <a:ext uri="{FF2B5EF4-FFF2-40B4-BE49-F238E27FC236}">
                <a16:creationId xmlns:a16="http://schemas.microsoft.com/office/drawing/2014/main" id="{3616FA36-5EC7-41C3-94A0-396A70F51012}"/>
              </a:ext>
            </a:extLst>
          </p:cNvPr>
          <p:cNvGrpSpPr/>
          <p:nvPr/>
        </p:nvGrpSpPr>
        <p:grpSpPr>
          <a:xfrm>
            <a:off x="712790" y="4826150"/>
            <a:ext cx="1723549" cy="772149"/>
            <a:chOff x="712790" y="2540150"/>
            <a:chExt cx="1723549" cy="772149"/>
          </a:xfrm>
        </p:grpSpPr>
        <p:grpSp>
          <p:nvGrpSpPr>
            <p:cNvPr id="106" name="组合 105">
              <a:extLst>
                <a:ext uri="{FF2B5EF4-FFF2-40B4-BE49-F238E27FC236}">
                  <a16:creationId xmlns:a16="http://schemas.microsoft.com/office/drawing/2014/main" id="{4498F74D-4DBB-4B4D-9EFB-160A657F4743}"/>
                </a:ext>
              </a:extLst>
            </p:cNvPr>
            <p:cNvGrpSpPr/>
            <p:nvPr/>
          </p:nvGrpSpPr>
          <p:grpSpPr>
            <a:xfrm>
              <a:off x="829626" y="2540150"/>
              <a:ext cx="1250600" cy="307777"/>
              <a:chOff x="829626" y="2540150"/>
              <a:chExt cx="1250600" cy="307777"/>
            </a:xfrm>
          </p:grpSpPr>
          <p:grpSp>
            <p:nvGrpSpPr>
              <p:cNvPr id="108" name="组合 107">
                <a:extLst>
                  <a:ext uri="{FF2B5EF4-FFF2-40B4-BE49-F238E27FC236}">
                    <a16:creationId xmlns:a16="http://schemas.microsoft.com/office/drawing/2014/main" id="{FDBA9384-D164-4862-B7DF-19402EFE9E1B}"/>
                  </a:ext>
                </a:extLst>
              </p:cNvPr>
              <p:cNvGrpSpPr/>
              <p:nvPr/>
            </p:nvGrpSpPr>
            <p:grpSpPr>
              <a:xfrm>
                <a:off x="829626" y="2584418"/>
                <a:ext cx="358210" cy="219241"/>
                <a:chOff x="7119480" y="4112190"/>
                <a:chExt cx="465030" cy="284620"/>
              </a:xfrm>
            </p:grpSpPr>
            <p:sp>
              <p:nvSpPr>
                <p:cNvPr id="110" name="椭圆 109">
                  <a:extLst>
                    <a:ext uri="{FF2B5EF4-FFF2-40B4-BE49-F238E27FC236}">
                      <a16:creationId xmlns:a16="http://schemas.microsoft.com/office/drawing/2014/main" id="{553C6B10-6DA2-4AF8-B908-8D102927462E}"/>
                    </a:ext>
                  </a:extLst>
                </p:cNvPr>
                <p:cNvSpPr/>
                <p:nvPr/>
              </p:nvSpPr>
              <p:spPr>
                <a:xfrm>
                  <a:off x="7119480" y="4112190"/>
                  <a:ext cx="284620" cy="284620"/>
                </a:xfrm>
                <a:prstGeom prst="ellipse">
                  <a:avLst/>
                </a:prstGeom>
                <a:solidFill>
                  <a:srgbClr val="0CDCD4">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libaba Sans Light" panose="020B0303020203040204" pitchFamily="34" charset="0"/>
                    <a:ea typeface="阿里巴巴普惠体 R" panose="00020600040101010101" pitchFamily="18" charset="-122"/>
                    <a:cs typeface="Alibaba Sans Light" panose="020B0303020203040204" pitchFamily="34" charset="0"/>
                    <a:sym typeface="Alibaba Sans Light" panose="020B0303020203040204" pitchFamily="34" charset="0"/>
                  </a:endParaRPr>
                </a:p>
              </p:txBody>
            </p:sp>
            <p:sp>
              <p:nvSpPr>
                <p:cNvPr id="111" name="椭圆 110">
                  <a:extLst>
                    <a:ext uri="{FF2B5EF4-FFF2-40B4-BE49-F238E27FC236}">
                      <a16:creationId xmlns:a16="http://schemas.microsoft.com/office/drawing/2014/main" id="{7355A320-8FCF-491E-BA83-2415B0D6A6D0}"/>
                    </a:ext>
                  </a:extLst>
                </p:cNvPr>
                <p:cNvSpPr/>
                <p:nvPr/>
              </p:nvSpPr>
              <p:spPr>
                <a:xfrm>
                  <a:off x="7299890" y="4112190"/>
                  <a:ext cx="284620" cy="284620"/>
                </a:xfrm>
                <a:prstGeom prst="ellipse">
                  <a:avLst/>
                </a:prstGeom>
                <a:solidFill>
                  <a:srgbClr val="13DD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libaba Sans Light" panose="020B0303020203040204" pitchFamily="34" charset="0"/>
                    <a:ea typeface="阿里巴巴普惠体 R" panose="00020600040101010101" pitchFamily="18" charset="-122"/>
                    <a:cs typeface="Alibaba Sans Light" panose="020B0303020203040204" pitchFamily="34" charset="0"/>
                    <a:sym typeface="Alibaba Sans Light" panose="020B0303020203040204" pitchFamily="34" charset="0"/>
                  </a:endParaRPr>
                </a:p>
              </p:txBody>
            </p:sp>
          </p:grpSp>
          <p:sp>
            <p:nvSpPr>
              <p:cNvPr id="109" name="文本框 108">
                <a:extLst>
                  <a:ext uri="{FF2B5EF4-FFF2-40B4-BE49-F238E27FC236}">
                    <a16:creationId xmlns:a16="http://schemas.microsoft.com/office/drawing/2014/main" id="{AC6CFE6D-5FBD-4854-95AB-B484642EA805}"/>
                  </a:ext>
                </a:extLst>
              </p:cNvPr>
              <p:cNvSpPr txBox="1"/>
              <p:nvPr/>
            </p:nvSpPr>
            <p:spPr>
              <a:xfrm>
                <a:off x="1297639" y="2540150"/>
                <a:ext cx="782587" cy="307777"/>
              </a:xfrm>
              <a:prstGeom prst="rect">
                <a:avLst/>
              </a:prstGeom>
              <a:noFill/>
            </p:spPr>
            <p:txBody>
              <a:bodyPr wrap="none" rtlCol="0">
                <a:spAutoFit/>
              </a:bodyPr>
              <a:lstStyle/>
              <a:p>
                <a:r>
                  <a:rPr lang="en-US" altLang="zh-CN" sz="14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OA</a:t>
                </a:r>
                <a:r>
                  <a:rPr lang="zh-CN" altLang="en-US" sz="14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管理</a:t>
                </a:r>
              </a:p>
            </p:txBody>
          </p:sp>
        </p:grpSp>
        <p:sp>
          <p:nvSpPr>
            <p:cNvPr id="107" name="文本框 106">
              <a:extLst>
                <a:ext uri="{FF2B5EF4-FFF2-40B4-BE49-F238E27FC236}">
                  <a16:creationId xmlns:a16="http://schemas.microsoft.com/office/drawing/2014/main" id="{8990B1E3-B8F5-49FE-BBE4-3FDB0DDF70D4}"/>
                </a:ext>
              </a:extLst>
            </p:cNvPr>
            <p:cNvSpPr txBox="1"/>
            <p:nvPr/>
          </p:nvSpPr>
          <p:spPr>
            <a:xfrm>
              <a:off x="712790" y="3035300"/>
              <a:ext cx="1723549"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物品领用、考勤打卡等</a:t>
              </a:r>
            </a:p>
          </p:txBody>
        </p:sp>
      </p:grpSp>
      <p:pic>
        <p:nvPicPr>
          <p:cNvPr id="112" name="图片 111">
            <a:extLst>
              <a:ext uri="{FF2B5EF4-FFF2-40B4-BE49-F238E27FC236}">
                <a16:creationId xmlns:a16="http://schemas.microsoft.com/office/drawing/2014/main" id="{E05A37DD-0E85-4828-8A75-D73EAD871B7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91500" y="1079618"/>
            <a:ext cx="3209135" cy="5295600"/>
          </a:xfrm>
          <a:prstGeom prst="rect">
            <a:avLst/>
          </a:prstGeom>
        </p:spPr>
      </p:pic>
      <p:pic>
        <p:nvPicPr>
          <p:cNvPr id="113" name="图片 112">
            <a:extLst>
              <a:ext uri="{FF2B5EF4-FFF2-40B4-BE49-F238E27FC236}">
                <a16:creationId xmlns:a16="http://schemas.microsoft.com/office/drawing/2014/main" id="{ED63638C-D572-465D-B1F1-8F3F638B8C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0654" y="553304"/>
            <a:ext cx="3848260" cy="6350262"/>
          </a:xfrm>
          <a:prstGeom prst="rect">
            <a:avLst/>
          </a:prstGeom>
        </p:spPr>
      </p:pic>
      <p:pic>
        <p:nvPicPr>
          <p:cNvPr id="114" name="图片 113">
            <a:extLst>
              <a:ext uri="{FF2B5EF4-FFF2-40B4-BE49-F238E27FC236}">
                <a16:creationId xmlns:a16="http://schemas.microsoft.com/office/drawing/2014/main" id="{1B4B95A0-2F97-478C-B2EA-658F696B328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68933" y="1124903"/>
            <a:ext cx="3209133" cy="5295600"/>
          </a:xfrm>
          <a:prstGeom prst="rect">
            <a:avLst/>
          </a:prstGeom>
        </p:spPr>
      </p:pic>
    </p:spTree>
    <p:extLst>
      <p:ext uri="{BB962C8B-B14F-4D97-AF65-F5344CB8AC3E}">
        <p14:creationId xmlns:p14="http://schemas.microsoft.com/office/powerpoint/2010/main" val="334238422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a:extLst>
              <a:ext uri="{FF2B5EF4-FFF2-40B4-BE49-F238E27FC236}">
                <a16:creationId xmlns:a16="http://schemas.microsoft.com/office/drawing/2014/main" id="{AE143AE5-CB9F-4D71-9CD6-47CC7A121EB0}"/>
              </a:ext>
            </a:extLst>
          </p:cNvPr>
          <p:cNvSpPr txBox="1"/>
          <p:nvPr/>
        </p:nvSpPr>
        <p:spPr>
          <a:xfrm>
            <a:off x="71119" y="101600"/>
            <a:ext cx="5880861" cy="400110"/>
          </a:xfrm>
          <a:prstGeom prst="rect">
            <a:avLst/>
          </a:prstGeom>
          <a:noFill/>
        </p:spPr>
        <p:txBody>
          <a:bodyPr wrap="square" rtlCol="0">
            <a:spAutoFit/>
          </a:bodyPr>
          <a:lstStyle/>
          <a:p>
            <a:r>
              <a:rPr lang="en-US" altLang="zh-CN" sz="2000" b="1" dirty="0">
                <a:solidFill>
                  <a:schemeClr val="bg1"/>
                </a:solidFill>
              </a:rPr>
              <a:t>4.2 </a:t>
            </a:r>
            <a:r>
              <a:rPr lang="zh-CN" altLang="en-US" sz="2000" b="1" dirty="0">
                <a:solidFill>
                  <a:schemeClr val="bg1"/>
                </a:solidFill>
              </a:rPr>
              <a:t>流程引擎</a:t>
            </a:r>
          </a:p>
        </p:txBody>
      </p:sp>
      <p:grpSp>
        <p:nvGrpSpPr>
          <p:cNvPr id="56" name="组合 55">
            <a:extLst>
              <a:ext uri="{FF2B5EF4-FFF2-40B4-BE49-F238E27FC236}">
                <a16:creationId xmlns:a16="http://schemas.microsoft.com/office/drawing/2014/main" id="{6BB87323-72F7-42C6-BA2C-CCD8C2C050F9}"/>
              </a:ext>
            </a:extLst>
          </p:cNvPr>
          <p:cNvGrpSpPr/>
          <p:nvPr/>
        </p:nvGrpSpPr>
        <p:grpSpPr>
          <a:xfrm>
            <a:off x="266765" y="1688336"/>
            <a:ext cx="6692987" cy="3590210"/>
            <a:chOff x="895350" y="1127338"/>
            <a:chExt cx="10287000" cy="4715391"/>
          </a:xfrm>
        </p:grpSpPr>
        <p:pic>
          <p:nvPicPr>
            <p:cNvPr id="57" name="图片 56">
              <a:extLst>
                <a:ext uri="{FF2B5EF4-FFF2-40B4-BE49-F238E27FC236}">
                  <a16:creationId xmlns:a16="http://schemas.microsoft.com/office/drawing/2014/main" id="{2CBEBFA3-EFE3-483E-82A7-FFBC73E353EC}"/>
                </a:ext>
              </a:extLst>
            </p:cNvPr>
            <p:cNvPicPr>
              <a:picLocks noChangeAspect="1"/>
            </p:cNvPicPr>
            <p:nvPr/>
          </p:nvPicPr>
          <p:blipFill>
            <a:blip r:embed="rId2"/>
            <a:srcRect/>
            <a:stretch>
              <a:fillRect/>
            </a:stretch>
          </p:blipFill>
          <p:spPr>
            <a:xfrm>
              <a:off x="2232769" y="1427140"/>
              <a:ext cx="7587506" cy="3980642"/>
            </a:xfrm>
            <a:prstGeom prst="rect">
              <a:avLst/>
            </a:prstGeom>
          </p:spPr>
        </p:pic>
        <p:grpSp>
          <p:nvGrpSpPr>
            <p:cNvPr id="58" name="íṩ1ïḓé">
              <a:extLst>
                <a:ext uri="{FF2B5EF4-FFF2-40B4-BE49-F238E27FC236}">
                  <a16:creationId xmlns:a16="http://schemas.microsoft.com/office/drawing/2014/main" id="{A5B2602A-E78C-4138-B785-E99E605669BA}"/>
                </a:ext>
              </a:extLst>
            </p:cNvPr>
            <p:cNvGrpSpPr/>
            <p:nvPr/>
          </p:nvGrpSpPr>
          <p:grpSpPr>
            <a:xfrm>
              <a:off x="895350" y="1127338"/>
              <a:ext cx="10287000" cy="4715391"/>
              <a:chOff x="2459596" y="1610580"/>
              <a:chExt cx="7272808" cy="3767656"/>
            </a:xfrm>
          </p:grpSpPr>
          <p:sp>
            <p:nvSpPr>
              <p:cNvPr id="59" name="íŝľîďè">
                <a:extLst>
                  <a:ext uri="{FF2B5EF4-FFF2-40B4-BE49-F238E27FC236}">
                    <a16:creationId xmlns:a16="http://schemas.microsoft.com/office/drawing/2014/main" id="{DC115858-30AB-47DA-B638-315172E261A6}"/>
                  </a:ext>
                </a:extLst>
              </p:cNvPr>
              <p:cNvSpPr/>
              <p:nvPr/>
            </p:nvSpPr>
            <p:spPr>
              <a:xfrm>
                <a:off x="3215253" y="1628800"/>
                <a:ext cx="5761494" cy="3651552"/>
              </a:xfrm>
              <a:custGeom>
                <a:avLst/>
                <a:gdLst>
                  <a:gd name="connsiteX0" fmla="*/ 224028 w 7415784"/>
                  <a:gd name="connsiteY0" fmla="*/ 269748 h 4700016"/>
                  <a:gd name="connsiteX1" fmla="*/ 224028 w 7415784"/>
                  <a:gd name="connsiteY1" fmla="*/ 4430268 h 4700016"/>
                  <a:gd name="connsiteX2" fmla="*/ 7191756 w 7415784"/>
                  <a:gd name="connsiteY2" fmla="*/ 4430268 h 4700016"/>
                  <a:gd name="connsiteX3" fmla="*/ 7191756 w 7415784"/>
                  <a:gd name="connsiteY3" fmla="*/ 269748 h 4700016"/>
                  <a:gd name="connsiteX4" fmla="*/ 266867 w 7415784"/>
                  <a:gd name="connsiteY4" fmla="*/ 0 h 4700016"/>
                  <a:gd name="connsiteX5" fmla="*/ 7148917 w 7415784"/>
                  <a:gd name="connsiteY5" fmla="*/ 0 h 4700016"/>
                  <a:gd name="connsiteX6" fmla="*/ 7415784 w 7415784"/>
                  <a:gd name="connsiteY6" fmla="*/ 266867 h 4700016"/>
                  <a:gd name="connsiteX7" fmla="*/ 7415784 w 7415784"/>
                  <a:gd name="connsiteY7" fmla="*/ 4433149 h 4700016"/>
                  <a:gd name="connsiteX8" fmla="*/ 7148917 w 7415784"/>
                  <a:gd name="connsiteY8" fmla="*/ 4700016 h 4700016"/>
                  <a:gd name="connsiteX9" fmla="*/ 266867 w 7415784"/>
                  <a:gd name="connsiteY9" fmla="*/ 4700016 h 4700016"/>
                  <a:gd name="connsiteX10" fmla="*/ 0 w 7415784"/>
                  <a:gd name="connsiteY10" fmla="*/ 4433149 h 4700016"/>
                  <a:gd name="connsiteX11" fmla="*/ 0 w 7415784"/>
                  <a:gd name="connsiteY11" fmla="*/ 266867 h 4700016"/>
                  <a:gd name="connsiteX12" fmla="*/ 266867 w 7415784"/>
                  <a:gd name="connsiteY12" fmla="*/ 0 h 47000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415784" h="4700016">
                    <a:moveTo>
                      <a:pt x="224028" y="269748"/>
                    </a:moveTo>
                    <a:lnTo>
                      <a:pt x="224028" y="4430268"/>
                    </a:lnTo>
                    <a:lnTo>
                      <a:pt x="7191756" y="4430268"/>
                    </a:lnTo>
                    <a:lnTo>
                      <a:pt x="7191756" y="269748"/>
                    </a:lnTo>
                    <a:close/>
                    <a:moveTo>
                      <a:pt x="266867" y="0"/>
                    </a:moveTo>
                    <a:lnTo>
                      <a:pt x="7148917" y="0"/>
                    </a:lnTo>
                    <a:cubicBezTo>
                      <a:pt x="7296304" y="0"/>
                      <a:pt x="7415784" y="119480"/>
                      <a:pt x="7415784" y="266867"/>
                    </a:cubicBezTo>
                    <a:lnTo>
                      <a:pt x="7415784" y="4433149"/>
                    </a:lnTo>
                    <a:cubicBezTo>
                      <a:pt x="7415784" y="4580536"/>
                      <a:pt x="7296304" y="4700016"/>
                      <a:pt x="7148917" y="4700016"/>
                    </a:cubicBezTo>
                    <a:lnTo>
                      <a:pt x="266867" y="4700016"/>
                    </a:lnTo>
                    <a:cubicBezTo>
                      <a:pt x="119480" y="4700016"/>
                      <a:pt x="0" y="4580536"/>
                      <a:pt x="0" y="4433149"/>
                    </a:cubicBezTo>
                    <a:lnTo>
                      <a:pt x="0" y="266867"/>
                    </a:lnTo>
                    <a:cubicBezTo>
                      <a:pt x="0" y="119480"/>
                      <a:pt x="119480" y="0"/>
                      <a:pt x="266867" y="0"/>
                    </a:cubicBezTo>
                    <a:close/>
                  </a:path>
                </a:pathLst>
              </a:custGeom>
              <a:solidFill>
                <a:sysClr val="window" lastClr="FFFFFF">
                  <a:lumMod val="75000"/>
                  <a:lumOff val="25000"/>
                </a:sysClr>
              </a:solidFill>
              <a:ln w="6350" cap="flat" cmpd="sng" algn="ctr">
                <a:noFill/>
                <a:prstDash val="solid"/>
                <a:miter lim="800000"/>
              </a:ln>
              <a:effectLst/>
            </p:spPr>
            <p:txBody>
              <a:bodyPr wrap="square" lIns="91440" tIns="45720" rIns="91440" bIns="45720"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90" b="0" i="0" u="none" strike="noStrike" kern="0" cap="none" spc="0" normalizeH="0" baseline="0" noProof="0">
                  <a:ln>
                    <a:noFill/>
                  </a:ln>
                  <a:solidFill>
                    <a:prstClr val="white"/>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sp>
            <p:nvSpPr>
              <p:cNvPr id="60" name="íšlïḑé">
                <a:extLst>
                  <a:ext uri="{FF2B5EF4-FFF2-40B4-BE49-F238E27FC236}">
                    <a16:creationId xmlns:a16="http://schemas.microsoft.com/office/drawing/2014/main" id="{8D536123-3324-4035-BDB4-8152DDDDAA8C}"/>
                  </a:ext>
                </a:extLst>
              </p:cNvPr>
              <p:cNvSpPr/>
              <p:nvPr/>
            </p:nvSpPr>
            <p:spPr>
              <a:xfrm>
                <a:off x="3228835" y="1644767"/>
                <a:ext cx="5734330" cy="3619617"/>
              </a:xfrm>
              <a:custGeom>
                <a:avLst/>
                <a:gdLst>
                  <a:gd name="connsiteX0" fmla="*/ 252028 w 7380820"/>
                  <a:gd name="connsiteY0" fmla="*/ 295230 h 4658912"/>
                  <a:gd name="connsiteX1" fmla="*/ 252028 w 7380820"/>
                  <a:gd name="connsiteY1" fmla="*/ 4363682 h 4658912"/>
                  <a:gd name="connsiteX2" fmla="*/ 7128792 w 7380820"/>
                  <a:gd name="connsiteY2" fmla="*/ 4363682 h 4658912"/>
                  <a:gd name="connsiteX3" fmla="*/ 7128792 w 7380820"/>
                  <a:gd name="connsiteY3" fmla="*/ 295230 h 4658912"/>
                  <a:gd name="connsiteX4" fmla="*/ 264533 w 7380820"/>
                  <a:gd name="connsiteY4" fmla="*/ 0 h 4658912"/>
                  <a:gd name="connsiteX5" fmla="*/ 7116287 w 7380820"/>
                  <a:gd name="connsiteY5" fmla="*/ 0 h 4658912"/>
                  <a:gd name="connsiteX6" fmla="*/ 7380820 w 7380820"/>
                  <a:gd name="connsiteY6" fmla="*/ 264533 h 4658912"/>
                  <a:gd name="connsiteX7" fmla="*/ 7380820 w 7380820"/>
                  <a:gd name="connsiteY7" fmla="*/ 4394379 h 4658912"/>
                  <a:gd name="connsiteX8" fmla="*/ 7116287 w 7380820"/>
                  <a:gd name="connsiteY8" fmla="*/ 4658912 h 4658912"/>
                  <a:gd name="connsiteX9" fmla="*/ 264533 w 7380820"/>
                  <a:gd name="connsiteY9" fmla="*/ 4658912 h 4658912"/>
                  <a:gd name="connsiteX10" fmla="*/ 0 w 7380820"/>
                  <a:gd name="connsiteY10" fmla="*/ 4394379 h 4658912"/>
                  <a:gd name="connsiteX11" fmla="*/ 0 w 7380820"/>
                  <a:gd name="connsiteY11" fmla="*/ 264533 h 4658912"/>
                  <a:gd name="connsiteX12" fmla="*/ 264533 w 7380820"/>
                  <a:gd name="connsiteY12" fmla="*/ 0 h 4658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380820" h="4658912">
                    <a:moveTo>
                      <a:pt x="252028" y="295230"/>
                    </a:moveTo>
                    <a:lnTo>
                      <a:pt x="252028" y="4363682"/>
                    </a:lnTo>
                    <a:lnTo>
                      <a:pt x="7128792" y="4363682"/>
                    </a:lnTo>
                    <a:lnTo>
                      <a:pt x="7128792" y="295230"/>
                    </a:lnTo>
                    <a:close/>
                    <a:moveTo>
                      <a:pt x="264533" y="0"/>
                    </a:moveTo>
                    <a:lnTo>
                      <a:pt x="7116287" y="0"/>
                    </a:lnTo>
                    <a:cubicBezTo>
                      <a:pt x="7262385" y="0"/>
                      <a:pt x="7380820" y="118435"/>
                      <a:pt x="7380820" y="264533"/>
                    </a:cubicBezTo>
                    <a:lnTo>
                      <a:pt x="7380820" y="4394379"/>
                    </a:lnTo>
                    <a:cubicBezTo>
                      <a:pt x="7380820" y="4540477"/>
                      <a:pt x="7262385" y="4658912"/>
                      <a:pt x="7116287" y="4658912"/>
                    </a:cubicBezTo>
                    <a:lnTo>
                      <a:pt x="264533" y="4658912"/>
                    </a:lnTo>
                    <a:cubicBezTo>
                      <a:pt x="118435" y="4658912"/>
                      <a:pt x="0" y="4540477"/>
                      <a:pt x="0" y="4394379"/>
                    </a:cubicBezTo>
                    <a:lnTo>
                      <a:pt x="0" y="264533"/>
                    </a:lnTo>
                    <a:cubicBezTo>
                      <a:pt x="0" y="118435"/>
                      <a:pt x="118435" y="0"/>
                      <a:pt x="264533" y="0"/>
                    </a:cubicBezTo>
                    <a:close/>
                  </a:path>
                </a:pathLst>
              </a:custGeom>
              <a:solidFill>
                <a:sysClr val="windowText" lastClr="000000"/>
              </a:solidFill>
              <a:ln w="6350" cap="flat" cmpd="sng" algn="ctr">
                <a:noFill/>
                <a:prstDash val="solid"/>
                <a:miter lim="800000"/>
              </a:ln>
              <a:effectLst/>
            </p:spPr>
            <p:txBody>
              <a:bodyPr wrap="square" lIns="91440" tIns="45720" rIns="91440" bIns="45720"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90" b="0" i="0" u="none" strike="noStrike" kern="0" cap="none" spc="0" normalizeH="0" baseline="0" noProof="0" dirty="0">
                  <a:ln>
                    <a:noFill/>
                  </a:ln>
                  <a:solidFill>
                    <a:prstClr val="white"/>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sp>
            <p:nvSpPr>
              <p:cNvPr id="104" name="ïšḻîdé">
                <a:extLst>
                  <a:ext uri="{FF2B5EF4-FFF2-40B4-BE49-F238E27FC236}">
                    <a16:creationId xmlns:a16="http://schemas.microsoft.com/office/drawing/2014/main" id="{3983E7FF-6D1B-4897-B73E-BDACDA2E30E9}"/>
                  </a:ext>
                </a:extLst>
              </p:cNvPr>
              <p:cNvSpPr/>
              <p:nvPr/>
            </p:nvSpPr>
            <p:spPr>
              <a:xfrm>
                <a:off x="6040055" y="1707676"/>
                <a:ext cx="111889" cy="111889"/>
              </a:xfrm>
              <a:prstGeom prst="ellipse">
                <a:avLst/>
              </a:prstGeom>
              <a:gradFill flip="none" rotWithShape="1">
                <a:gsLst>
                  <a:gs pos="17000">
                    <a:sysClr val="windowText" lastClr="000000"/>
                  </a:gs>
                  <a:gs pos="34000">
                    <a:srgbClr val="000000">
                      <a:lumMod val="84000"/>
                      <a:lumOff val="16000"/>
                    </a:srgbClr>
                  </a:gs>
                  <a:gs pos="100000">
                    <a:sysClr val="window" lastClr="FFFFFF">
                      <a:lumMod val="50000"/>
                      <a:lumOff val="50000"/>
                    </a:sysClr>
                  </a:gs>
                </a:gsLst>
                <a:path path="circle">
                  <a:fillToRect l="50000" t="50000" r="50000" b="50000"/>
                </a:path>
                <a:tileRect/>
              </a:gradFill>
              <a:ln w="6350" cap="flat" cmpd="sng" algn="ctr">
                <a:noFill/>
                <a:prstDash val="solid"/>
                <a:miter lim="800000"/>
              </a:ln>
              <a:effectLst/>
            </p:spPr>
            <p:txBody>
              <a:bodyPr wrap="square" lIns="91440" tIns="45720" rIns="91440" bIns="45720" rtlCol="0" anchor="ctr">
                <a:normAutofit fontScale="2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90" b="0" i="0" u="none" strike="noStrike" kern="0" cap="none" spc="0" normalizeH="0" baseline="0" noProof="0">
                  <a:ln>
                    <a:noFill/>
                  </a:ln>
                  <a:solidFill>
                    <a:prstClr val="white"/>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grpSp>
            <p:nvGrpSpPr>
              <p:cNvPr id="105" name="íṥļíḓè">
                <a:extLst>
                  <a:ext uri="{FF2B5EF4-FFF2-40B4-BE49-F238E27FC236}">
                    <a16:creationId xmlns:a16="http://schemas.microsoft.com/office/drawing/2014/main" id="{48C24C4B-9F46-4FAE-978B-F24B716FDF7A}"/>
                  </a:ext>
                </a:extLst>
              </p:cNvPr>
              <p:cNvGrpSpPr/>
              <p:nvPr/>
            </p:nvGrpSpPr>
            <p:grpSpPr>
              <a:xfrm>
                <a:off x="2459596" y="5232543"/>
                <a:ext cx="7272808" cy="145693"/>
                <a:chOff x="-1348120" y="5777968"/>
                <a:chExt cx="9361040" cy="187524"/>
              </a:xfrm>
            </p:grpSpPr>
            <p:sp>
              <p:nvSpPr>
                <p:cNvPr id="107" name="iśľïḍê">
                  <a:extLst>
                    <a:ext uri="{FF2B5EF4-FFF2-40B4-BE49-F238E27FC236}">
                      <a16:creationId xmlns:a16="http://schemas.microsoft.com/office/drawing/2014/main" id="{289747D3-991C-42CB-BBCC-3AD5C3B82579}"/>
                    </a:ext>
                  </a:extLst>
                </p:cNvPr>
                <p:cNvSpPr/>
                <p:nvPr/>
              </p:nvSpPr>
              <p:spPr>
                <a:xfrm flipV="1">
                  <a:off x="-1348120" y="5928916"/>
                  <a:ext cx="9361040" cy="36576"/>
                </a:xfrm>
                <a:prstGeom prst="trapezoid">
                  <a:avLst>
                    <a:gd name="adj" fmla="val 814192"/>
                  </a:avLst>
                </a:prstGeom>
                <a:solidFill>
                  <a:srgbClr val="808080"/>
                </a:solidFill>
                <a:ln w="6350" cap="flat" cmpd="sng" algn="ctr">
                  <a:noFill/>
                  <a:prstDash val="solid"/>
                  <a:miter lim="800000"/>
                </a:ln>
                <a:effectLst/>
              </p:spPr>
              <p:txBody>
                <a:bodyPr wrap="square" lIns="91440" tIns="45720" rIns="91440" bIns="45720" rtlCol="0" anchor="ctr">
                  <a:normAutofit fontScale="2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90" b="0" i="0" u="none" strike="noStrike" kern="0" cap="none" spc="0" normalizeH="0" baseline="0" noProof="0">
                    <a:ln>
                      <a:noFill/>
                    </a:ln>
                    <a:solidFill>
                      <a:prstClr val="white"/>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sp>
              <p:nvSpPr>
                <p:cNvPr id="108" name="iṧľiďê">
                  <a:extLst>
                    <a:ext uri="{FF2B5EF4-FFF2-40B4-BE49-F238E27FC236}">
                      <a16:creationId xmlns:a16="http://schemas.microsoft.com/office/drawing/2014/main" id="{988E48A8-9F31-44FB-994E-123976E388F5}"/>
                    </a:ext>
                  </a:extLst>
                </p:cNvPr>
                <p:cNvSpPr/>
                <p:nvPr/>
              </p:nvSpPr>
              <p:spPr>
                <a:xfrm>
                  <a:off x="-1348120" y="5777968"/>
                  <a:ext cx="9361040" cy="151090"/>
                </a:xfrm>
                <a:prstGeom prst="rect">
                  <a:avLst/>
                </a:prstGeom>
                <a:solidFill>
                  <a:srgbClr val="DDDDDD"/>
                </a:solidFill>
                <a:ln w="6350" cap="flat" cmpd="sng" algn="ctr">
                  <a:noFill/>
                  <a:prstDash val="solid"/>
                  <a:miter lim="800000"/>
                </a:ln>
                <a:effectLst/>
              </p:spPr>
              <p:txBody>
                <a:bodyPr wrap="square" lIns="91440" tIns="45720" rIns="91440" bIns="45720" rtlCol="0" anchor="ctr">
                  <a:normAutofit fontScale="2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90" b="0" i="0" u="none" strike="noStrike" kern="0" cap="none" spc="0" normalizeH="0" baseline="0" noProof="0">
                    <a:ln>
                      <a:noFill/>
                    </a:ln>
                    <a:solidFill>
                      <a:prstClr val="white"/>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grpSp>
          <p:sp>
            <p:nvSpPr>
              <p:cNvPr id="106" name="íṥ1ïḋê">
                <a:extLst>
                  <a:ext uri="{FF2B5EF4-FFF2-40B4-BE49-F238E27FC236}">
                    <a16:creationId xmlns:a16="http://schemas.microsoft.com/office/drawing/2014/main" id="{3B089F4A-39EA-4BAB-8281-4C047E7DB78A}"/>
                  </a:ext>
                </a:extLst>
              </p:cNvPr>
              <p:cNvSpPr/>
              <p:nvPr/>
            </p:nvSpPr>
            <p:spPr>
              <a:xfrm>
                <a:off x="7010658" y="1610580"/>
                <a:ext cx="1966089" cy="3651552"/>
              </a:xfrm>
              <a:custGeom>
                <a:avLst/>
                <a:gdLst>
                  <a:gd name="connsiteX0" fmla="*/ 0 w 2530610"/>
                  <a:gd name="connsiteY0" fmla="*/ 0 h 4700016"/>
                  <a:gd name="connsiteX1" fmla="*/ 2263743 w 2530610"/>
                  <a:gd name="connsiteY1" fmla="*/ 0 h 4700016"/>
                  <a:gd name="connsiteX2" fmla="*/ 2530610 w 2530610"/>
                  <a:gd name="connsiteY2" fmla="*/ 266867 h 4700016"/>
                  <a:gd name="connsiteX3" fmla="*/ 2530610 w 2530610"/>
                  <a:gd name="connsiteY3" fmla="*/ 4433149 h 4700016"/>
                  <a:gd name="connsiteX4" fmla="*/ 2263743 w 2530610"/>
                  <a:gd name="connsiteY4" fmla="*/ 4700016 h 4700016"/>
                  <a:gd name="connsiteX5" fmla="*/ 1961175 w 2530610"/>
                  <a:gd name="connsiteY5" fmla="*/ 4700016 h 47000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30610" h="4700016">
                    <a:moveTo>
                      <a:pt x="0" y="0"/>
                    </a:moveTo>
                    <a:lnTo>
                      <a:pt x="2263743" y="0"/>
                    </a:lnTo>
                    <a:cubicBezTo>
                      <a:pt x="2411130" y="0"/>
                      <a:pt x="2530610" y="119480"/>
                      <a:pt x="2530610" y="266867"/>
                    </a:cubicBezTo>
                    <a:lnTo>
                      <a:pt x="2530610" y="4433149"/>
                    </a:lnTo>
                    <a:cubicBezTo>
                      <a:pt x="2530610" y="4580536"/>
                      <a:pt x="2411130" y="4700016"/>
                      <a:pt x="2263743" y="4700016"/>
                    </a:cubicBezTo>
                    <a:lnTo>
                      <a:pt x="1961175" y="4700016"/>
                    </a:lnTo>
                    <a:close/>
                  </a:path>
                </a:pathLst>
              </a:custGeom>
              <a:gradFill rotWithShape="1">
                <a:gsLst>
                  <a:gs pos="0">
                    <a:srgbClr val="FFFFFF">
                      <a:alpha val="30000"/>
                    </a:srgbClr>
                  </a:gs>
                  <a:gs pos="100000">
                    <a:srgbClr val="FFFFFF">
                      <a:alpha val="0"/>
                    </a:srgbClr>
                  </a:gs>
                </a:gsLst>
                <a:lin ang="5400000" scaled="0"/>
              </a:gradFill>
              <a:ln w="6350" cap="flat" cmpd="sng" algn="ctr">
                <a:noFill/>
                <a:prstDash val="solid"/>
                <a:miter lim="800000"/>
              </a:ln>
              <a:effectLst/>
            </p:spPr>
            <p:txBody>
              <a:bodyPr wrap="square" lIns="91440" tIns="45720" rIns="91440" bIns="45720"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90" b="0" i="0" u="none" strike="noStrike" kern="0" cap="none" spc="0" normalizeH="0" baseline="0" noProof="0" dirty="0">
                  <a:ln>
                    <a:noFill/>
                  </a:ln>
                  <a:solidFill>
                    <a:prstClr val="white"/>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grpSp>
      </p:grpSp>
      <p:sp>
        <p:nvSpPr>
          <p:cNvPr id="109" name="文本框 108">
            <a:extLst>
              <a:ext uri="{FF2B5EF4-FFF2-40B4-BE49-F238E27FC236}">
                <a16:creationId xmlns:a16="http://schemas.microsoft.com/office/drawing/2014/main" id="{DD932FCB-D5FC-4B3F-90C2-2560297B6389}"/>
              </a:ext>
            </a:extLst>
          </p:cNvPr>
          <p:cNvSpPr txBox="1"/>
          <p:nvPr/>
        </p:nvSpPr>
        <p:spPr>
          <a:xfrm>
            <a:off x="7750005" y="1445643"/>
            <a:ext cx="1415772" cy="461665"/>
          </a:xfrm>
          <a:prstGeom prst="rect">
            <a:avLst/>
          </a:prstGeom>
          <a:noFill/>
        </p:spPr>
        <p:txBody>
          <a:bodyPr wrap="none" rtlCol="0">
            <a:spAutoFit/>
          </a:bodyPr>
          <a:lstStyle/>
          <a:p>
            <a:r>
              <a:rPr lang="zh-CN" altLang="en-US" sz="24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流程引擎</a:t>
            </a:r>
          </a:p>
        </p:txBody>
      </p:sp>
      <p:sp>
        <p:nvSpPr>
          <p:cNvPr id="110" name="矩形 109">
            <a:extLst>
              <a:ext uri="{FF2B5EF4-FFF2-40B4-BE49-F238E27FC236}">
                <a16:creationId xmlns:a16="http://schemas.microsoft.com/office/drawing/2014/main" id="{F786AA55-A056-4D7D-8B39-18345F6F722E}"/>
              </a:ext>
            </a:extLst>
          </p:cNvPr>
          <p:cNvSpPr/>
          <p:nvPr/>
        </p:nvSpPr>
        <p:spPr>
          <a:xfrm>
            <a:off x="7750005" y="1953505"/>
            <a:ext cx="1415772" cy="45719"/>
          </a:xfrm>
          <a:prstGeom prst="rect">
            <a:avLst/>
          </a:prstGeom>
          <a:gradFill flip="none" rotWithShape="1">
            <a:gsLst>
              <a:gs pos="14000">
                <a:srgbClr val="1D8B92"/>
              </a:gs>
              <a:gs pos="100000">
                <a:srgbClr val="00DBC0"/>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111" name="文本框 110">
            <a:extLst>
              <a:ext uri="{FF2B5EF4-FFF2-40B4-BE49-F238E27FC236}">
                <a16:creationId xmlns:a16="http://schemas.microsoft.com/office/drawing/2014/main" id="{355C23FD-34A2-409A-B2FA-442C34D7D736}"/>
              </a:ext>
            </a:extLst>
          </p:cNvPr>
          <p:cNvSpPr txBox="1"/>
          <p:nvPr/>
        </p:nvSpPr>
        <p:spPr>
          <a:xfrm>
            <a:off x="7750005" y="2122811"/>
            <a:ext cx="3778438" cy="704232"/>
          </a:xfrm>
          <a:prstGeom prst="rect">
            <a:avLst/>
          </a:prstGeom>
          <a:noFill/>
        </p:spPr>
        <p:txBody>
          <a:bodyPr wrap="square" rtlCol="0">
            <a:spAutoFit/>
          </a:bodyPr>
          <a:lstStyle/>
          <a:p>
            <a:pPr>
              <a:lnSpc>
                <a:spcPct val="150000"/>
              </a:lnSpc>
            </a:pPr>
            <a:r>
              <a:rPr lang="zh-CN" altLang="en-US" sz="1400" dirty="0">
                <a:latin typeface="Alibaba Sans Light" panose="020B0303020203040204" pitchFamily="34" charset="0"/>
                <a:ea typeface="阿里巴巴普惠体 R" panose="00020600040101010101" pitchFamily="18" charset="-122"/>
                <a:cs typeface="Alibaba Sans Light" panose="020B0303020203040204" pitchFamily="34" charset="0"/>
                <a:sym typeface="Alibaba Sans Light" panose="020B0303020203040204" pitchFamily="34" charset="0"/>
              </a:rPr>
              <a:t>通过简单的拖拽和连线操作，灵活设计业务数据流转规则，实现流程线上化，自动化。</a:t>
            </a:r>
          </a:p>
        </p:txBody>
      </p:sp>
      <p:grpSp>
        <p:nvGrpSpPr>
          <p:cNvPr id="112" name="组合 111">
            <a:extLst>
              <a:ext uri="{FF2B5EF4-FFF2-40B4-BE49-F238E27FC236}">
                <a16:creationId xmlns:a16="http://schemas.microsoft.com/office/drawing/2014/main" id="{C81DF799-812A-4F2E-BF95-4328A96905B8}"/>
              </a:ext>
            </a:extLst>
          </p:cNvPr>
          <p:cNvGrpSpPr/>
          <p:nvPr/>
        </p:nvGrpSpPr>
        <p:grpSpPr>
          <a:xfrm>
            <a:off x="7750005" y="3195409"/>
            <a:ext cx="1707881" cy="276999"/>
            <a:chOff x="603062" y="3722984"/>
            <a:chExt cx="1707881" cy="276999"/>
          </a:xfrm>
        </p:grpSpPr>
        <p:sp>
          <p:nvSpPr>
            <p:cNvPr id="113" name="circle-outline-of-small-size_33759">
              <a:extLst>
                <a:ext uri="{FF2B5EF4-FFF2-40B4-BE49-F238E27FC236}">
                  <a16:creationId xmlns:a16="http://schemas.microsoft.com/office/drawing/2014/main" id="{2BE1A25D-29BE-4F51-A2DF-A0E58CD2FB1E}"/>
                </a:ext>
              </a:extLst>
            </p:cNvPr>
            <p:cNvSpPr/>
            <p:nvPr/>
          </p:nvSpPr>
          <p:spPr>
            <a:xfrm>
              <a:off x="6030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114" name="文本框 113">
              <a:extLst>
                <a:ext uri="{FF2B5EF4-FFF2-40B4-BE49-F238E27FC236}">
                  <a16:creationId xmlns:a16="http://schemas.microsoft.com/office/drawing/2014/main" id="{E9B58A84-5914-4C72-A01A-1915D71DD327}"/>
                </a:ext>
              </a:extLst>
            </p:cNvPr>
            <p:cNvSpPr txBox="1"/>
            <p:nvPr/>
          </p:nvSpPr>
          <p:spPr>
            <a:xfrm>
              <a:off x="741283" y="3722984"/>
              <a:ext cx="1569660"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流程责任人权限设定</a:t>
              </a:r>
            </a:p>
          </p:txBody>
        </p:sp>
      </p:grpSp>
      <p:grpSp>
        <p:nvGrpSpPr>
          <p:cNvPr id="115" name="组合 114">
            <a:extLst>
              <a:ext uri="{FF2B5EF4-FFF2-40B4-BE49-F238E27FC236}">
                <a16:creationId xmlns:a16="http://schemas.microsoft.com/office/drawing/2014/main" id="{2F112242-8090-49F0-B763-14B002106F3A}"/>
              </a:ext>
            </a:extLst>
          </p:cNvPr>
          <p:cNvGrpSpPr/>
          <p:nvPr/>
        </p:nvGrpSpPr>
        <p:grpSpPr>
          <a:xfrm>
            <a:off x="9768395" y="3195409"/>
            <a:ext cx="2015658" cy="276999"/>
            <a:chOff x="2190562" y="3722984"/>
            <a:chExt cx="2015658" cy="276999"/>
          </a:xfrm>
        </p:grpSpPr>
        <p:sp>
          <p:nvSpPr>
            <p:cNvPr id="116" name="circle-outline-of-small-size_33759">
              <a:extLst>
                <a:ext uri="{FF2B5EF4-FFF2-40B4-BE49-F238E27FC236}">
                  <a16:creationId xmlns:a16="http://schemas.microsoft.com/office/drawing/2014/main" id="{3E097F52-5473-4EBA-B7FF-90FA8D2CE54C}"/>
                </a:ext>
              </a:extLst>
            </p:cNvPr>
            <p:cNvSpPr/>
            <p:nvPr/>
          </p:nvSpPr>
          <p:spPr>
            <a:xfrm>
              <a:off x="21905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117" name="文本框 116">
              <a:extLst>
                <a:ext uri="{FF2B5EF4-FFF2-40B4-BE49-F238E27FC236}">
                  <a16:creationId xmlns:a16="http://schemas.microsoft.com/office/drawing/2014/main" id="{16D31A9D-FBA5-43F5-8189-B0C89B8486C1}"/>
                </a:ext>
              </a:extLst>
            </p:cNvPr>
            <p:cNvSpPr txBox="1"/>
            <p:nvPr/>
          </p:nvSpPr>
          <p:spPr>
            <a:xfrm>
              <a:off x="2328783" y="3722984"/>
              <a:ext cx="1877437"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流程节点结、退、转操作</a:t>
              </a:r>
            </a:p>
          </p:txBody>
        </p:sp>
      </p:grpSp>
      <p:grpSp>
        <p:nvGrpSpPr>
          <p:cNvPr id="118" name="组合 117">
            <a:extLst>
              <a:ext uri="{FF2B5EF4-FFF2-40B4-BE49-F238E27FC236}">
                <a16:creationId xmlns:a16="http://schemas.microsoft.com/office/drawing/2014/main" id="{2B9F992B-C4E7-45BB-A65C-76D99A32AD23}"/>
              </a:ext>
            </a:extLst>
          </p:cNvPr>
          <p:cNvGrpSpPr/>
          <p:nvPr/>
        </p:nvGrpSpPr>
        <p:grpSpPr>
          <a:xfrm>
            <a:off x="7750005" y="3652609"/>
            <a:ext cx="1246217" cy="276999"/>
            <a:chOff x="603062" y="3722984"/>
            <a:chExt cx="1246217" cy="276999"/>
          </a:xfrm>
        </p:grpSpPr>
        <p:sp>
          <p:nvSpPr>
            <p:cNvPr id="119" name="circle-outline-of-small-size_33759">
              <a:extLst>
                <a:ext uri="{FF2B5EF4-FFF2-40B4-BE49-F238E27FC236}">
                  <a16:creationId xmlns:a16="http://schemas.microsoft.com/office/drawing/2014/main" id="{EEE92798-4A0E-42CF-B827-F586D115E85B}"/>
                </a:ext>
              </a:extLst>
            </p:cNvPr>
            <p:cNvSpPr/>
            <p:nvPr/>
          </p:nvSpPr>
          <p:spPr>
            <a:xfrm>
              <a:off x="6030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120" name="文本框 119">
              <a:extLst>
                <a:ext uri="{FF2B5EF4-FFF2-40B4-BE49-F238E27FC236}">
                  <a16:creationId xmlns:a16="http://schemas.microsoft.com/office/drawing/2014/main" id="{106BA07C-1BFA-44AF-8719-A53A7B9D24B7}"/>
                </a:ext>
              </a:extLst>
            </p:cNvPr>
            <p:cNvSpPr txBox="1"/>
            <p:nvPr/>
          </p:nvSpPr>
          <p:spPr>
            <a:xfrm>
              <a:off x="741283" y="3722984"/>
              <a:ext cx="1107996"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流程提交校验</a:t>
              </a:r>
            </a:p>
          </p:txBody>
        </p:sp>
      </p:grpSp>
      <p:grpSp>
        <p:nvGrpSpPr>
          <p:cNvPr id="121" name="组合 120">
            <a:extLst>
              <a:ext uri="{FF2B5EF4-FFF2-40B4-BE49-F238E27FC236}">
                <a16:creationId xmlns:a16="http://schemas.microsoft.com/office/drawing/2014/main" id="{80244791-C718-49BD-B95F-23213D5052B3}"/>
              </a:ext>
            </a:extLst>
          </p:cNvPr>
          <p:cNvGrpSpPr/>
          <p:nvPr/>
        </p:nvGrpSpPr>
        <p:grpSpPr>
          <a:xfrm>
            <a:off x="9768395" y="3652609"/>
            <a:ext cx="1246217" cy="276999"/>
            <a:chOff x="2190562" y="3722984"/>
            <a:chExt cx="1246217" cy="276999"/>
          </a:xfrm>
        </p:grpSpPr>
        <p:sp>
          <p:nvSpPr>
            <p:cNvPr id="122" name="circle-outline-of-small-size_33759">
              <a:extLst>
                <a:ext uri="{FF2B5EF4-FFF2-40B4-BE49-F238E27FC236}">
                  <a16:creationId xmlns:a16="http://schemas.microsoft.com/office/drawing/2014/main" id="{D6B21F31-267B-44E7-AA73-BF4DBB099080}"/>
                </a:ext>
              </a:extLst>
            </p:cNvPr>
            <p:cNvSpPr/>
            <p:nvPr/>
          </p:nvSpPr>
          <p:spPr>
            <a:xfrm>
              <a:off x="21905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123" name="文本框 122">
              <a:extLst>
                <a:ext uri="{FF2B5EF4-FFF2-40B4-BE49-F238E27FC236}">
                  <a16:creationId xmlns:a16="http://schemas.microsoft.com/office/drawing/2014/main" id="{974D10F3-89C7-47E9-B698-EA6C1F96BDD6}"/>
                </a:ext>
              </a:extLst>
            </p:cNvPr>
            <p:cNvSpPr txBox="1"/>
            <p:nvPr/>
          </p:nvSpPr>
          <p:spPr>
            <a:xfrm>
              <a:off x="2328783" y="3722984"/>
              <a:ext cx="1107996"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支持流程撤回</a:t>
              </a:r>
            </a:p>
          </p:txBody>
        </p:sp>
      </p:grpSp>
      <p:grpSp>
        <p:nvGrpSpPr>
          <p:cNvPr id="124" name="组合 123">
            <a:extLst>
              <a:ext uri="{FF2B5EF4-FFF2-40B4-BE49-F238E27FC236}">
                <a16:creationId xmlns:a16="http://schemas.microsoft.com/office/drawing/2014/main" id="{817E54A0-D029-495E-B6A0-BF9DF54E9293}"/>
              </a:ext>
            </a:extLst>
          </p:cNvPr>
          <p:cNvGrpSpPr/>
          <p:nvPr/>
        </p:nvGrpSpPr>
        <p:grpSpPr>
          <a:xfrm>
            <a:off x="7750005" y="4109809"/>
            <a:ext cx="1246217" cy="276999"/>
            <a:chOff x="603062" y="3722984"/>
            <a:chExt cx="1246217" cy="276999"/>
          </a:xfrm>
        </p:grpSpPr>
        <p:sp>
          <p:nvSpPr>
            <p:cNvPr id="125" name="circle-outline-of-small-size_33759">
              <a:extLst>
                <a:ext uri="{FF2B5EF4-FFF2-40B4-BE49-F238E27FC236}">
                  <a16:creationId xmlns:a16="http://schemas.microsoft.com/office/drawing/2014/main" id="{CDF8AC6C-3743-4F9A-8F2A-3FD6B8A332B1}"/>
                </a:ext>
              </a:extLst>
            </p:cNvPr>
            <p:cNvSpPr/>
            <p:nvPr/>
          </p:nvSpPr>
          <p:spPr>
            <a:xfrm>
              <a:off x="6030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126" name="文本框 125">
              <a:extLst>
                <a:ext uri="{FF2B5EF4-FFF2-40B4-BE49-F238E27FC236}">
                  <a16:creationId xmlns:a16="http://schemas.microsoft.com/office/drawing/2014/main" id="{2552A5DE-6334-495A-AA67-28CB5ED75A9A}"/>
                </a:ext>
              </a:extLst>
            </p:cNvPr>
            <p:cNvSpPr txBox="1"/>
            <p:nvPr/>
          </p:nvSpPr>
          <p:spPr>
            <a:xfrm>
              <a:off x="741283" y="3722984"/>
              <a:ext cx="1107996"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流程版本管理</a:t>
              </a:r>
            </a:p>
          </p:txBody>
        </p:sp>
      </p:grpSp>
      <p:grpSp>
        <p:nvGrpSpPr>
          <p:cNvPr id="127" name="组合 126">
            <a:extLst>
              <a:ext uri="{FF2B5EF4-FFF2-40B4-BE49-F238E27FC236}">
                <a16:creationId xmlns:a16="http://schemas.microsoft.com/office/drawing/2014/main" id="{DF6FB2D4-C737-4B5F-A892-7F26A9067FB5}"/>
              </a:ext>
            </a:extLst>
          </p:cNvPr>
          <p:cNvGrpSpPr/>
          <p:nvPr/>
        </p:nvGrpSpPr>
        <p:grpSpPr>
          <a:xfrm>
            <a:off x="9768395" y="4109809"/>
            <a:ext cx="1400105" cy="276999"/>
            <a:chOff x="2190562" y="3722984"/>
            <a:chExt cx="1400105" cy="276999"/>
          </a:xfrm>
        </p:grpSpPr>
        <p:sp>
          <p:nvSpPr>
            <p:cNvPr id="128" name="circle-outline-of-small-size_33759">
              <a:extLst>
                <a:ext uri="{FF2B5EF4-FFF2-40B4-BE49-F238E27FC236}">
                  <a16:creationId xmlns:a16="http://schemas.microsoft.com/office/drawing/2014/main" id="{DFF85B1D-65BA-4776-9469-9674F0994970}"/>
                </a:ext>
              </a:extLst>
            </p:cNvPr>
            <p:cNvSpPr/>
            <p:nvPr/>
          </p:nvSpPr>
          <p:spPr>
            <a:xfrm>
              <a:off x="21905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129" name="文本框 128">
              <a:extLst>
                <a:ext uri="{FF2B5EF4-FFF2-40B4-BE49-F238E27FC236}">
                  <a16:creationId xmlns:a16="http://schemas.microsoft.com/office/drawing/2014/main" id="{68531238-4F2A-4ADB-8131-BBB80F0190E7}"/>
                </a:ext>
              </a:extLst>
            </p:cNvPr>
            <p:cNvSpPr txBox="1"/>
            <p:nvPr/>
          </p:nvSpPr>
          <p:spPr>
            <a:xfrm>
              <a:off x="2328783" y="3722984"/>
              <a:ext cx="1261884"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流程提醒、催办</a:t>
              </a:r>
            </a:p>
          </p:txBody>
        </p:sp>
      </p:grpSp>
      <p:grpSp>
        <p:nvGrpSpPr>
          <p:cNvPr id="130" name="组合 129">
            <a:extLst>
              <a:ext uri="{FF2B5EF4-FFF2-40B4-BE49-F238E27FC236}">
                <a16:creationId xmlns:a16="http://schemas.microsoft.com/office/drawing/2014/main" id="{C0A4F318-4042-4700-94C2-A7A3611EBC33}"/>
              </a:ext>
            </a:extLst>
          </p:cNvPr>
          <p:cNvGrpSpPr/>
          <p:nvPr/>
        </p:nvGrpSpPr>
        <p:grpSpPr>
          <a:xfrm>
            <a:off x="7750005" y="4567009"/>
            <a:ext cx="1246217" cy="276999"/>
            <a:chOff x="603062" y="3722984"/>
            <a:chExt cx="1246217" cy="276999"/>
          </a:xfrm>
        </p:grpSpPr>
        <p:sp>
          <p:nvSpPr>
            <p:cNvPr id="131" name="circle-outline-of-small-size_33759">
              <a:extLst>
                <a:ext uri="{FF2B5EF4-FFF2-40B4-BE49-F238E27FC236}">
                  <a16:creationId xmlns:a16="http://schemas.microsoft.com/office/drawing/2014/main" id="{E99500D9-5CA5-4DA2-ABD1-32E0EED0D9F0}"/>
                </a:ext>
              </a:extLst>
            </p:cNvPr>
            <p:cNvSpPr/>
            <p:nvPr/>
          </p:nvSpPr>
          <p:spPr>
            <a:xfrm>
              <a:off x="6030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132" name="文本框 131">
              <a:extLst>
                <a:ext uri="{FF2B5EF4-FFF2-40B4-BE49-F238E27FC236}">
                  <a16:creationId xmlns:a16="http://schemas.microsoft.com/office/drawing/2014/main" id="{E439AFD4-FA80-4A2F-B5F0-890CEEE6C320}"/>
                </a:ext>
              </a:extLst>
            </p:cNvPr>
            <p:cNvSpPr txBox="1"/>
            <p:nvPr/>
          </p:nvSpPr>
          <p:spPr>
            <a:xfrm>
              <a:off x="741283" y="3722984"/>
              <a:ext cx="1107996"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条件属性判断</a:t>
              </a:r>
            </a:p>
          </p:txBody>
        </p:sp>
      </p:grpSp>
      <p:grpSp>
        <p:nvGrpSpPr>
          <p:cNvPr id="133" name="组合 132">
            <a:extLst>
              <a:ext uri="{FF2B5EF4-FFF2-40B4-BE49-F238E27FC236}">
                <a16:creationId xmlns:a16="http://schemas.microsoft.com/office/drawing/2014/main" id="{FA5C5ACA-78E2-4F51-906B-2E377AD8CF9D}"/>
              </a:ext>
            </a:extLst>
          </p:cNvPr>
          <p:cNvGrpSpPr/>
          <p:nvPr/>
        </p:nvGrpSpPr>
        <p:grpSpPr>
          <a:xfrm>
            <a:off x="9768395" y="4567009"/>
            <a:ext cx="1246217" cy="276999"/>
            <a:chOff x="2190562" y="3722984"/>
            <a:chExt cx="1246217" cy="276999"/>
          </a:xfrm>
        </p:grpSpPr>
        <p:sp>
          <p:nvSpPr>
            <p:cNvPr id="134" name="circle-outline-of-small-size_33759">
              <a:extLst>
                <a:ext uri="{FF2B5EF4-FFF2-40B4-BE49-F238E27FC236}">
                  <a16:creationId xmlns:a16="http://schemas.microsoft.com/office/drawing/2014/main" id="{FD5ABD3B-F70F-4A14-AE19-128308F097A6}"/>
                </a:ext>
              </a:extLst>
            </p:cNvPr>
            <p:cNvSpPr/>
            <p:nvPr/>
          </p:nvSpPr>
          <p:spPr>
            <a:xfrm>
              <a:off x="21905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135" name="文本框 134">
              <a:extLst>
                <a:ext uri="{FF2B5EF4-FFF2-40B4-BE49-F238E27FC236}">
                  <a16:creationId xmlns:a16="http://schemas.microsoft.com/office/drawing/2014/main" id="{F0D1FF15-58F8-4954-916D-A05EBE736FA8}"/>
                </a:ext>
              </a:extLst>
            </p:cNvPr>
            <p:cNvSpPr txBox="1"/>
            <p:nvPr/>
          </p:nvSpPr>
          <p:spPr>
            <a:xfrm>
              <a:off x="2328783" y="3722984"/>
              <a:ext cx="1107996"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流程日志管理</a:t>
              </a:r>
            </a:p>
          </p:txBody>
        </p:sp>
      </p:grpSp>
      <p:grpSp>
        <p:nvGrpSpPr>
          <p:cNvPr id="136" name="组合 135">
            <a:extLst>
              <a:ext uri="{FF2B5EF4-FFF2-40B4-BE49-F238E27FC236}">
                <a16:creationId xmlns:a16="http://schemas.microsoft.com/office/drawing/2014/main" id="{0574A860-25E8-4B85-B4D0-82F41684679A}"/>
              </a:ext>
            </a:extLst>
          </p:cNvPr>
          <p:cNvGrpSpPr/>
          <p:nvPr/>
        </p:nvGrpSpPr>
        <p:grpSpPr>
          <a:xfrm>
            <a:off x="7750005" y="5024209"/>
            <a:ext cx="1400105" cy="276999"/>
            <a:chOff x="603062" y="3722984"/>
            <a:chExt cx="1400105" cy="276999"/>
          </a:xfrm>
        </p:grpSpPr>
        <p:sp>
          <p:nvSpPr>
            <p:cNvPr id="137" name="circle-outline-of-small-size_33759">
              <a:extLst>
                <a:ext uri="{FF2B5EF4-FFF2-40B4-BE49-F238E27FC236}">
                  <a16:creationId xmlns:a16="http://schemas.microsoft.com/office/drawing/2014/main" id="{11AEB799-04BC-4953-A2DD-DACB664B6DD0}"/>
                </a:ext>
              </a:extLst>
            </p:cNvPr>
            <p:cNvSpPr/>
            <p:nvPr/>
          </p:nvSpPr>
          <p:spPr>
            <a:xfrm>
              <a:off x="6030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138" name="文本框 137">
              <a:extLst>
                <a:ext uri="{FF2B5EF4-FFF2-40B4-BE49-F238E27FC236}">
                  <a16:creationId xmlns:a16="http://schemas.microsoft.com/office/drawing/2014/main" id="{DDAEB6B7-E104-4A7A-8BE5-F01045DBE1C0}"/>
                </a:ext>
              </a:extLst>
            </p:cNvPr>
            <p:cNvSpPr txBox="1"/>
            <p:nvPr/>
          </p:nvSpPr>
          <p:spPr>
            <a:xfrm>
              <a:off x="741283" y="3722984"/>
              <a:ext cx="1261884"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流程多维度查询</a:t>
              </a:r>
            </a:p>
          </p:txBody>
        </p:sp>
      </p:grpSp>
      <p:grpSp>
        <p:nvGrpSpPr>
          <p:cNvPr id="139" name="组合 138">
            <a:extLst>
              <a:ext uri="{FF2B5EF4-FFF2-40B4-BE49-F238E27FC236}">
                <a16:creationId xmlns:a16="http://schemas.microsoft.com/office/drawing/2014/main" id="{17F8E0CF-FF3B-4B2A-9B43-531C691049DC}"/>
              </a:ext>
            </a:extLst>
          </p:cNvPr>
          <p:cNvGrpSpPr/>
          <p:nvPr/>
        </p:nvGrpSpPr>
        <p:grpSpPr>
          <a:xfrm>
            <a:off x="9768395" y="5024209"/>
            <a:ext cx="1206142" cy="276999"/>
            <a:chOff x="2190562" y="3722984"/>
            <a:chExt cx="1206142" cy="276999"/>
          </a:xfrm>
        </p:grpSpPr>
        <p:sp>
          <p:nvSpPr>
            <p:cNvPr id="140" name="circle-outline-of-small-size_33759">
              <a:extLst>
                <a:ext uri="{FF2B5EF4-FFF2-40B4-BE49-F238E27FC236}">
                  <a16:creationId xmlns:a16="http://schemas.microsoft.com/office/drawing/2014/main" id="{72C3C770-CF33-408A-9495-93E3858342E5}"/>
                </a:ext>
              </a:extLst>
            </p:cNvPr>
            <p:cNvSpPr/>
            <p:nvPr/>
          </p:nvSpPr>
          <p:spPr>
            <a:xfrm>
              <a:off x="21905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141" name="文本框 140">
              <a:extLst>
                <a:ext uri="{FF2B5EF4-FFF2-40B4-BE49-F238E27FC236}">
                  <a16:creationId xmlns:a16="http://schemas.microsoft.com/office/drawing/2014/main" id="{4AF4C5B1-E12A-4BA9-B08C-10C7600BC194}"/>
                </a:ext>
              </a:extLst>
            </p:cNvPr>
            <p:cNvSpPr txBox="1"/>
            <p:nvPr/>
          </p:nvSpPr>
          <p:spPr>
            <a:xfrm>
              <a:off x="2328783" y="3722984"/>
              <a:ext cx="1067921"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流程</a:t>
              </a:r>
              <a:r>
                <a:rPr lang="en-US" altLang="zh-CN"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BPA</a:t>
              </a:r>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分析</a:t>
              </a:r>
            </a:p>
          </p:txBody>
        </p:sp>
      </p:grpSp>
    </p:spTree>
    <p:extLst>
      <p:ext uri="{BB962C8B-B14F-4D97-AF65-F5344CB8AC3E}">
        <p14:creationId xmlns:p14="http://schemas.microsoft.com/office/powerpoint/2010/main" val="35539310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a:extLst>
              <a:ext uri="{FF2B5EF4-FFF2-40B4-BE49-F238E27FC236}">
                <a16:creationId xmlns:a16="http://schemas.microsoft.com/office/drawing/2014/main" id="{AE143AE5-CB9F-4D71-9CD6-47CC7A121EB0}"/>
              </a:ext>
            </a:extLst>
          </p:cNvPr>
          <p:cNvSpPr txBox="1"/>
          <p:nvPr/>
        </p:nvSpPr>
        <p:spPr>
          <a:xfrm>
            <a:off x="71119" y="101600"/>
            <a:ext cx="5880861" cy="400110"/>
          </a:xfrm>
          <a:prstGeom prst="rect">
            <a:avLst/>
          </a:prstGeom>
          <a:noFill/>
        </p:spPr>
        <p:txBody>
          <a:bodyPr wrap="square" rtlCol="0">
            <a:spAutoFit/>
          </a:bodyPr>
          <a:lstStyle/>
          <a:p>
            <a:r>
              <a:rPr lang="en-US" altLang="zh-CN" sz="2000" b="1" dirty="0">
                <a:solidFill>
                  <a:schemeClr val="bg1"/>
                </a:solidFill>
              </a:rPr>
              <a:t>4.2 </a:t>
            </a:r>
            <a:r>
              <a:rPr lang="zh-CN" altLang="en-US" sz="2000" b="1" dirty="0">
                <a:solidFill>
                  <a:schemeClr val="bg1"/>
                </a:solidFill>
              </a:rPr>
              <a:t>流程引擎</a:t>
            </a:r>
          </a:p>
        </p:txBody>
      </p:sp>
      <p:sp>
        <p:nvSpPr>
          <p:cNvPr id="29" name="文本框 28">
            <a:extLst>
              <a:ext uri="{FF2B5EF4-FFF2-40B4-BE49-F238E27FC236}">
                <a16:creationId xmlns:a16="http://schemas.microsoft.com/office/drawing/2014/main" id="{30F04D6A-DCE6-4A2F-AC6E-A89E3A3142D0}"/>
              </a:ext>
            </a:extLst>
          </p:cNvPr>
          <p:cNvSpPr txBox="1"/>
          <p:nvPr/>
        </p:nvSpPr>
        <p:spPr>
          <a:xfrm>
            <a:off x="488516" y="1772816"/>
            <a:ext cx="2646878" cy="461665"/>
          </a:xfrm>
          <a:prstGeom prst="rect">
            <a:avLst/>
          </a:prstGeom>
          <a:noFill/>
        </p:spPr>
        <p:txBody>
          <a:bodyPr wrap="none" rtlCol="0">
            <a:spAutoFit/>
          </a:bodyPr>
          <a:lstStyle/>
          <a:p>
            <a:r>
              <a:rPr lang="zh-CN" altLang="en-US" sz="24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流程典型应用场景</a:t>
            </a:r>
          </a:p>
        </p:txBody>
      </p:sp>
      <p:sp>
        <p:nvSpPr>
          <p:cNvPr id="30" name="矩形 29">
            <a:extLst>
              <a:ext uri="{FF2B5EF4-FFF2-40B4-BE49-F238E27FC236}">
                <a16:creationId xmlns:a16="http://schemas.microsoft.com/office/drawing/2014/main" id="{43A0AAAD-FA6E-4363-9FBA-1FAAB6CC7806}"/>
              </a:ext>
            </a:extLst>
          </p:cNvPr>
          <p:cNvSpPr/>
          <p:nvPr/>
        </p:nvSpPr>
        <p:spPr>
          <a:xfrm>
            <a:off x="488516" y="2280678"/>
            <a:ext cx="2556000" cy="45719"/>
          </a:xfrm>
          <a:prstGeom prst="rect">
            <a:avLst/>
          </a:prstGeom>
          <a:gradFill flip="none" rotWithShape="1">
            <a:gsLst>
              <a:gs pos="14000">
                <a:srgbClr val="1D8B92"/>
              </a:gs>
              <a:gs pos="100000">
                <a:srgbClr val="00DBC0"/>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grpSp>
        <p:nvGrpSpPr>
          <p:cNvPr id="31" name="组合 30">
            <a:extLst>
              <a:ext uri="{FF2B5EF4-FFF2-40B4-BE49-F238E27FC236}">
                <a16:creationId xmlns:a16="http://schemas.microsoft.com/office/drawing/2014/main" id="{2E42B523-1E6E-40B4-915E-D1B439F927B6}"/>
              </a:ext>
            </a:extLst>
          </p:cNvPr>
          <p:cNvGrpSpPr/>
          <p:nvPr/>
        </p:nvGrpSpPr>
        <p:grpSpPr>
          <a:xfrm>
            <a:off x="712790" y="2872016"/>
            <a:ext cx="1569660" cy="772149"/>
            <a:chOff x="712790" y="2540150"/>
            <a:chExt cx="1569660" cy="772149"/>
          </a:xfrm>
        </p:grpSpPr>
        <p:grpSp>
          <p:nvGrpSpPr>
            <p:cNvPr id="32" name="组合 31">
              <a:extLst>
                <a:ext uri="{FF2B5EF4-FFF2-40B4-BE49-F238E27FC236}">
                  <a16:creationId xmlns:a16="http://schemas.microsoft.com/office/drawing/2014/main" id="{6FC0EAB1-CA6D-444B-838A-3D9EC2E99D2B}"/>
                </a:ext>
              </a:extLst>
            </p:cNvPr>
            <p:cNvGrpSpPr/>
            <p:nvPr/>
          </p:nvGrpSpPr>
          <p:grpSpPr>
            <a:xfrm>
              <a:off x="829626" y="2540150"/>
              <a:ext cx="1370824" cy="307777"/>
              <a:chOff x="829626" y="2540150"/>
              <a:chExt cx="1370824" cy="307777"/>
            </a:xfrm>
          </p:grpSpPr>
          <p:grpSp>
            <p:nvGrpSpPr>
              <p:cNvPr id="34" name="组合 33">
                <a:extLst>
                  <a:ext uri="{FF2B5EF4-FFF2-40B4-BE49-F238E27FC236}">
                    <a16:creationId xmlns:a16="http://schemas.microsoft.com/office/drawing/2014/main" id="{B10A68D8-CE1F-44FA-8C43-E182D351C2C8}"/>
                  </a:ext>
                </a:extLst>
              </p:cNvPr>
              <p:cNvGrpSpPr/>
              <p:nvPr/>
            </p:nvGrpSpPr>
            <p:grpSpPr>
              <a:xfrm>
                <a:off x="829626" y="2584418"/>
                <a:ext cx="358210" cy="219241"/>
                <a:chOff x="7119480" y="4112190"/>
                <a:chExt cx="465030" cy="284620"/>
              </a:xfrm>
            </p:grpSpPr>
            <p:sp>
              <p:nvSpPr>
                <p:cNvPr id="36" name="椭圆 35">
                  <a:extLst>
                    <a:ext uri="{FF2B5EF4-FFF2-40B4-BE49-F238E27FC236}">
                      <a16:creationId xmlns:a16="http://schemas.microsoft.com/office/drawing/2014/main" id="{6BFE2C61-9B75-439A-BF42-D1F40DBFBCE2}"/>
                    </a:ext>
                  </a:extLst>
                </p:cNvPr>
                <p:cNvSpPr/>
                <p:nvPr/>
              </p:nvSpPr>
              <p:spPr>
                <a:xfrm>
                  <a:off x="7119480" y="4112190"/>
                  <a:ext cx="284620" cy="284620"/>
                </a:xfrm>
                <a:prstGeom prst="ellipse">
                  <a:avLst/>
                </a:prstGeom>
                <a:solidFill>
                  <a:srgbClr val="0CDCD4">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libaba Sans Light" panose="020B0303020203040204" pitchFamily="34" charset="0"/>
                    <a:ea typeface="阿里巴巴普惠体 R" panose="00020600040101010101" pitchFamily="18" charset="-122"/>
                    <a:cs typeface="Alibaba Sans Light" panose="020B0303020203040204" pitchFamily="34" charset="0"/>
                    <a:sym typeface="Alibaba Sans Light" panose="020B0303020203040204" pitchFamily="34" charset="0"/>
                  </a:endParaRPr>
                </a:p>
              </p:txBody>
            </p:sp>
            <p:sp>
              <p:nvSpPr>
                <p:cNvPr id="37" name="椭圆 36">
                  <a:extLst>
                    <a:ext uri="{FF2B5EF4-FFF2-40B4-BE49-F238E27FC236}">
                      <a16:creationId xmlns:a16="http://schemas.microsoft.com/office/drawing/2014/main" id="{739F63E3-AE56-4E04-AFF1-27F3C7BFCBBD}"/>
                    </a:ext>
                  </a:extLst>
                </p:cNvPr>
                <p:cNvSpPr/>
                <p:nvPr/>
              </p:nvSpPr>
              <p:spPr>
                <a:xfrm>
                  <a:off x="7299890" y="4112190"/>
                  <a:ext cx="284620" cy="284620"/>
                </a:xfrm>
                <a:prstGeom prst="ellipse">
                  <a:avLst/>
                </a:prstGeom>
                <a:solidFill>
                  <a:srgbClr val="13DD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libaba Sans Light" panose="020B0303020203040204" pitchFamily="34" charset="0"/>
                    <a:ea typeface="阿里巴巴普惠体 R" panose="00020600040101010101" pitchFamily="18" charset="-122"/>
                    <a:cs typeface="Alibaba Sans Light" panose="020B0303020203040204" pitchFamily="34" charset="0"/>
                    <a:sym typeface="Alibaba Sans Light" panose="020B0303020203040204" pitchFamily="34" charset="0"/>
                  </a:endParaRPr>
                </a:p>
              </p:txBody>
            </p:sp>
          </p:grpSp>
          <p:sp>
            <p:nvSpPr>
              <p:cNvPr id="35" name="文本框 34">
                <a:extLst>
                  <a:ext uri="{FF2B5EF4-FFF2-40B4-BE49-F238E27FC236}">
                    <a16:creationId xmlns:a16="http://schemas.microsoft.com/office/drawing/2014/main" id="{CD5C3EED-8D10-45F0-AF22-D3D705468BB7}"/>
                  </a:ext>
                </a:extLst>
              </p:cNvPr>
              <p:cNvSpPr txBox="1"/>
              <p:nvPr/>
            </p:nvSpPr>
            <p:spPr>
              <a:xfrm>
                <a:off x="1297639" y="2540150"/>
                <a:ext cx="902811" cy="307777"/>
              </a:xfrm>
              <a:prstGeom prst="rect">
                <a:avLst/>
              </a:prstGeom>
              <a:noFill/>
            </p:spPr>
            <p:txBody>
              <a:bodyPr wrap="none" rtlCol="0">
                <a:spAutoFit/>
              </a:bodyPr>
              <a:lstStyle/>
              <a:p>
                <a:r>
                  <a:rPr lang="zh-CN" altLang="en-US" sz="14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财务管理</a:t>
                </a:r>
              </a:p>
            </p:txBody>
          </p:sp>
        </p:grpSp>
        <p:sp>
          <p:nvSpPr>
            <p:cNvPr id="33" name="文本框 32">
              <a:extLst>
                <a:ext uri="{FF2B5EF4-FFF2-40B4-BE49-F238E27FC236}">
                  <a16:creationId xmlns:a16="http://schemas.microsoft.com/office/drawing/2014/main" id="{CB6FEBEA-874F-4C1F-A53B-C95B1E5B0E2E}"/>
                </a:ext>
              </a:extLst>
            </p:cNvPr>
            <p:cNvSpPr txBox="1"/>
            <p:nvPr/>
          </p:nvSpPr>
          <p:spPr>
            <a:xfrm>
              <a:off x="712790" y="3035300"/>
              <a:ext cx="1569660"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报销申请、费用审批</a:t>
              </a:r>
            </a:p>
          </p:txBody>
        </p:sp>
      </p:grpSp>
      <p:grpSp>
        <p:nvGrpSpPr>
          <p:cNvPr id="38" name="组合 37">
            <a:extLst>
              <a:ext uri="{FF2B5EF4-FFF2-40B4-BE49-F238E27FC236}">
                <a16:creationId xmlns:a16="http://schemas.microsoft.com/office/drawing/2014/main" id="{EAB4D6D6-70CC-43CD-A8B0-75DEDBD14D1B}"/>
              </a:ext>
            </a:extLst>
          </p:cNvPr>
          <p:cNvGrpSpPr/>
          <p:nvPr/>
        </p:nvGrpSpPr>
        <p:grpSpPr>
          <a:xfrm>
            <a:off x="712790" y="4322793"/>
            <a:ext cx="2339102" cy="772149"/>
            <a:chOff x="712790" y="2540150"/>
            <a:chExt cx="2339102" cy="772149"/>
          </a:xfrm>
        </p:grpSpPr>
        <p:grpSp>
          <p:nvGrpSpPr>
            <p:cNvPr id="39" name="组合 38">
              <a:extLst>
                <a:ext uri="{FF2B5EF4-FFF2-40B4-BE49-F238E27FC236}">
                  <a16:creationId xmlns:a16="http://schemas.microsoft.com/office/drawing/2014/main" id="{69480C0B-903F-474E-A9AE-9C861197F3DB}"/>
                </a:ext>
              </a:extLst>
            </p:cNvPr>
            <p:cNvGrpSpPr/>
            <p:nvPr/>
          </p:nvGrpSpPr>
          <p:grpSpPr>
            <a:xfrm>
              <a:off x="829626" y="2540150"/>
              <a:ext cx="1370824" cy="307777"/>
              <a:chOff x="829626" y="2540150"/>
              <a:chExt cx="1370824" cy="307777"/>
            </a:xfrm>
          </p:grpSpPr>
          <p:grpSp>
            <p:nvGrpSpPr>
              <p:cNvPr id="41" name="组合 40">
                <a:extLst>
                  <a:ext uri="{FF2B5EF4-FFF2-40B4-BE49-F238E27FC236}">
                    <a16:creationId xmlns:a16="http://schemas.microsoft.com/office/drawing/2014/main" id="{704391B8-378F-4EBD-9EAF-DA4EEF217758}"/>
                  </a:ext>
                </a:extLst>
              </p:cNvPr>
              <p:cNvGrpSpPr/>
              <p:nvPr/>
            </p:nvGrpSpPr>
            <p:grpSpPr>
              <a:xfrm>
                <a:off x="829626" y="2584418"/>
                <a:ext cx="358210" cy="219241"/>
                <a:chOff x="7119480" y="4112190"/>
                <a:chExt cx="465030" cy="284620"/>
              </a:xfrm>
            </p:grpSpPr>
            <p:sp>
              <p:nvSpPr>
                <p:cNvPr id="43" name="椭圆 42">
                  <a:extLst>
                    <a:ext uri="{FF2B5EF4-FFF2-40B4-BE49-F238E27FC236}">
                      <a16:creationId xmlns:a16="http://schemas.microsoft.com/office/drawing/2014/main" id="{F1AAA6FB-5CCC-491E-94FC-3A7B08CBE7FC}"/>
                    </a:ext>
                  </a:extLst>
                </p:cNvPr>
                <p:cNvSpPr/>
                <p:nvPr/>
              </p:nvSpPr>
              <p:spPr>
                <a:xfrm>
                  <a:off x="7119480" y="4112190"/>
                  <a:ext cx="284620" cy="284620"/>
                </a:xfrm>
                <a:prstGeom prst="ellipse">
                  <a:avLst/>
                </a:prstGeom>
                <a:solidFill>
                  <a:srgbClr val="0CDCD4">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libaba Sans Light" panose="020B0303020203040204" pitchFamily="34" charset="0"/>
                    <a:ea typeface="阿里巴巴普惠体 R" panose="00020600040101010101" pitchFamily="18" charset="-122"/>
                    <a:cs typeface="Alibaba Sans Light" panose="020B0303020203040204" pitchFamily="34" charset="0"/>
                    <a:sym typeface="Alibaba Sans Light" panose="020B0303020203040204" pitchFamily="34" charset="0"/>
                  </a:endParaRPr>
                </a:p>
              </p:txBody>
            </p:sp>
            <p:sp>
              <p:nvSpPr>
                <p:cNvPr id="44" name="椭圆 43">
                  <a:extLst>
                    <a:ext uri="{FF2B5EF4-FFF2-40B4-BE49-F238E27FC236}">
                      <a16:creationId xmlns:a16="http://schemas.microsoft.com/office/drawing/2014/main" id="{E0C1174E-A035-429A-9B2F-B76D34C85650}"/>
                    </a:ext>
                  </a:extLst>
                </p:cNvPr>
                <p:cNvSpPr/>
                <p:nvPr/>
              </p:nvSpPr>
              <p:spPr>
                <a:xfrm>
                  <a:off x="7299890" y="4112190"/>
                  <a:ext cx="284620" cy="284620"/>
                </a:xfrm>
                <a:prstGeom prst="ellipse">
                  <a:avLst/>
                </a:prstGeom>
                <a:solidFill>
                  <a:srgbClr val="13DDD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libaba Sans Light" panose="020B0303020203040204" pitchFamily="34" charset="0"/>
                    <a:ea typeface="阿里巴巴普惠体 R" panose="00020600040101010101" pitchFamily="18" charset="-122"/>
                    <a:cs typeface="Alibaba Sans Light" panose="020B0303020203040204" pitchFamily="34" charset="0"/>
                    <a:sym typeface="Alibaba Sans Light" panose="020B0303020203040204" pitchFamily="34" charset="0"/>
                  </a:endParaRPr>
                </a:p>
              </p:txBody>
            </p:sp>
          </p:grpSp>
          <p:sp>
            <p:nvSpPr>
              <p:cNvPr id="42" name="文本框 41">
                <a:extLst>
                  <a:ext uri="{FF2B5EF4-FFF2-40B4-BE49-F238E27FC236}">
                    <a16:creationId xmlns:a16="http://schemas.microsoft.com/office/drawing/2014/main" id="{8F5D9C21-0931-48BC-9534-07C9E6F02C20}"/>
                  </a:ext>
                </a:extLst>
              </p:cNvPr>
              <p:cNvSpPr txBox="1"/>
              <p:nvPr/>
            </p:nvSpPr>
            <p:spPr>
              <a:xfrm>
                <a:off x="1297639" y="2540150"/>
                <a:ext cx="902811" cy="307777"/>
              </a:xfrm>
              <a:prstGeom prst="rect">
                <a:avLst/>
              </a:prstGeom>
              <a:noFill/>
            </p:spPr>
            <p:txBody>
              <a:bodyPr wrap="none" rtlCol="0">
                <a:spAutoFit/>
              </a:bodyPr>
              <a:lstStyle/>
              <a:p>
                <a:r>
                  <a:rPr lang="zh-CN" altLang="en-US" sz="14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设备管理</a:t>
                </a:r>
              </a:p>
            </p:txBody>
          </p:sp>
        </p:grpSp>
        <p:sp>
          <p:nvSpPr>
            <p:cNvPr id="40" name="文本框 39">
              <a:extLst>
                <a:ext uri="{FF2B5EF4-FFF2-40B4-BE49-F238E27FC236}">
                  <a16:creationId xmlns:a16="http://schemas.microsoft.com/office/drawing/2014/main" id="{5F3109C2-45BB-4345-8837-775200C69C38}"/>
                </a:ext>
              </a:extLst>
            </p:cNvPr>
            <p:cNvSpPr txBox="1"/>
            <p:nvPr/>
          </p:nvSpPr>
          <p:spPr>
            <a:xfrm>
              <a:off x="712790" y="3035300"/>
              <a:ext cx="2339102"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维修派单，领料派单，任务提醒</a:t>
              </a:r>
            </a:p>
          </p:txBody>
        </p:sp>
      </p:grpSp>
      <p:pic>
        <p:nvPicPr>
          <p:cNvPr id="45" name="图片 44">
            <a:extLst>
              <a:ext uri="{FF2B5EF4-FFF2-40B4-BE49-F238E27FC236}">
                <a16:creationId xmlns:a16="http://schemas.microsoft.com/office/drawing/2014/main" id="{83A47801-D301-48AC-82A5-C10F33E1FA3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00664" y="1090613"/>
            <a:ext cx="3209134" cy="5295600"/>
          </a:xfrm>
          <a:prstGeom prst="rect">
            <a:avLst/>
          </a:prstGeom>
        </p:spPr>
      </p:pic>
      <p:pic>
        <p:nvPicPr>
          <p:cNvPr id="61" name="图片 60">
            <a:extLst>
              <a:ext uri="{FF2B5EF4-FFF2-40B4-BE49-F238E27FC236}">
                <a16:creationId xmlns:a16="http://schemas.microsoft.com/office/drawing/2014/main" id="{E36E8C65-EB24-4AAF-8721-6597304662D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690398" y="563213"/>
            <a:ext cx="3848343" cy="6350400"/>
          </a:xfrm>
          <a:prstGeom prst="rect">
            <a:avLst/>
          </a:prstGeom>
        </p:spPr>
      </p:pic>
      <p:pic>
        <p:nvPicPr>
          <p:cNvPr id="62" name="图片 61">
            <a:extLst>
              <a:ext uri="{FF2B5EF4-FFF2-40B4-BE49-F238E27FC236}">
                <a16:creationId xmlns:a16="http://schemas.microsoft.com/office/drawing/2014/main" id="{7B20B487-356A-49D2-A536-1810EA28CA9E}"/>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719341" y="1090613"/>
            <a:ext cx="3209134" cy="5295600"/>
          </a:xfrm>
          <a:prstGeom prst="rect">
            <a:avLst/>
          </a:prstGeom>
        </p:spPr>
      </p:pic>
    </p:spTree>
    <p:extLst>
      <p:ext uri="{BB962C8B-B14F-4D97-AF65-F5344CB8AC3E}">
        <p14:creationId xmlns:p14="http://schemas.microsoft.com/office/powerpoint/2010/main" val="416671457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a:extLst>
              <a:ext uri="{FF2B5EF4-FFF2-40B4-BE49-F238E27FC236}">
                <a16:creationId xmlns:a16="http://schemas.microsoft.com/office/drawing/2014/main" id="{AE143AE5-CB9F-4D71-9CD6-47CC7A121EB0}"/>
              </a:ext>
            </a:extLst>
          </p:cNvPr>
          <p:cNvSpPr txBox="1"/>
          <p:nvPr/>
        </p:nvSpPr>
        <p:spPr>
          <a:xfrm>
            <a:off x="71119" y="101600"/>
            <a:ext cx="5880861" cy="400110"/>
          </a:xfrm>
          <a:prstGeom prst="rect">
            <a:avLst/>
          </a:prstGeom>
          <a:noFill/>
        </p:spPr>
        <p:txBody>
          <a:bodyPr wrap="square" rtlCol="0">
            <a:spAutoFit/>
          </a:bodyPr>
          <a:lstStyle/>
          <a:p>
            <a:r>
              <a:rPr lang="en-US" altLang="zh-CN" sz="2000" b="1" dirty="0">
                <a:solidFill>
                  <a:schemeClr val="bg1"/>
                </a:solidFill>
              </a:rPr>
              <a:t>4.3 </a:t>
            </a:r>
            <a:r>
              <a:rPr lang="zh-CN" altLang="en-US" sz="2000" b="1" dirty="0">
                <a:solidFill>
                  <a:schemeClr val="bg1"/>
                </a:solidFill>
              </a:rPr>
              <a:t>仪表盘</a:t>
            </a:r>
          </a:p>
        </p:txBody>
      </p:sp>
      <p:grpSp>
        <p:nvGrpSpPr>
          <p:cNvPr id="58" name="íṩ1ïḓé">
            <a:extLst>
              <a:ext uri="{FF2B5EF4-FFF2-40B4-BE49-F238E27FC236}">
                <a16:creationId xmlns:a16="http://schemas.microsoft.com/office/drawing/2014/main" id="{A5B2602A-E78C-4138-B785-E99E605669BA}"/>
              </a:ext>
            </a:extLst>
          </p:cNvPr>
          <p:cNvGrpSpPr/>
          <p:nvPr/>
        </p:nvGrpSpPr>
        <p:grpSpPr>
          <a:xfrm>
            <a:off x="266765" y="1688336"/>
            <a:ext cx="6692987" cy="3590210"/>
            <a:chOff x="2459596" y="1610580"/>
            <a:chExt cx="7272808" cy="3767656"/>
          </a:xfrm>
        </p:grpSpPr>
        <p:sp>
          <p:nvSpPr>
            <p:cNvPr id="59" name="íŝľîďè">
              <a:extLst>
                <a:ext uri="{FF2B5EF4-FFF2-40B4-BE49-F238E27FC236}">
                  <a16:creationId xmlns:a16="http://schemas.microsoft.com/office/drawing/2014/main" id="{DC115858-30AB-47DA-B638-315172E261A6}"/>
                </a:ext>
              </a:extLst>
            </p:cNvPr>
            <p:cNvSpPr/>
            <p:nvPr/>
          </p:nvSpPr>
          <p:spPr>
            <a:xfrm>
              <a:off x="3215253" y="1628800"/>
              <a:ext cx="5761494" cy="3651552"/>
            </a:xfrm>
            <a:custGeom>
              <a:avLst/>
              <a:gdLst>
                <a:gd name="connsiteX0" fmla="*/ 224028 w 7415784"/>
                <a:gd name="connsiteY0" fmla="*/ 269748 h 4700016"/>
                <a:gd name="connsiteX1" fmla="*/ 224028 w 7415784"/>
                <a:gd name="connsiteY1" fmla="*/ 4430268 h 4700016"/>
                <a:gd name="connsiteX2" fmla="*/ 7191756 w 7415784"/>
                <a:gd name="connsiteY2" fmla="*/ 4430268 h 4700016"/>
                <a:gd name="connsiteX3" fmla="*/ 7191756 w 7415784"/>
                <a:gd name="connsiteY3" fmla="*/ 269748 h 4700016"/>
                <a:gd name="connsiteX4" fmla="*/ 266867 w 7415784"/>
                <a:gd name="connsiteY4" fmla="*/ 0 h 4700016"/>
                <a:gd name="connsiteX5" fmla="*/ 7148917 w 7415784"/>
                <a:gd name="connsiteY5" fmla="*/ 0 h 4700016"/>
                <a:gd name="connsiteX6" fmla="*/ 7415784 w 7415784"/>
                <a:gd name="connsiteY6" fmla="*/ 266867 h 4700016"/>
                <a:gd name="connsiteX7" fmla="*/ 7415784 w 7415784"/>
                <a:gd name="connsiteY7" fmla="*/ 4433149 h 4700016"/>
                <a:gd name="connsiteX8" fmla="*/ 7148917 w 7415784"/>
                <a:gd name="connsiteY8" fmla="*/ 4700016 h 4700016"/>
                <a:gd name="connsiteX9" fmla="*/ 266867 w 7415784"/>
                <a:gd name="connsiteY9" fmla="*/ 4700016 h 4700016"/>
                <a:gd name="connsiteX10" fmla="*/ 0 w 7415784"/>
                <a:gd name="connsiteY10" fmla="*/ 4433149 h 4700016"/>
                <a:gd name="connsiteX11" fmla="*/ 0 w 7415784"/>
                <a:gd name="connsiteY11" fmla="*/ 266867 h 4700016"/>
                <a:gd name="connsiteX12" fmla="*/ 266867 w 7415784"/>
                <a:gd name="connsiteY12" fmla="*/ 0 h 47000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415784" h="4700016">
                  <a:moveTo>
                    <a:pt x="224028" y="269748"/>
                  </a:moveTo>
                  <a:lnTo>
                    <a:pt x="224028" y="4430268"/>
                  </a:lnTo>
                  <a:lnTo>
                    <a:pt x="7191756" y="4430268"/>
                  </a:lnTo>
                  <a:lnTo>
                    <a:pt x="7191756" y="269748"/>
                  </a:lnTo>
                  <a:close/>
                  <a:moveTo>
                    <a:pt x="266867" y="0"/>
                  </a:moveTo>
                  <a:lnTo>
                    <a:pt x="7148917" y="0"/>
                  </a:lnTo>
                  <a:cubicBezTo>
                    <a:pt x="7296304" y="0"/>
                    <a:pt x="7415784" y="119480"/>
                    <a:pt x="7415784" y="266867"/>
                  </a:cubicBezTo>
                  <a:lnTo>
                    <a:pt x="7415784" y="4433149"/>
                  </a:lnTo>
                  <a:cubicBezTo>
                    <a:pt x="7415784" y="4580536"/>
                    <a:pt x="7296304" y="4700016"/>
                    <a:pt x="7148917" y="4700016"/>
                  </a:cubicBezTo>
                  <a:lnTo>
                    <a:pt x="266867" y="4700016"/>
                  </a:lnTo>
                  <a:cubicBezTo>
                    <a:pt x="119480" y="4700016"/>
                    <a:pt x="0" y="4580536"/>
                    <a:pt x="0" y="4433149"/>
                  </a:cubicBezTo>
                  <a:lnTo>
                    <a:pt x="0" y="266867"/>
                  </a:lnTo>
                  <a:cubicBezTo>
                    <a:pt x="0" y="119480"/>
                    <a:pt x="119480" y="0"/>
                    <a:pt x="266867" y="0"/>
                  </a:cubicBezTo>
                  <a:close/>
                </a:path>
              </a:pathLst>
            </a:custGeom>
            <a:solidFill>
              <a:sysClr val="window" lastClr="FFFFFF">
                <a:lumMod val="75000"/>
                <a:lumOff val="25000"/>
              </a:sysClr>
            </a:solidFill>
            <a:ln w="6350" cap="flat" cmpd="sng" algn="ctr">
              <a:noFill/>
              <a:prstDash val="solid"/>
              <a:miter lim="800000"/>
            </a:ln>
            <a:effectLst/>
          </p:spPr>
          <p:txBody>
            <a:bodyPr wrap="square" lIns="91440" tIns="45720" rIns="91440" bIns="45720"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90" b="0" i="0" u="none" strike="noStrike" kern="0" cap="none" spc="0" normalizeH="0" baseline="0" noProof="0">
                <a:ln>
                  <a:noFill/>
                </a:ln>
                <a:solidFill>
                  <a:prstClr val="white"/>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sp>
          <p:nvSpPr>
            <p:cNvPr id="60" name="íšlïḑé">
              <a:extLst>
                <a:ext uri="{FF2B5EF4-FFF2-40B4-BE49-F238E27FC236}">
                  <a16:creationId xmlns:a16="http://schemas.microsoft.com/office/drawing/2014/main" id="{8D536123-3324-4035-BDB4-8152DDDDAA8C}"/>
                </a:ext>
              </a:extLst>
            </p:cNvPr>
            <p:cNvSpPr/>
            <p:nvPr/>
          </p:nvSpPr>
          <p:spPr>
            <a:xfrm>
              <a:off x="3228835" y="1644767"/>
              <a:ext cx="5734330" cy="3619617"/>
            </a:xfrm>
            <a:custGeom>
              <a:avLst/>
              <a:gdLst>
                <a:gd name="connsiteX0" fmla="*/ 252028 w 7380820"/>
                <a:gd name="connsiteY0" fmla="*/ 295230 h 4658912"/>
                <a:gd name="connsiteX1" fmla="*/ 252028 w 7380820"/>
                <a:gd name="connsiteY1" fmla="*/ 4363682 h 4658912"/>
                <a:gd name="connsiteX2" fmla="*/ 7128792 w 7380820"/>
                <a:gd name="connsiteY2" fmla="*/ 4363682 h 4658912"/>
                <a:gd name="connsiteX3" fmla="*/ 7128792 w 7380820"/>
                <a:gd name="connsiteY3" fmla="*/ 295230 h 4658912"/>
                <a:gd name="connsiteX4" fmla="*/ 264533 w 7380820"/>
                <a:gd name="connsiteY4" fmla="*/ 0 h 4658912"/>
                <a:gd name="connsiteX5" fmla="*/ 7116287 w 7380820"/>
                <a:gd name="connsiteY5" fmla="*/ 0 h 4658912"/>
                <a:gd name="connsiteX6" fmla="*/ 7380820 w 7380820"/>
                <a:gd name="connsiteY6" fmla="*/ 264533 h 4658912"/>
                <a:gd name="connsiteX7" fmla="*/ 7380820 w 7380820"/>
                <a:gd name="connsiteY7" fmla="*/ 4394379 h 4658912"/>
                <a:gd name="connsiteX8" fmla="*/ 7116287 w 7380820"/>
                <a:gd name="connsiteY8" fmla="*/ 4658912 h 4658912"/>
                <a:gd name="connsiteX9" fmla="*/ 264533 w 7380820"/>
                <a:gd name="connsiteY9" fmla="*/ 4658912 h 4658912"/>
                <a:gd name="connsiteX10" fmla="*/ 0 w 7380820"/>
                <a:gd name="connsiteY10" fmla="*/ 4394379 h 4658912"/>
                <a:gd name="connsiteX11" fmla="*/ 0 w 7380820"/>
                <a:gd name="connsiteY11" fmla="*/ 264533 h 4658912"/>
                <a:gd name="connsiteX12" fmla="*/ 264533 w 7380820"/>
                <a:gd name="connsiteY12" fmla="*/ 0 h 4658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380820" h="4658912">
                  <a:moveTo>
                    <a:pt x="252028" y="295230"/>
                  </a:moveTo>
                  <a:lnTo>
                    <a:pt x="252028" y="4363682"/>
                  </a:lnTo>
                  <a:lnTo>
                    <a:pt x="7128792" y="4363682"/>
                  </a:lnTo>
                  <a:lnTo>
                    <a:pt x="7128792" y="295230"/>
                  </a:lnTo>
                  <a:close/>
                  <a:moveTo>
                    <a:pt x="264533" y="0"/>
                  </a:moveTo>
                  <a:lnTo>
                    <a:pt x="7116287" y="0"/>
                  </a:lnTo>
                  <a:cubicBezTo>
                    <a:pt x="7262385" y="0"/>
                    <a:pt x="7380820" y="118435"/>
                    <a:pt x="7380820" y="264533"/>
                  </a:cubicBezTo>
                  <a:lnTo>
                    <a:pt x="7380820" y="4394379"/>
                  </a:lnTo>
                  <a:cubicBezTo>
                    <a:pt x="7380820" y="4540477"/>
                    <a:pt x="7262385" y="4658912"/>
                    <a:pt x="7116287" y="4658912"/>
                  </a:cubicBezTo>
                  <a:lnTo>
                    <a:pt x="264533" y="4658912"/>
                  </a:lnTo>
                  <a:cubicBezTo>
                    <a:pt x="118435" y="4658912"/>
                    <a:pt x="0" y="4540477"/>
                    <a:pt x="0" y="4394379"/>
                  </a:cubicBezTo>
                  <a:lnTo>
                    <a:pt x="0" y="264533"/>
                  </a:lnTo>
                  <a:cubicBezTo>
                    <a:pt x="0" y="118435"/>
                    <a:pt x="118435" y="0"/>
                    <a:pt x="264533" y="0"/>
                  </a:cubicBezTo>
                  <a:close/>
                </a:path>
              </a:pathLst>
            </a:custGeom>
            <a:solidFill>
              <a:sysClr val="windowText" lastClr="000000"/>
            </a:solidFill>
            <a:ln w="6350" cap="flat" cmpd="sng" algn="ctr">
              <a:noFill/>
              <a:prstDash val="solid"/>
              <a:miter lim="800000"/>
            </a:ln>
            <a:effectLst/>
          </p:spPr>
          <p:txBody>
            <a:bodyPr wrap="square" lIns="91440" tIns="45720" rIns="91440" bIns="45720"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90" b="0" i="0" u="none" strike="noStrike" kern="0" cap="none" spc="0" normalizeH="0" baseline="0" noProof="0" dirty="0">
                <a:ln>
                  <a:noFill/>
                </a:ln>
                <a:solidFill>
                  <a:prstClr val="white"/>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sp>
          <p:nvSpPr>
            <p:cNvPr id="104" name="ïšḻîdé">
              <a:extLst>
                <a:ext uri="{FF2B5EF4-FFF2-40B4-BE49-F238E27FC236}">
                  <a16:creationId xmlns:a16="http://schemas.microsoft.com/office/drawing/2014/main" id="{3983E7FF-6D1B-4897-B73E-BDACDA2E30E9}"/>
                </a:ext>
              </a:extLst>
            </p:cNvPr>
            <p:cNvSpPr/>
            <p:nvPr/>
          </p:nvSpPr>
          <p:spPr>
            <a:xfrm>
              <a:off x="6040055" y="1707676"/>
              <a:ext cx="111889" cy="111889"/>
            </a:xfrm>
            <a:prstGeom prst="ellipse">
              <a:avLst/>
            </a:prstGeom>
            <a:gradFill flip="none" rotWithShape="1">
              <a:gsLst>
                <a:gs pos="17000">
                  <a:sysClr val="windowText" lastClr="000000"/>
                </a:gs>
                <a:gs pos="34000">
                  <a:srgbClr val="000000">
                    <a:lumMod val="84000"/>
                    <a:lumOff val="16000"/>
                  </a:srgbClr>
                </a:gs>
                <a:gs pos="100000">
                  <a:sysClr val="window" lastClr="FFFFFF">
                    <a:lumMod val="50000"/>
                    <a:lumOff val="50000"/>
                  </a:sysClr>
                </a:gs>
              </a:gsLst>
              <a:path path="circle">
                <a:fillToRect l="50000" t="50000" r="50000" b="50000"/>
              </a:path>
              <a:tileRect/>
            </a:gradFill>
            <a:ln w="6350" cap="flat" cmpd="sng" algn="ctr">
              <a:noFill/>
              <a:prstDash val="solid"/>
              <a:miter lim="800000"/>
            </a:ln>
            <a:effectLst/>
          </p:spPr>
          <p:txBody>
            <a:bodyPr wrap="square" lIns="91440" tIns="45720" rIns="91440" bIns="45720" rtlCol="0" anchor="ctr">
              <a:normAutofit fontScale="2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90" b="0" i="0" u="none" strike="noStrike" kern="0" cap="none" spc="0" normalizeH="0" baseline="0" noProof="0">
                <a:ln>
                  <a:noFill/>
                </a:ln>
                <a:solidFill>
                  <a:prstClr val="white"/>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grpSp>
          <p:nvGrpSpPr>
            <p:cNvPr id="105" name="íṥļíḓè">
              <a:extLst>
                <a:ext uri="{FF2B5EF4-FFF2-40B4-BE49-F238E27FC236}">
                  <a16:creationId xmlns:a16="http://schemas.microsoft.com/office/drawing/2014/main" id="{48C24C4B-9F46-4FAE-978B-F24B716FDF7A}"/>
                </a:ext>
              </a:extLst>
            </p:cNvPr>
            <p:cNvGrpSpPr/>
            <p:nvPr/>
          </p:nvGrpSpPr>
          <p:grpSpPr>
            <a:xfrm>
              <a:off x="2459596" y="5232543"/>
              <a:ext cx="7272808" cy="145693"/>
              <a:chOff x="-1348120" y="5777968"/>
              <a:chExt cx="9361040" cy="187524"/>
            </a:xfrm>
          </p:grpSpPr>
          <p:sp>
            <p:nvSpPr>
              <p:cNvPr id="107" name="iśľïḍê">
                <a:extLst>
                  <a:ext uri="{FF2B5EF4-FFF2-40B4-BE49-F238E27FC236}">
                    <a16:creationId xmlns:a16="http://schemas.microsoft.com/office/drawing/2014/main" id="{289747D3-991C-42CB-BBCC-3AD5C3B82579}"/>
                  </a:ext>
                </a:extLst>
              </p:cNvPr>
              <p:cNvSpPr/>
              <p:nvPr/>
            </p:nvSpPr>
            <p:spPr>
              <a:xfrm flipV="1">
                <a:off x="-1348120" y="5928916"/>
                <a:ext cx="9361040" cy="36576"/>
              </a:xfrm>
              <a:prstGeom prst="trapezoid">
                <a:avLst>
                  <a:gd name="adj" fmla="val 814192"/>
                </a:avLst>
              </a:prstGeom>
              <a:solidFill>
                <a:srgbClr val="808080"/>
              </a:solidFill>
              <a:ln w="6350" cap="flat" cmpd="sng" algn="ctr">
                <a:noFill/>
                <a:prstDash val="solid"/>
                <a:miter lim="800000"/>
              </a:ln>
              <a:effectLst/>
            </p:spPr>
            <p:txBody>
              <a:bodyPr wrap="square" lIns="91440" tIns="45720" rIns="91440" bIns="45720" rtlCol="0" anchor="ctr">
                <a:normAutofit fontScale="2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90" b="0" i="0" u="none" strike="noStrike" kern="0" cap="none" spc="0" normalizeH="0" baseline="0" noProof="0">
                  <a:ln>
                    <a:noFill/>
                  </a:ln>
                  <a:solidFill>
                    <a:prstClr val="white"/>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sp>
            <p:nvSpPr>
              <p:cNvPr id="108" name="iṧľiďê">
                <a:extLst>
                  <a:ext uri="{FF2B5EF4-FFF2-40B4-BE49-F238E27FC236}">
                    <a16:creationId xmlns:a16="http://schemas.microsoft.com/office/drawing/2014/main" id="{988E48A8-9F31-44FB-994E-123976E388F5}"/>
                  </a:ext>
                </a:extLst>
              </p:cNvPr>
              <p:cNvSpPr/>
              <p:nvPr/>
            </p:nvSpPr>
            <p:spPr>
              <a:xfrm>
                <a:off x="-1348120" y="5777968"/>
                <a:ext cx="9361040" cy="151090"/>
              </a:xfrm>
              <a:prstGeom prst="rect">
                <a:avLst/>
              </a:prstGeom>
              <a:solidFill>
                <a:srgbClr val="DDDDDD"/>
              </a:solidFill>
              <a:ln w="6350" cap="flat" cmpd="sng" algn="ctr">
                <a:noFill/>
                <a:prstDash val="solid"/>
                <a:miter lim="800000"/>
              </a:ln>
              <a:effectLst/>
            </p:spPr>
            <p:txBody>
              <a:bodyPr wrap="square" lIns="91440" tIns="45720" rIns="91440" bIns="45720" rtlCol="0" anchor="ctr">
                <a:normAutofit fontScale="2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90" b="0" i="0" u="none" strike="noStrike" kern="0" cap="none" spc="0" normalizeH="0" baseline="0" noProof="0">
                  <a:ln>
                    <a:noFill/>
                  </a:ln>
                  <a:solidFill>
                    <a:prstClr val="white"/>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grpSp>
        <p:sp>
          <p:nvSpPr>
            <p:cNvPr id="106" name="íṥ1ïḋê">
              <a:extLst>
                <a:ext uri="{FF2B5EF4-FFF2-40B4-BE49-F238E27FC236}">
                  <a16:creationId xmlns:a16="http://schemas.microsoft.com/office/drawing/2014/main" id="{3B089F4A-39EA-4BAB-8281-4C047E7DB78A}"/>
                </a:ext>
              </a:extLst>
            </p:cNvPr>
            <p:cNvSpPr/>
            <p:nvPr/>
          </p:nvSpPr>
          <p:spPr>
            <a:xfrm>
              <a:off x="7010658" y="1610580"/>
              <a:ext cx="1966089" cy="3651552"/>
            </a:xfrm>
            <a:custGeom>
              <a:avLst/>
              <a:gdLst>
                <a:gd name="connsiteX0" fmla="*/ 0 w 2530610"/>
                <a:gd name="connsiteY0" fmla="*/ 0 h 4700016"/>
                <a:gd name="connsiteX1" fmla="*/ 2263743 w 2530610"/>
                <a:gd name="connsiteY1" fmla="*/ 0 h 4700016"/>
                <a:gd name="connsiteX2" fmla="*/ 2530610 w 2530610"/>
                <a:gd name="connsiteY2" fmla="*/ 266867 h 4700016"/>
                <a:gd name="connsiteX3" fmla="*/ 2530610 w 2530610"/>
                <a:gd name="connsiteY3" fmla="*/ 4433149 h 4700016"/>
                <a:gd name="connsiteX4" fmla="*/ 2263743 w 2530610"/>
                <a:gd name="connsiteY4" fmla="*/ 4700016 h 4700016"/>
                <a:gd name="connsiteX5" fmla="*/ 1961175 w 2530610"/>
                <a:gd name="connsiteY5" fmla="*/ 4700016 h 47000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30610" h="4700016">
                  <a:moveTo>
                    <a:pt x="0" y="0"/>
                  </a:moveTo>
                  <a:lnTo>
                    <a:pt x="2263743" y="0"/>
                  </a:lnTo>
                  <a:cubicBezTo>
                    <a:pt x="2411130" y="0"/>
                    <a:pt x="2530610" y="119480"/>
                    <a:pt x="2530610" y="266867"/>
                  </a:cubicBezTo>
                  <a:lnTo>
                    <a:pt x="2530610" y="4433149"/>
                  </a:lnTo>
                  <a:cubicBezTo>
                    <a:pt x="2530610" y="4580536"/>
                    <a:pt x="2411130" y="4700016"/>
                    <a:pt x="2263743" y="4700016"/>
                  </a:cubicBezTo>
                  <a:lnTo>
                    <a:pt x="1961175" y="4700016"/>
                  </a:lnTo>
                  <a:close/>
                </a:path>
              </a:pathLst>
            </a:custGeom>
            <a:gradFill rotWithShape="1">
              <a:gsLst>
                <a:gs pos="0">
                  <a:srgbClr val="FFFFFF">
                    <a:alpha val="30000"/>
                  </a:srgbClr>
                </a:gs>
                <a:gs pos="100000">
                  <a:srgbClr val="FFFFFF">
                    <a:alpha val="0"/>
                  </a:srgbClr>
                </a:gs>
              </a:gsLst>
              <a:lin ang="5400000" scaled="0"/>
            </a:gradFill>
            <a:ln w="6350" cap="flat" cmpd="sng" algn="ctr">
              <a:noFill/>
              <a:prstDash val="solid"/>
              <a:miter lim="800000"/>
            </a:ln>
            <a:effectLst/>
          </p:spPr>
          <p:txBody>
            <a:bodyPr wrap="square" lIns="91440" tIns="45720" rIns="91440" bIns="45720"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90" b="0" i="0" u="none" strike="noStrike" kern="0" cap="none" spc="0" normalizeH="0" baseline="0" noProof="0" dirty="0">
                <a:ln>
                  <a:noFill/>
                </a:ln>
                <a:solidFill>
                  <a:prstClr val="white"/>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grpSp>
      <p:pic>
        <p:nvPicPr>
          <p:cNvPr id="48" name="图片 47">
            <a:extLst>
              <a:ext uri="{FF2B5EF4-FFF2-40B4-BE49-F238E27FC236}">
                <a16:creationId xmlns:a16="http://schemas.microsoft.com/office/drawing/2014/main" id="{AE136F99-906E-4158-A438-C195F77D26D5}"/>
              </a:ext>
            </a:extLst>
          </p:cNvPr>
          <p:cNvPicPr>
            <a:picLocks noChangeAspect="1"/>
          </p:cNvPicPr>
          <p:nvPr/>
        </p:nvPicPr>
        <p:blipFill rotWithShape="1">
          <a:blip r:embed="rId2">
            <a:extLst>
              <a:ext uri="{28A0092B-C50C-407E-A947-70E740481C1C}">
                <a14:useLocalDpi xmlns:a14="http://schemas.microsoft.com/office/drawing/2010/main" val="0"/>
              </a:ext>
            </a:extLst>
          </a:blip>
          <a:srcRect t="9809"/>
          <a:stretch/>
        </p:blipFill>
        <p:spPr>
          <a:xfrm>
            <a:off x="1135547" y="1938235"/>
            <a:ext cx="4954506" cy="3068345"/>
          </a:xfrm>
          <a:prstGeom prst="rect">
            <a:avLst/>
          </a:prstGeom>
        </p:spPr>
      </p:pic>
      <p:sp>
        <p:nvSpPr>
          <p:cNvPr id="49" name="文本框 48">
            <a:extLst>
              <a:ext uri="{FF2B5EF4-FFF2-40B4-BE49-F238E27FC236}">
                <a16:creationId xmlns:a16="http://schemas.microsoft.com/office/drawing/2014/main" id="{0C690536-6B15-4B3A-B694-805C848FE1BD}"/>
              </a:ext>
            </a:extLst>
          </p:cNvPr>
          <p:cNvSpPr txBox="1"/>
          <p:nvPr/>
        </p:nvSpPr>
        <p:spPr>
          <a:xfrm>
            <a:off x="7569154" y="1264266"/>
            <a:ext cx="1107996" cy="461665"/>
          </a:xfrm>
          <a:prstGeom prst="rect">
            <a:avLst/>
          </a:prstGeom>
          <a:noFill/>
        </p:spPr>
        <p:txBody>
          <a:bodyPr wrap="none" rtlCol="0">
            <a:spAutoFit/>
          </a:bodyPr>
          <a:lstStyle/>
          <a:p>
            <a:r>
              <a:rPr lang="zh-CN" altLang="en-US" sz="24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仪表盘</a:t>
            </a:r>
          </a:p>
        </p:txBody>
      </p:sp>
      <p:sp>
        <p:nvSpPr>
          <p:cNvPr id="50" name="矩形 49">
            <a:extLst>
              <a:ext uri="{FF2B5EF4-FFF2-40B4-BE49-F238E27FC236}">
                <a16:creationId xmlns:a16="http://schemas.microsoft.com/office/drawing/2014/main" id="{7974C10A-DA43-4C8E-8576-6AEA225A572E}"/>
              </a:ext>
            </a:extLst>
          </p:cNvPr>
          <p:cNvSpPr/>
          <p:nvPr/>
        </p:nvSpPr>
        <p:spPr>
          <a:xfrm>
            <a:off x="7569154" y="1772128"/>
            <a:ext cx="1415772" cy="45719"/>
          </a:xfrm>
          <a:prstGeom prst="rect">
            <a:avLst/>
          </a:prstGeom>
          <a:gradFill flip="none" rotWithShape="1">
            <a:gsLst>
              <a:gs pos="14000">
                <a:srgbClr val="1D8B92"/>
              </a:gs>
              <a:gs pos="100000">
                <a:srgbClr val="00DBC0"/>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51" name="文本框 50">
            <a:extLst>
              <a:ext uri="{FF2B5EF4-FFF2-40B4-BE49-F238E27FC236}">
                <a16:creationId xmlns:a16="http://schemas.microsoft.com/office/drawing/2014/main" id="{EFC038CD-5EB2-4514-B8FC-6A5D17B51FF5}"/>
              </a:ext>
            </a:extLst>
          </p:cNvPr>
          <p:cNvSpPr txBox="1"/>
          <p:nvPr/>
        </p:nvSpPr>
        <p:spPr>
          <a:xfrm>
            <a:off x="7569154" y="1941434"/>
            <a:ext cx="3778438" cy="1061829"/>
          </a:xfrm>
          <a:prstGeom prst="rect">
            <a:avLst/>
          </a:prstGeom>
          <a:noFill/>
        </p:spPr>
        <p:txBody>
          <a:bodyPr wrap="square" rtlCol="0">
            <a:spAutoFit/>
          </a:bodyPr>
          <a:lstStyle/>
          <a:p>
            <a:pPr>
              <a:lnSpc>
                <a:spcPct val="150000"/>
              </a:lnSpc>
            </a:pPr>
            <a:r>
              <a:rPr lang="zh-CN" altLang="en-US" sz="1400" dirty="0">
                <a:latin typeface="Alibaba Sans Light" panose="020B0303020203040204" pitchFamily="34" charset="0"/>
                <a:ea typeface="阿里巴巴普惠体 R" panose="00020600040101010101" pitchFamily="18" charset="-122"/>
                <a:cs typeface="Alibaba Sans Light" panose="020B0303020203040204" pitchFamily="34" charset="0"/>
                <a:sym typeface="Alibaba Sans Light" panose="020B0303020203040204" pitchFamily="34" charset="0"/>
              </a:rPr>
              <a:t>通过拖拽式仪表盘设计，对各应用数据进行自动汇总分析，呈现多维度的数据分析仪表盘，管理报表，管理驾驶舱等。</a:t>
            </a:r>
          </a:p>
        </p:txBody>
      </p:sp>
      <p:grpSp>
        <p:nvGrpSpPr>
          <p:cNvPr id="52" name="组合 51">
            <a:extLst>
              <a:ext uri="{FF2B5EF4-FFF2-40B4-BE49-F238E27FC236}">
                <a16:creationId xmlns:a16="http://schemas.microsoft.com/office/drawing/2014/main" id="{9B3E0A5E-61D2-4E04-ACF1-675940DB5852}"/>
              </a:ext>
            </a:extLst>
          </p:cNvPr>
          <p:cNvGrpSpPr/>
          <p:nvPr/>
        </p:nvGrpSpPr>
        <p:grpSpPr>
          <a:xfrm>
            <a:off x="7569154" y="3339425"/>
            <a:ext cx="1412929" cy="276999"/>
            <a:chOff x="603062" y="3722984"/>
            <a:chExt cx="1412929" cy="276999"/>
          </a:xfrm>
        </p:grpSpPr>
        <p:sp>
          <p:nvSpPr>
            <p:cNvPr id="53" name="circle-outline-of-small-size_33759">
              <a:extLst>
                <a:ext uri="{FF2B5EF4-FFF2-40B4-BE49-F238E27FC236}">
                  <a16:creationId xmlns:a16="http://schemas.microsoft.com/office/drawing/2014/main" id="{8CB9378B-88C5-41BE-8C6F-9B7833456C68}"/>
                </a:ext>
              </a:extLst>
            </p:cNvPr>
            <p:cNvSpPr/>
            <p:nvPr/>
          </p:nvSpPr>
          <p:spPr>
            <a:xfrm>
              <a:off x="6030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54" name="文本框 53">
              <a:extLst>
                <a:ext uri="{FF2B5EF4-FFF2-40B4-BE49-F238E27FC236}">
                  <a16:creationId xmlns:a16="http://schemas.microsoft.com/office/drawing/2014/main" id="{9ED404FE-8156-4501-82FB-CE2A77CEC30D}"/>
                </a:ext>
              </a:extLst>
            </p:cNvPr>
            <p:cNvSpPr txBox="1"/>
            <p:nvPr/>
          </p:nvSpPr>
          <p:spPr>
            <a:xfrm>
              <a:off x="741283" y="3722984"/>
              <a:ext cx="1274708" cy="276999"/>
            </a:xfrm>
            <a:prstGeom prst="rect">
              <a:avLst/>
            </a:prstGeom>
            <a:noFill/>
          </p:spPr>
          <p:txBody>
            <a:bodyPr wrap="none" rtlCol="0">
              <a:spAutoFit/>
            </a:bodyPr>
            <a:lstStyle/>
            <a:p>
              <a:r>
                <a:rPr lang="en-US" altLang="zh-CN"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10</a:t>
              </a:r>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余种图表种类</a:t>
              </a:r>
            </a:p>
          </p:txBody>
        </p:sp>
      </p:grpSp>
      <p:grpSp>
        <p:nvGrpSpPr>
          <p:cNvPr id="55" name="组合 54">
            <a:extLst>
              <a:ext uri="{FF2B5EF4-FFF2-40B4-BE49-F238E27FC236}">
                <a16:creationId xmlns:a16="http://schemas.microsoft.com/office/drawing/2014/main" id="{2449833D-81EF-48CE-BD1F-09CC374B9CD8}"/>
              </a:ext>
            </a:extLst>
          </p:cNvPr>
          <p:cNvGrpSpPr/>
          <p:nvPr/>
        </p:nvGrpSpPr>
        <p:grpSpPr>
          <a:xfrm>
            <a:off x="9587544" y="3339425"/>
            <a:ext cx="1861770" cy="276999"/>
            <a:chOff x="2190562" y="3722984"/>
            <a:chExt cx="1861770" cy="276999"/>
          </a:xfrm>
        </p:grpSpPr>
        <p:sp>
          <p:nvSpPr>
            <p:cNvPr id="61" name="circle-outline-of-small-size_33759">
              <a:extLst>
                <a:ext uri="{FF2B5EF4-FFF2-40B4-BE49-F238E27FC236}">
                  <a16:creationId xmlns:a16="http://schemas.microsoft.com/office/drawing/2014/main" id="{78A7ABC0-FC9F-487F-93C1-31F8A1FF1A17}"/>
                </a:ext>
              </a:extLst>
            </p:cNvPr>
            <p:cNvSpPr/>
            <p:nvPr/>
          </p:nvSpPr>
          <p:spPr>
            <a:xfrm>
              <a:off x="21905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62" name="文本框 61">
              <a:extLst>
                <a:ext uri="{FF2B5EF4-FFF2-40B4-BE49-F238E27FC236}">
                  <a16:creationId xmlns:a16="http://schemas.microsoft.com/office/drawing/2014/main" id="{7043B0D2-5B6A-4A1F-B993-B87F1CDD84F5}"/>
                </a:ext>
              </a:extLst>
            </p:cNvPr>
            <p:cNvSpPr txBox="1"/>
            <p:nvPr/>
          </p:nvSpPr>
          <p:spPr>
            <a:xfrm>
              <a:off x="2328783" y="3722984"/>
              <a:ext cx="1723549"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自定义个性化图表样式</a:t>
              </a:r>
            </a:p>
          </p:txBody>
        </p:sp>
      </p:grpSp>
      <p:grpSp>
        <p:nvGrpSpPr>
          <p:cNvPr id="63" name="组合 62">
            <a:extLst>
              <a:ext uri="{FF2B5EF4-FFF2-40B4-BE49-F238E27FC236}">
                <a16:creationId xmlns:a16="http://schemas.microsoft.com/office/drawing/2014/main" id="{9AB910F5-A60B-4DE1-84B3-381E8E669CF6}"/>
              </a:ext>
            </a:extLst>
          </p:cNvPr>
          <p:cNvGrpSpPr/>
          <p:nvPr/>
        </p:nvGrpSpPr>
        <p:grpSpPr>
          <a:xfrm>
            <a:off x="7569154" y="3796625"/>
            <a:ext cx="1246217" cy="276999"/>
            <a:chOff x="603062" y="3722984"/>
            <a:chExt cx="1246217" cy="276999"/>
          </a:xfrm>
        </p:grpSpPr>
        <p:sp>
          <p:nvSpPr>
            <p:cNvPr id="64" name="circle-outline-of-small-size_33759">
              <a:extLst>
                <a:ext uri="{FF2B5EF4-FFF2-40B4-BE49-F238E27FC236}">
                  <a16:creationId xmlns:a16="http://schemas.microsoft.com/office/drawing/2014/main" id="{90FD7FEB-0128-4808-948E-19F4941EFC09}"/>
                </a:ext>
              </a:extLst>
            </p:cNvPr>
            <p:cNvSpPr/>
            <p:nvPr/>
          </p:nvSpPr>
          <p:spPr>
            <a:xfrm>
              <a:off x="6030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65" name="文本框 64">
              <a:extLst>
                <a:ext uri="{FF2B5EF4-FFF2-40B4-BE49-F238E27FC236}">
                  <a16:creationId xmlns:a16="http://schemas.microsoft.com/office/drawing/2014/main" id="{7843234C-E726-4DED-968F-EA3DED38B2A2}"/>
                </a:ext>
              </a:extLst>
            </p:cNvPr>
            <p:cNvSpPr txBox="1"/>
            <p:nvPr/>
          </p:nvSpPr>
          <p:spPr>
            <a:xfrm>
              <a:off x="741283" y="3722984"/>
              <a:ext cx="1107996"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支持图表联动</a:t>
              </a:r>
            </a:p>
          </p:txBody>
        </p:sp>
      </p:grpSp>
      <p:grpSp>
        <p:nvGrpSpPr>
          <p:cNvPr id="66" name="组合 65">
            <a:extLst>
              <a:ext uri="{FF2B5EF4-FFF2-40B4-BE49-F238E27FC236}">
                <a16:creationId xmlns:a16="http://schemas.microsoft.com/office/drawing/2014/main" id="{8AB49DF9-AC82-4865-993C-C662FA8DDF8F}"/>
              </a:ext>
            </a:extLst>
          </p:cNvPr>
          <p:cNvGrpSpPr/>
          <p:nvPr/>
        </p:nvGrpSpPr>
        <p:grpSpPr>
          <a:xfrm>
            <a:off x="9587544" y="3796625"/>
            <a:ext cx="1400105" cy="276999"/>
            <a:chOff x="2190562" y="3722984"/>
            <a:chExt cx="1400105" cy="276999"/>
          </a:xfrm>
        </p:grpSpPr>
        <p:sp>
          <p:nvSpPr>
            <p:cNvPr id="67" name="circle-outline-of-small-size_33759">
              <a:extLst>
                <a:ext uri="{FF2B5EF4-FFF2-40B4-BE49-F238E27FC236}">
                  <a16:creationId xmlns:a16="http://schemas.microsoft.com/office/drawing/2014/main" id="{A4789480-2D86-49A5-A30A-5BC692F43D78}"/>
                </a:ext>
              </a:extLst>
            </p:cNvPr>
            <p:cNvSpPr/>
            <p:nvPr/>
          </p:nvSpPr>
          <p:spPr>
            <a:xfrm>
              <a:off x="21905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68" name="文本框 67">
              <a:extLst>
                <a:ext uri="{FF2B5EF4-FFF2-40B4-BE49-F238E27FC236}">
                  <a16:creationId xmlns:a16="http://schemas.microsoft.com/office/drawing/2014/main" id="{94C2EBD2-4A5B-4D8B-B5C3-DB040652786E}"/>
                </a:ext>
              </a:extLst>
            </p:cNvPr>
            <p:cNvSpPr txBox="1"/>
            <p:nvPr/>
          </p:nvSpPr>
          <p:spPr>
            <a:xfrm>
              <a:off x="2328783" y="3722984"/>
              <a:ext cx="1261884"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支持图表自适应</a:t>
              </a:r>
            </a:p>
          </p:txBody>
        </p:sp>
      </p:grpSp>
      <p:grpSp>
        <p:nvGrpSpPr>
          <p:cNvPr id="69" name="组合 68">
            <a:extLst>
              <a:ext uri="{FF2B5EF4-FFF2-40B4-BE49-F238E27FC236}">
                <a16:creationId xmlns:a16="http://schemas.microsoft.com/office/drawing/2014/main" id="{79BD3098-7E0C-40FE-8E9E-687115A2A3BC}"/>
              </a:ext>
            </a:extLst>
          </p:cNvPr>
          <p:cNvGrpSpPr/>
          <p:nvPr/>
        </p:nvGrpSpPr>
        <p:grpSpPr>
          <a:xfrm>
            <a:off x="7569154" y="4253825"/>
            <a:ext cx="1246217" cy="276999"/>
            <a:chOff x="603062" y="3722984"/>
            <a:chExt cx="1246217" cy="276999"/>
          </a:xfrm>
        </p:grpSpPr>
        <p:sp>
          <p:nvSpPr>
            <p:cNvPr id="70" name="circle-outline-of-small-size_33759">
              <a:extLst>
                <a:ext uri="{FF2B5EF4-FFF2-40B4-BE49-F238E27FC236}">
                  <a16:creationId xmlns:a16="http://schemas.microsoft.com/office/drawing/2014/main" id="{B42B9ED7-E134-4AE5-A4B7-095C899CFD3D}"/>
                </a:ext>
              </a:extLst>
            </p:cNvPr>
            <p:cNvSpPr/>
            <p:nvPr/>
          </p:nvSpPr>
          <p:spPr>
            <a:xfrm>
              <a:off x="6030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71" name="文本框 70">
              <a:extLst>
                <a:ext uri="{FF2B5EF4-FFF2-40B4-BE49-F238E27FC236}">
                  <a16:creationId xmlns:a16="http://schemas.microsoft.com/office/drawing/2014/main" id="{E4215ECA-80A7-4237-9469-74B78B3ED677}"/>
                </a:ext>
              </a:extLst>
            </p:cNvPr>
            <p:cNvSpPr txBox="1"/>
            <p:nvPr/>
          </p:nvSpPr>
          <p:spPr>
            <a:xfrm>
              <a:off x="741283" y="3722984"/>
              <a:ext cx="1107996"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支持数据刷新</a:t>
              </a:r>
            </a:p>
          </p:txBody>
        </p:sp>
      </p:grpSp>
      <p:grpSp>
        <p:nvGrpSpPr>
          <p:cNvPr id="72" name="组合 71">
            <a:extLst>
              <a:ext uri="{FF2B5EF4-FFF2-40B4-BE49-F238E27FC236}">
                <a16:creationId xmlns:a16="http://schemas.microsoft.com/office/drawing/2014/main" id="{6603A27F-59F7-4039-8EA9-122A6660B781}"/>
              </a:ext>
            </a:extLst>
          </p:cNvPr>
          <p:cNvGrpSpPr/>
          <p:nvPr/>
        </p:nvGrpSpPr>
        <p:grpSpPr>
          <a:xfrm>
            <a:off x="9587544" y="4253825"/>
            <a:ext cx="1246217" cy="276999"/>
            <a:chOff x="2190562" y="3722984"/>
            <a:chExt cx="1246217" cy="276999"/>
          </a:xfrm>
        </p:grpSpPr>
        <p:sp>
          <p:nvSpPr>
            <p:cNvPr id="73" name="circle-outline-of-small-size_33759">
              <a:extLst>
                <a:ext uri="{FF2B5EF4-FFF2-40B4-BE49-F238E27FC236}">
                  <a16:creationId xmlns:a16="http://schemas.microsoft.com/office/drawing/2014/main" id="{51A69C93-241F-40FE-8705-0CC911A9C717}"/>
                </a:ext>
              </a:extLst>
            </p:cNvPr>
            <p:cNvSpPr/>
            <p:nvPr/>
          </p:nvSpPr>
          <p:spPr>
            <a:xfrm>
              <a:off x="21905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74" name="文本框 73">
              <a:extLst>
                <a:ext uri="{FF2B5EF4-FFF2-40B4-BE49-F238E27FC236}">
                  <a16:creationId xmlns:a16="http://schemas.microsoft.com/office/drawing/2014/main" id="{70E88E02-D7C1-4C99-80A6-2ABA1D7D80BF}"/>
                </a:ext>
              </a:extLst>
            </p:cNvPr>
            <p:cNvSpPr txBox="1"/>
            <p:nvPr/>
          </p:nvSpPr>
          <p:spPr>
            <a:xfrm>
              <a:off x="2328783" y="3722984"/>
              <a:ext cx="1107996"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支持数据预警</a:t>
              </a:r>
            </a:p>
          </p:txBody>
        </p:sp>
      </p:grpSp>
      <p:grpSp>
        <p:nvGrpSpPr>
          <p:cNvPr id="75" name="组合 74">
            <a:extLst>
              <a:ext uri="{FF2B5EF4-FFF2-40B4-BE49-F238E27FC236}">
                <a16:creationId xmlns:a16="http://schemas.microsoft.com/office/drawing/2014/main" id="{DC29B8A0-8415-4E9B-8F3D-D66357B19043}"/>
              </a:ext>
            </a:extLst>
          </p:cNvPr>
          <p:cNvGrpSpPr/>
          <p:nvPr/>
        </p:nvGrpSpPr>
        <p:grpSpPr>
          <a:xfrm>
            <a:off x="7569154" y="4711025"/>
            <a:ext cx="1553993" cy="276999"/>
            <a:chOff x="603062" y="3722984"/>
            <a:chExt cx="1553993" cy="276999"/>
          </a:xfrm>
        </p:grpSpPr>
        <p:sp>
          <p:nvSpPr>
            <p:cNvPr id="76" name="circle-outline-of-small-size_33759">
              <a:extLst>
                <a:ext uri="{FF2B5EF4-FFF2-40B4-BE49-F238E27FC236}">
                  <a16:creationId xmlns:a16="http://schemas.microsoft.com/office/drawing/2014/main" id="{F9FD2E1B-BA93-4EA5-958F-F25539D7DBA0}"/>
                </a:ext>
              </a:extLst>
            </p:cNvPr>
            <p:cNvSpPr/>
            <p:nvPr/>
          </p:nvSpPr>
          <p:spPr>
            <a:xfrm>
              <a:off x="6030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77" name="文本框 76">
              <a:extLst>
                <a:ext uri="{FF2B5EF4-FFF2-40B4-BE49-F238E27FC236}">
                  <a16:creationId xmlns:a16="http://schemas.microsoft.com/office/drawing/2014/main" id="{C7900D45-BCB7-40D1-98E8-86D8B311180E}"/>
                </a:ext>
              </a:extLst>
            </p:cNvPr>
            <p:cNvSpPr txBox="1"/>
            <p:nvPr/>
          </p:nvSpPr>
          <p:spPr>
            <a:xfrm>
              <a:off x="741283" y="3722984"/>
              <a:ext cx="1415772"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灵活控制数据权限</a:t>
              </a:r>
            </a:p>
          </p:txBody>
        </p:sp>
      </p:grpSp>
      <p:grpSp>
        <p:nvGrpSpPr>
          <p:cNvPr id="78" name="组合 77">
            <a:extLst>
              <a:ext uri="{FF2B5EF4-FFF2-40B4-BE49-F238E27FC236}">
                <a16:creationId xmlns:a16="http://schemas.microsoft.com/office/drawing/2014/main" id="{9A09E2E9-A246-4AAE-AA16-04F1463930AA}"/>
              </a:ext>
            </a:extLst>
          </p:cNvPr>
          <p:cNvGrpSpPr/>
          <p:nvPr/>
        </p:nvGrpSpPr>
        <p:grpSpPr>
          <a:xfrm>
            <a:off x="9587544" y="4711025"/>
            <a:ext cx="2156722" cy="276999"/>
            <a:chOff x="2190562" y="3722984"/>
            <a:chExt cx="2156722" cy="276999"/>
          </a:xfrm>
        </p:grpSpPr>
        <p:sp>
          <p:nvSpPr>
            <p:cNvPr id="79" name="circle-outline-of-small-size_33759">
              <a:extLst>
                <a:ext uri="{FF2B5EF4-FFF2-40B4-BE49-F238E27FC236}">
                  <a16:creationId xmlns:a16="http://schemas.microsoft.com/office/drawing/2014/main" id="{FCF51A52-0C53-4E1C-9663-05525756C7EB}"/>
                </a:ext>
              </a:extLst>
            </p:cNvPr>
            <p:cNvSpPr/>
            <p:nvPr/>
          </p:nvSpPr>
          <p:spPr>
            <a:xfrm>
              <a:off x="21905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80" name="文本框 79">
              <a:extLst>
                <a:ext uri="{FF2B5EF4-FFF2-40B4-BE49-F238E27FC236}">
                  <a16:creationId xmlns:a16="http://schemas.microsoft.com/office/drawing/2014/main" id="{85CA180E-37CE-4863-B3F6-E039251039F7}"/>
                </a:ext>
              </a:extLst>
            </p:cNvPr>
            <p:cNvSpPr txBox="1"/>
            <p:nvPr/>
          </p:nvSpPr>
          <p:spPr>
            <a:xfrm>
              <a:off x="2328783" y="3722984"/>
              <a:ext cx="2018501" cy="276999"/>
            </a:xfrm>
            <a:prstGeom prst="rect">
              <a:avLst/>
            </a:prstGeom>
            <a:noFill/>
          </p:spPr>
          <p:txBody>
            <a:bodyPr wrap="none" rtlCol="0">
              <a:spAutoFit/>
            </a:bodyPr>
            <a:lstStyle/>
            <a:p>
              <a:r>
                <a:rPr lang="en-US" altLang="zh-CN"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PDA/PHONE/</a:t>
              </a:r>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大屏多端展现</a:t>
              </a:r>
            </a:p>
          </p:txBody>
        </p:sp>
      </p:grpSp>
      <p:grpSp>
        <p:nvGrpSpPr>
          <p:cNvPr id="81" name="组合 80">
            <a:extLst>
              <a:ext uri="{FF2B5EF4-FFF2-40B4-BE49-F238E27FC236}">
                <a16:creationId xmlns:a16="http://schemas.microsoft.com/office/drawing/2014/main" id="{9372A056-E4EB-4336-B0A2-C752CCB62C91}"/>
              </a:ext>
            </a:extLst>
          </p:cNvPr>
          <p:cNvGrpSpPr/>
          <p:nvPr/>
        </p:nvGrpSpPr>
        <p:grpSpPr>
          <a:xfrm>
            <a:off x="7569154" y="5168225"/>
            <a:ext cx="1400105" cy="276999"/>
            <a:chOff x="603062" y="3722984"/>
            <a:chExt cx="1400105" cy="276999"/>
          </a:xfrm>
        </p:grpSpPr>
        <p:sp>
          <p:nvSpPr>
            <p:cNvPr id="82" name="circle-outline-of-small-size_33759">
              <a:extLst>
                <a:ext uri="{FF2B5EF4-FFF2-40B4-BE49-F238E27FC236}">
                  <a16:creationId xmlns:a16="http://schemas.microsoft.com/office/drawing/2014/main" id="{CF0698E2-EB45-40AC-9147-517B3EB069E2}"/>
                </a:ext>
              </a:extLst>
            </p:cNvPr>
            <p:cNvSpPr/>
            <p:nvPr/>
          </p:nvSpPr>
          <p:spPr>
            <a:xfrm>
              <a:off x="6030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83" name="文本框 82">
              <a:extLst>
                <a:ext uri="{FF2B5EF4-FFF2-40B4-BE49-F238E27FC236}">
                  <a16:creationId xmlns:a16="http://schemas.microsoft.com/office/drawing/2014/main" id="{E150EF09-D214-4D8D-A555-D82041592A65}"/>
                </a:ext>
              </a:extLst>
            </p:cNvPr>
            <p:cNvSpPr txBox="1"/>
            <p:nvPr/>
          </p:nvSpPr>
          <p:spPr>
            <a:xfrm>
              <a:off x="741283" y="3722984"/>
              <a:ext cx="1261884"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支持自定义筛选</a:t>
              </a:r>
            </a:p>
          </p:txBody>
        </p:sp>
      </p:grpSp>
      <p:grpSp>
        <p:nvGrpSpPr>
          <p:cNvPr id="84" name="组合 83">
            <a:extLst>
              <a:ext uri="{FF2B5EF4-FFF2-40B4-BE49-F238E27FC236}">
                <a16:creationId xmlns:a16="http://schemas.microsoft.com/office/drawing/2014/main" id="{AC119EC2-61B5-4779-8406-8B48A5C564F1}"/>
              </a:ext>
            </a:extLst>
          </p:cNvPr>
          <p:cNvGrpSpPr/>
          <p:nvPr/>
        </p:nvGrpSpPr>
        <p:grpSpPr>
          <a:xfrm>
            <a:off x="9587544" y="5168225"/>
            <a:ext cx="1624525" cy="276999"/>
            <a:chOff x="2190562" y="3722984"/>
            <a:chExt cx="1624525" cy="276999"/>
          </a:xfrm>
        </p:grpSpPr>
        <p:sp>
          <p:nvSpPr>
            <p:cNvPr id="85" name="circle-outline-of-small-size_33759">
              <a:extLst>
                <a:ext uri="{FF2B5EF4-FFF2-40B4-BE49-F238E27FC236}">
                  <a16:creationId xmlns:a16="http://schemas.microsoft.com/office/drawing/2014/main" id="{51A29F59-14AA-40DB-AF96-613870B6D8FA}"/>
                </a:ext>
              </a:extLst>
            </p:cNvPr>
            <p:cNvSpPr/>
            <p:nvPr/>
          </p:nvSpPr>
          <p:spPr>
            <a:xfrm>
              <a:off x="21905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86" name="文本框 85">
              <a:extLst>
                <a:ext uri="{FF2B5EF4-FFF2-40B4-BE49-F238E27FC236}">
                  <a16:creationId xmlns:a16="http://schemas.microsoft.com/office/drawing/2014/main" id="{469E8773-1C0D-4B11-B8DA-8E1ECAEDE56A}"/>
                </a:ext>
              </a:extLst>
            </p:cNvPr>
            <p:cNvSpPr txBox="1"/>
            <p:nvPr/>
          </p:nvSpPr>
          <p:spPr>
            <a:xfrm>
              <a:off x="2328783" y="3722984"/>
              <a:ext cx="1486304"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支持高级计算</a:t>
              </a:r>
              <a:r>
                <a:rPr lang="en-US" altLang="zh-CN"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a:t>
              </a:r>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排序</a:t>
              </a:r>
            </a:p>
          </p:txBody>
        </p:sp>
      </p:grpSp>
    </p:spTree>
    <p:extLst>
      <p:ext uri="{BB962C8B-B14F-4D97-AF65-F5344CB8AC3E}">
        <p14:creationId xmlns:p14="http://schemas.microsoft.com/office/powerpoint/2010/main" val="27720265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文本框 7">
            <a:extLst>
              <a:ext uri="{FF2B5EF4-FFF2-40B4-BE49-F238E27FC236}">
                <a16:creationId xmlns:a16="http://schemas.microsoft.com/office/drawing/2014/main" id="{96F81B40-DF08-408F-AB32-54DBD359062E}"/>
              </a:ext>
            </a:extLst>
          </p:cNvPr>
          <p:cNvSpPr txBox="1"/>
          <p:nvPr/>
        </p:nvSpPr>
        <p:spPr>
          <a:xfrm>
            <a:off x="47328" y="101600"/>
            <a:ext cx="8833192" cy="400110"/>
          </a:xfrm>
          <a:prstGeom prst="rect">
            <a:avLst/>
          </a:prstGeom>
          <a:noFill/>
        </p:spPr>
        <p:txBody>
          <a:bodyPr wrap="square" rtlCol="0">
            <a:spAutoFit/>
          </a:bodyPr>
          <a:lstStyle/>
          <a:p>
            <a:r>
              <a:rPr lang="en-US" altLang="zh-CN" sz="2000" b="1" dirty="0">
                <a:solidFill>
                  <a:schemeClr val="bg1"/>
                </a:solidFill>
              </a:rPr>
              <a:t>4.3 </a:t>
            </a:r>
            <a:r>
              <a:rPr lang="zh-CN" altLang="en-US" sz="2000" b="1" dirty="0">
                <a:solidFill>
                  <a:schemeClr val="bg1"/>
                </a:solidFill>
              </a:rPr>
              <a:t>仪表盘</a:t>
            </a:r>
          </a:p>
        </p:txBody>
      </p:sp>
      <p:pic>
        <p:nvPicPr>
          <p:cNvPr id="5" name="图片 4">
            <a:extLst>
              <a:ext uri="{FF2B5EF4-FFF2-40B4-BE49-F238E27FC236}">
                <a16:creationId xmlns:a16="http://schemas.microsoft.com/office/drawing/2014/main" id="{EAC03FC1-652C-4C3C-946F-0E3BF49FC603}"/>
              </a:ext>
            </a:extLst>
          </p:cNvPr>
          <p:cNvPicPr>
            <a:picLocks noChangeAspect="1"/>
          </p:cNvPicPr>
          <p:nvPr/>
        </p:nvPicPr>
        <p:blipFill>
          <a:blip r:embed="rId2"/>
          <a:stretch>
            <a:fillRect/>
          </a:stretch>
        </p:blipFill>
        <p:spPr>
          <a:xfrm>
            <a:off x="3248559" y="3853967"/>
            <a:ext cx="2604944" cy="2002551"/>
          </a:xfrm>
          <a:prstGeom prst="rect">
            <a:avLst/>
          </a:prstGeom>
          <a:ln>
            <a:noFill/>
          </a:ln>
        </p:spPr>
      </p:pic>
      <p:pic>
        <p:nvPicPr>
          <p:cNvPr id="7" name="图片 6">
            <a:extLst>
              <a:ext uri="{FF2B5EF4-FFF2-40B4-BE49-F238E27FC236}">
                <a16:creationId xmlns:a16="http://schemas.microsoft.com/office/drawing/2014/main" id="{1F9CC81A-C9C6-4D8A-B249-DC9073BD1A1E}"/>
              </a:ext>
            </a:extLst>
          </p:cNvPr>
          <p:cNvPicPr>
            <a:picLocks noChangeAspect="1"/>
          </p:cNvPicPr>
          <p:nvPr/>
        </p:nvPicPr>
        <p:blipFill>
          <a:blip r:embed="rId3"/>
          <a:stretch>
            <a:fillRect/>
          </a:stretch>
        </p:blipFill>
        <p:spPr>
          <a:xfrm>
            <a:off x="443042" y="1315794"/>
            <a:ext cx="2693654" cy="1925393"/>
          </a:xfrm>
          <a:prstGeom prst="rect">
            <a:avLst/>
          </a:prstGeom>
          <a:ln>
            <a:noFill/>
          </a:ln>
        </p:spPr>
      </p:pic>
      <p:pic>
        <p:nvPicPr>
          <p:cNvPr id="9" name="图片 8">
            <a:extLst>
              <a:ext uri="{FF2B5EF4-FFF2-40B4-BE49-F238E27FC236}">
                <a16:creationId xmlns:a16="http://schemas.microsoft.com/office/drawing/2014/main" id="{1D324153-2107-4977-A1A8-2772D1DD556E}"/>
              </a:ext>
            </a:extLst>
          </p:cNvPr>
          <p:cNvPicPr>
            <a:picLocks noChangeAspect="1"/>
          </p:cNvPicPr>
          <p:nvPr/>
        </p:nvPicPr>
        <p:blipFill>
          <a:blip r:embed="rId4"/>
          <a:stretch>
            <a:fillRect/>
          </a:stretch>
        </p:blipFill>
        <p:spPr>
          <a:xfrm>
            <a:off x="443042" y="3853967"/>
            <a:ext cx="2693654" cy="2001410"/>
          </a:xfrm>
          <a:prstGeom prst="rect">
            <a:avLst/>
          </a:prstGeom>
          <a:ln>
            <a:noFill/>
          </a:ln>
        </p:spPr>
      </p:pic>
      <p:pic>
        <p:nvPicPr>
          <p:cNvPr id="10" name="图片 9">
            <a:extLst>
              <a:ext uri="{FF2B5EF4-FFF2-40B4-BE49-F238E27FC236}">
                <a16:creationId xmlns:a16="http://schemas.microsoft.com/office/drawing/2014/main" id="{E9CB59EC-6F2A-4FC4-87CB-58EF3444A45E}"/>
              </a:ext>
            </a:extLst>
          </p:cNvPr>
          <p:cNvPicPr>
            <a:picLocks noChangeAspect="1"/>
          </p:cNvPicPr>
          <p:nvPr/>
        </p:nvPicPr>
        <p:blipFill>
          <a:blip r:embed="rId5"/>
          <a:stretch>
            <a:fillRect/>
          </a:stretch>
        </p:blipFill>
        <p:spPr>
          <a:xfrm>
            <a:off x="6016498" y="1316982"/>
            <a:ext cx="2858014" cy="1925393"/>
          </a:xfrm>
          <a:prstGeom prst="rect">
            <a:avLst/>
          </a:prstGeom>
          <a:ln>
            <a:noFill/>
          </a:ln>
        </p:spPr>
      </p:pic>
      <p:pic>
        <p:nvPicPr>
          <p:cNvPr id="11" name="图片 10">
            <a:extLst>
              <a:ext uri="{FF2B5EF4-FFF2-40B4-BE49-F238E27FC236}">
                <a16:creationId xmlns:a16="http://schemas.microsoft.com/office/drawing/2014/main" id="{8152F1D6-783B-4903-863B-D2F0965BF44B}"/>
              </a:ext>
            </a:extLst>
          </p:cNvPr>
          <p:cNvPicPr>
            <a:picLocks noChangeAspect="1"/>
          </p:cNvPicPr>
          <p:nvPr/>
        </p:nvPicPr>
        <p:blipFill>
          <a:blip r:embed="rId6"/>
          <a:stretch>
            <a:fillRect/>
          </a:stretch>
        </p:blipFill>
        <p:spPr>
          <a:xfrm>
            <a:off x="3248559" y="1315794"/>
            <a:ext cx="2604944" cy="1925393"/>
          </a:xfrm>
          <a:prstGeom prst="rect">
            <a:avLst/>
          </a:prstGeom>
          <a:ln>
            <a:noFill/>
          </a:ln>
        </p:spPr>
      </p:pic>
      <p:pic>
        <p:nvPicPr>
          <p:cNvPr id="12" name="图片 11">
            <a:extLst>
              <a:ext uri="{FF2B5EF4-FFF2-40B4-BE49-F238E27FC236}">
                <a16:creationId xmlns:a16="http://schemas.microsoft.com/office/drawing/2014/main" id="{778F6752-AF01-431F-A66A-48E7959B2257}"/>
              </a:ext>
            </a:extLst>
          </p:cNvPr>
          <p:cNvPicPr>
            <a:picLocks noChangeAspect="1"/>
          </p:cNvPicPr>
          <p:nvPr/>
        </p:nvPicPr>
        <p:blipFill>
          <a:blip r:embed="rId7"/>
          <a:stretch>
            <a:fillRect/>
          </a:stretch>
        </p:blipFill>
        <p:spPr>
          <a:xfrm>
            <a:off x="9018457" y="1315794"/>
            <a:ext cx="2730500" cy="1925393"/>
          </a:xfrm>
          <a:prstGeom prst="rect">
            <a:avLst/>
          </a:prstGeom>
          <a:ln>
            <a:noFill/>
          </a:ln>
        </p:spPr>
      </p:pic>
      <p:sp>
        <p:nvSpPr>
          <p:cNvPr id="13" name="矩形 12">
            <a:extLst>
              <a:ext uri="{FF2B5EF4-FFF2-40B4-BE49-F238E27FC236}">
                <a16:creationId xmlns:a16="http://schemas.microsoft.com/office/drawing/2014/main" id="{8557F5F8-2E63-4863-B247-1CE40FB1D550}"/>
              </a:ext>
            </a:extLst>
          </p:cNvPr>
          <p:cNvSpPr/>
          <p:nvPr/>
        </p:nvSpPr>
        <p:spPr>
          <a:xfrm>
            <a:off x="436692" y="5855377"/>
            <a:ext cx="2706354" cy="369526"/>
          </a:xfrm>
          <a:prstGeom prst="rect">
            <a:avLst/>
          </a:prstGeom>
          <a:solidFill>
            <a:srgbClr val="E6F7F6"/>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sp>
        <p:nvSpPr>
          <p:cNvPr id="14" name="矩形 13">
            <a:extLst>
              <a:ext uri="{FF2B5EF4-FFF2-40B4-BE49-F238E27FC236}">
                <a16:creationId xmlns:a16="http://schemas.microsoft.com/office/drawing/2014/main" id="{FD9E79AA-4943-4730-BAEF-08DE2F17347C}"/>
              </a:ext>
            </a:extLst>
          </p:cNvPr>
          <p:cNvSpPr/>
          <p:nvPr/>
        </p:nvSpPr>
        <p:spPr>
          <a:xfrm>
            <a:off x="3243479" y="5864902"/>
            <a:ext cx="2604944" cy="369526"/>
          </a:xfrm>
          <a:prstGeom prst="rect">
            <a:avLst/>
          </a:prstGeom>
          <a:solidFill>
            <a:srgbClr val="E6F7F6"/>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sp>
        <p:nvSpPr>
          <p:cNvPr id="15" name="ïSḻíḍè">
            <a:extLst>
              <a:ext uri="{FF2B5EF4-FFF2-40B4-BE49-F238E27FC236}">
                <a16:creationId xmlns:a16="http://schemas.microsoft.com/office/drawing/2014/main" id="{1B246502-9933-44A7-9771-50E2AE883CD1}"/>
              </a:ext>
            </a:extLst>
          </p:cNvPr>
          <p:cNvSpPr txBox="1"/>
          <p:nvPr/>
        </p:nvSpPr>
        <p:spPr bwMode="auto">
          <a:xfrm>
            <a:off x="1242166" y="5823336"/>
            <a:ext cx="1095405" cy="371947"/>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lnSpc>
                <a:spcPct val="100000"/>
              </a:lnSpc>
              <a:spcBef>
                <a:spcPct val="0"/>
              </a:spcBef>
            </a:pPr>
            <a:r>
              <a:rPr lang="en-US" altLang="zh-CN" sz="1400" dirty="0">
                <a:solidFill>
                  <a:schemeClr val="tx1">
                    <a:lumMod val="65000"/>
                    <a:lumOff val="3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rPr>
              <a:t>- </a:t>
            </a:r>
            <a:r>
              <a:rPr lang="zh-CN" altLang="en-US" sz="1400" dirty="0">
                <a:solidFill>
                  <a:schemeClr val="tx1">
                    <a:lumMod val="65000"/>
                    <a:lumOff val="3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rPr>
              <a:t>面积图 </a:t>
            </a:r>
            <a:r>
              <a:rPr lang="en-US" altLang="zh-CN" sz="1400" dirty="0">
                <a:solidFill>
                  <a:schemeClr val="tx1">
                    <a:lumMod val="65000"/>
                    <a:lumOff val="3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rPr>
              <a:t>-</a:t>
            </a:r>
          </a:p>
        </p:txBody>
      </p:sp>
      <p:sp>
        <p:nvSpPr>
          <p:cNvPr id="16" name="ïSḻíḍè">
            <a:extLst>
              <a:ext uri="{FF2B5EF4-FFF2-40B4-BE49-F238E27FC236}">
                <a16:creationId xmlns:a16="http://schemas.microsoft.com/office/drawing/2014/main" id="{9C8F5F23-466D-44A7-B4EB-75AA1C97D250}"/>
              </a:ext>
            </a:extLst>
          </p:cNvPr>
          <p:cNvSpPr txBox="1"/>
          <p:nvPr/>
        </p:nvSpPr>
        <p:spPr bwMode="auto">
          <a:xfrm>
            <a:off x="3998248" y="5823336"/>
            <a:ext cx="1095405" cy="371947"/>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lnSpc>
                <a:spcPct val="100000"/>
              </a:lnSpc>
              <a:spcBef>
                <a:spcPct val="0"/>
              </a:spcBef>
            </a:pPr>
            <a:r>
              <a:rPr lang="en-US" altLang="zh-CN" sz="1400" dirty="0">
                <a:solidFill>
                  <a:schemeClr val="tx1">
                    <a:lumMod val="65000"/>
                    <a:lumOff val="3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rPr>
              <a:t>- </a:t>
            </a:r>
            <a:r>
              <a:rPr lang="zh-CN" altLang="en-US" sz="1400" dirty="0">
                <a:solidFill>
                  <a:schemeClr val="tx1">
                    <a:lumMod val="65000"/>
                    <a:lumOff val="3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rPr>
              <a:t>折线图 </a:t>
            </a:r>
            <a:r>
              <a:rPr lang="en-US" altLang="zh-CN" sz="1400" dirty="0">
                <a:solidFill>
                  <a:schemeClr val="tx1">
                    <a:lumMod val="65000"/>
                    <a:lumOff val="3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rPr>
              <a:t>-</a:t>
            </a:r>
          </a:p>
        </p:txBody>
      </p:sp>
      <p:sp>
        <p:nvSpPr>
          <p:cNvPr id="17" name="矩形 16">
            <a:extLst>
              <a:ext uri="{FF2B5EF4-FFF2-40B4-BE49-F238E27FC236}">
                <a16:creationId xmlns:a16="http://schemas.microsoft.com/office/drawing/2014/main" id="{20706529-B2D0-43EE-9825-05112F1883BC}"/>
              </a:ext>
            </a:extLst>
          </p:cNvPr>
          <p:cNvSpPr/>
          <p:nvPr/>
        </p:nvSpPr>
        <p:spPr>
          <a:xfrm>
            <a:off x="5998718" y="5867786"/>
            <a:ext cx="2875794" cy="369526"/>
          </a:xfrm>
          <a:prstGeom prst="rect">
            <a:avLst/>
          </a:prstGeom>
          <a:solidFill>
            <a:srgbClr val="E6F7F6"/>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sp>
        <p:nvSpPr>
          <p:cNvPr id="18" name="矩形 17">
            <a:extLst>
              <a:ext uri="{FF2B5EF4-FFF2-40B4-BE49-F238E27FC236}">
                <a16:creationId xmlns:a16="http://schemas.microsoft.com/office/drawing/2014/main" id="{A0128A5B-F08F-4A8C-A1F8-E36EF332D13A}"/>
              </a:ext>
            </a:extLst>
          </p:cNvPr>
          <p:cNvSpPr/>
          <p:nvPr/>
        </p:nvSpPr>
        <p:spPr>
          <a:xfrm>
            <a:off x="9018457" y="5855377"/>
            <a:ext cx="2736850" cy="369526"/>
          </a:xfrm>
          <a:prstGeom prst="rect">
            <a:avLst/>
          </a:prstGeom>
          <a:solidFill>
            <a:srgbClr val="E6F7F6"/>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sp>
        <p:nvSpPr>
          <p:cNvPr id="19" name="矩形 18">
            <a:extLst>
              <a:ext uri="{FF2B5EF4-FFF2-40B4-BE49-F238E27FC236}">
                <a16:creationId xmlns:a16="http://schemas.microsoft.com/office/drawing/2014/main" id="{5184CC54-DA87-4229-9C78-4F577C302C2A}"/>
              </a:ext>
            </a:extLst>
          </p:cNvPr>
          <p:cNvSpPr/>
          <p:nvPr/>
        </p:nvSpPr>
        <p:spPr>
          <a:xfrm>
            <a:off x="430342" y="3241187"/>
            <a:ext cx="2706354" cy="369526"/>
          </a:xfrm>
          <a:prstGeom prst="rect">
            <a:avLst/>
          </a:prstGeom>
          <a:solidFill>
            <a:srgbClr val="E6F7F6"/>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sp>
        <p:nvSpPr>
          <p:cNvPr id="20" name="矩形 19">
            <a:extLst>
              <a:ext uri="{FF2B5EF4-FFF2-40B4-BE49-F238E27FC236}">
                <a16:creationId xmlns:a16="http://schemas.microsoft.com/office/drawing/2014/main" id="{9E0E7F1E-BCF8-4CD1-AE48-DBBBFCC98E10}"/>
              </a:ext>
            </a:extLst>
          </p:cNvPr>
          <p:cNvSpPr/>
          <p:nvPr/>
        </p:nvSpPr>
        <p:spPr>
          <a:xfrm>
            <a:off x="3237128" y="3248434"/>
            <a:ext cx="2624930" cy="369526"/>
          </a:xfrm>
          <a:prstGeom prst="rect">
            <a:avLst/>
          </a:prstGeom>
          <a:solidFill>
            <a:srgbClr val="E6F7F6"/>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sp>
        <p:nvSpPr>
          <p:cNvPr id="21" name="矩形 20">
            <a:extLst>
              <a:ext uri="{FF2B5EF4-FFF2-40B4-BE49-F238E27FC236}">
                <a16:creationId xmlns:a16="http://schemas.microsoft.com/office/drawing/2014/main" id="{779406B0-BC3F-4E19-B4CD-A31EEEE5E874}"/>
              </a:ext>
            </a:extLst>
          </p:cNvPr>
          <p:cNvSpPr/>
          <p:nvPr/>
        </p:nvSpPr>
        <p:spPr>
          <a:xfrm>
            <a:off x="6012353" y="3248434"/>
            <a:ext cx="2868177" cy="369526"/>
          </a:xfrm>
          <a:prstGeom prst="rect">
            <a:avLst/>
          </a:prstGeom>
          <a:solidFill>
            <a:srgbClr val="E6F7F6"/>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sp>
        <p:nvSpPr>
          <p:cNvPr id="22" name="矩形 21">
            <a:extLst>
              <a:ext uri="{FF2B5EF4-FFF2-40B4-BE49-F238E27FC236}">
                <a16:creationId xmlns:a16="http://schemas.microsoft.com/office/drawing/2014/main" id="{D2B584F5-FE05-466C-8862-A03D80F44937}"/>
              </a:ext>
            </a:extLst>
          </p:cNvPr>
          <p:cNvSpPr/>
          <p:nvPr/>
        </p:nvSpPr>
        <p:spPr>
          <a:xfrm>
            <a:off x="9018456" y="3241187"/>
            <a:ext cx="2736850" cy="369526"/>
          </a:xfrm>
          <a:prstGeom prst="rect">
            <a:avLst/>
          </a:prstGeom>
          <a:solidFill>
            <a:srgbClr val="E6F7F6"/>
          </a:solidFill>
          <a:ln>
            <a:solidFill>
              <a:schemeClr val="bg1">
                <a:lumMod val="9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sp>
        <p:nvSpPr>
          <p:cNvPr id="23" name="ïSḻíḍè">
            <a:extLst>
              <a:ext uri="{FF2B5EF4-FFF2-40B4-BE49-F238E27FC236}">
                <a16:creationId xmlns:a16="http://schemas.microsoft.com/office/drawing/2014/main" id="{625C60DC-97F0-4E3B-AC5A-62BFAA36CF44}"/>
              </a:ext>
            </a:extLst>
          </p:cNvPr>
          <p:cNvSpPr txBox="1"/>
          <p:nvPr/>
        </p:nvSpPr>
        <p:spPr bwMode="auto">
          <a:xfrm>
            <a:off x="1242166" y="3211072"/>
            <a:ext cx="1095405" cy="371947"/>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lnSpc>
                <a:spcPct val="100000"/>
              </a:lnSpc>
              <a:spcBef>
                <a:spcPct val="0"/>
              </a:spcBef>
            </a:pPr>
            <a:r>
              <a:rPr lang="en-US" altLang="zh-CN" sz="1400" dirty="0">
                <a:solidFill>
                  <a:schemeClr val="tx1">
                    <a:lumMod val="65000"/>
                    <a:lumOff val="3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rPr>
              <a:t>- </a:t>
            </a:r>
            <a:r>
              <a:rPr lang="zh-CN" altLang="en-US" sz="1400" dirty="0">
                <a:solidFill>
                  <a:schemeClr val="tx1">
                    <a:lumMod val="65000"/>
                    <a:lumOff val="3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rPr>
              <a:t>透视表 </a:t>
            </a:r>
            <a:r>
              <a:rPr lang="en-US" altLang="zh-CN" sz="1400" dirty="0">
                <a:solidFill>
                  <a:schemeClr val="tx1">
                    <a:lumMod val="65000"/>
                    <a:lumOff val="3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rPr>
              <a:t>-</a:t>
            </a:r>
          </a:p>
        </p:txBody>
      </p:sp>
      <p:sp>
        <p:nvSpPr>
          <p:cNvPr id="24" name="ïSḻíḍè">
            <a:extLst>
              <a:ext uri="{FF2B5EF4-FFF2-40B4-BE49-F238E27FC236}">
                <a16:creationId xmlns:a16="http://schemas.microsoft.com/office/drawing/2014/main" id="{653A2DCA-70A2-4216-8466-56DCA3F6EF9C}"/>
              </a:ext>
            </a:extLst>
          </p:cNvPr>
          <p:cNvSpPr txBox="1"/>
          <p:nvPr/>
        </p:nvSpPr>
        <p:spPr bwMode="auto">
          <a:xfrm>
            <a:off x="4080912" y="3215942"/>
            <a:ext cx="1095405" cy="371947"/>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lnSpc>
                <a:spcPct val="100000"/>
              </a:lnSpc>
              <a:spcBef>
                <a:spcPct val="0"/>
              </a:spcBef>
            </a:pPr>
            <a:r>
              <a:rPr lang="en-US" altLang="zh-CN" sz="1400" dirty="0">
                <a:solidFill>
                  <a:schemeClr val="tx1">
                    <a:lumMod val="65000"/>
                    <a:lumOff val="3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rPr>
              <a:t>- </a:t>
            </a:r>
            <a:r>
              <a:rPr lang="zh-CN" altLang="en-US" sz="1400" dirty="0">
                <a:solidFill>
                  <a:schemeClr val="tx1">
                    <a:lumMod val="65000"/>
                    <a:lumOff val="3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rPr>
              <a:t>指标图 </a:t>
            </a:r>
            <a:r>
              <a:rPr lang="en-US" altLang="zh-CN" sz="1400" dirty="0">
                <a:solidFill>
                  <a:schemeClr val="tx1">
                    <a:lumMod val="65000"/>
                    <a:lumOff val="3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rPr>
              <a:t>-</a:t>
            </a:r>
          </a:p>
        </p:txBody>
      </p:sp>
      <p:sp>
        <p:nvSpPr>
          <p:cNvPr id="25" name="ïSḻíḍè">
            <a:extLst>
              <a:ext uri="{FF2B5EF4-FFF2-40B4-BE49-F238E27FC236}">
                <a16:creationId xmlns:a16="http://schemas.microsoft.com/office/drawing/2014/main" id="{F1A0B581-6B9F-4D9C-8ED9-C6CE2CFEC337}"/>
              </a:ext>
            </a:extLst>
          </p:cNvPr>
          <p:cNvSpPr txBox="1"/>
          <p:nvPr/>
        </p:nvSpPr>
        <p:spPr bwMode="auto">
          <a:xfrm>
            <a:off x="6897802" y="3205563"/>
            <a:ext cx="1095405" cy="371947"/>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lnSpc>
                <a:spcPct val="100000"/>
              </a:lnSpc>
              <a:spcBef>
                <a:spcPct val="0"/>
              </a:spcBef>
            </a:pPr>
            <a:r>
              <a:rPr lang="en-US" altLang="zh-CN" sz="1400" dirty="0">
                <a:solidFill>
                  <a:schemeClr val="tx1">
                    <a:lumMod val="65000"/>
                    <a:lumOff val="3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rPr>
              <a:t>- </a:t>
            </a:r>
            <a:r>
              <a:rPr lang="zh-CN" altLang="en-US" sz="1400" dirty="0">
                <a:solidFill>
                  <a:schemeClr val="tx1">
                    <a:lumMod val="65000"/>
                    <a:lumOff val="3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rPr>
              <a:t>柱状图 </a:t>
            </a:r>
            <a:r>
              <a:rPr lang="en-US" altLang="zh-CN" sz="1400" dirty="0">
                <a:solidFill>
                  <a:schemeClr val="tx1">
                    <a:lumMod val="65000"/>
                    <a:lumOff val="3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rPr>
              <a:t>-</a:t>
            </a:r>
          </a:p>
        </p:txBody>
      </p:sp>
      <p:sp>
        <p:nvSpPr>
          <p:cNvPr id="26" name="ïSḻíḍè">
            <a:extLst>
              <a:ext uri="{FF2B5EF4-FFF2-40B4-BE49-F238E27FC236}">
                <a16:creationId xmlns:a16="http://schemas.microsoft.com/office/drawing/2014/main" id="{4CFDC7A1-CEB5-4D58-AEF3-57855917592A}"/>
              </a:ext>
            </a:extLst>
          </p:cNvPr>
          <p:cNvSpPr txBox="1"/>
          <p:nvPr/>
        </p:nvSpPr>
        <p:spPr bwMode="auto">
          <a:xfrm>
            <a:off x="9854429" y="3202994"/>
            <a:ext cx="1095405" cy="371947"/>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lnSpc>
                <a:spcPct val="100000"/>
              </a:lnSpc>
              <a:spcBef>
                <a:spcPct val="0"/>
              </a:spcBef>
            </a:pPr>
            <a:r>
              <a:rPr lang="en-US" altLang="zh-CN" sz="1400" dirty="0">
                <a:solidFill>
                  <a:schemeClr val="tx1">
                    <a:lumMod val="65000"/>
                    <a:lumOff val="3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rPr>
              <a:t>- </a:t>
            </a:r>
            <a:r>
              <a:rPr lang="zh-CN" altLang="en-US" sz="1400" dirty="0">
                <a:solidFill>
                  <a:schemeClr val="tx1">
                    <a:lumMod val="65000"/>
                    <a:lumOff val="3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rPr>
              <a:t>条形图 </a:t>
            </a:r>
            <a:r>
              <a:rPr lang="en-US" altLang="zh-CN" sz="1400" dirty="0">
                <a:solidFill>
                  <a:schemeClr val="tx1">
                    <a:lumMod val="65000"/>
                    <a:lumOff val="3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rPr>
              <a:t>-</a:t>
            </a:r>
          </a:p>
        </p:txBody>
      </p:sp>
      <p:sp>
        <p:nvSpPr>
          <p:cNvPr id="27" name="ïSḻíḍè">
            <a:extLst>
              <a:ext uri="{FF2B5EF4-FFF2-40B4-BE49-F238E27FC236}">
                <a16:creationId xmlns:a16="http://schemas.microsoft.com/office/drawing/2014/main" id="{ABA9BDCB-9BC6-4A2E-9550-A6F443579ABD}"/>
              </a:ext>
            </a:extLst>
          </p:cNvPr>
          <p:cNvSpPr txBox="1"/>
          <p:nvPr/>
        </p:nvSpPr>
        <p:spPr bwMode="auto">
          <a:xfrm>
            <a:off x="9854429" y="5822792"/>
            <a:ext cx="1095405" cy="371947"/>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lnSpc>
                <a:spcPct val="100000"/>
              </a:lnSpc>
              <a:spcBef>
                <a:spcPct val="0"/>
              </a:spcBef>
            </a:pPr>
            <a:r>
              <a:rPr lang="en-US" altLang="zh-CN" sz="1400" dirty="0">
                <a:solidFill>
                  <a:schemeClr val="tx1">
                    <a:lumMod val="65000"/>
                    <a:lumOff val="3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rPr>
              <a:t>- </a:t>
            </a:r>
            <a:r>
              <a:rPr lang="zh-CN" altLang="en-US" sz="1400" dirty="0">
                <a:solidFill>
                  <a:schemeClr val="tx1">
                    <a:lumMod val="65000"/>
                    <a:lumOff val="3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rPr>
              <a:t>雷达图 </a:t>
            </a:r>
            <a:r>
              <a:rPr lang="en-US" altLang="zh-CN" sz="1400" dirty="0">
                <a:solidFill>
                  <a:schemeClr val="tx1">
                    <a:lumMod val="65000"/>
                    <a:lumOff val="3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rPr>
              <a:t>-</a:t>
            </a:r>
          </a:p>
        </p:txBody>
      </p:sp>
      <p:sp>
        <p:nvSpPr>
          <p:cNvPr id="28" name="ïSḻíḍè">
            <a:extLst>
              <a:ext uri="{FF2B5EF4-FFF2-40B4-BE49-F238E27FC236}">
                <a16:creationId xmlns:a16="http://schemas.microsoft.com/office/drawing/2014/main" id="{84B303C8-360E-4C88-986D-623B10BB044E}"/>
              </a:ext>
            </a:extLst>
          </p:cNvPr>
          <p:cNvSpPr txBox="1"/>
          <p:nvPr/>
        </p:nvSpPr>
        <p:spPr bwMode="auto">
          <a:xfrm>
            <a:off x="6891452" y="5824887"/>
            <a:ext cx="1095405" cy="371947"/>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lIns="91440" tIns="45720" rIns="91440" bIns="45720" anchor="b">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eaLnBrk="1" hangingPunct="1">
              <a:lnSpc>
                <a:spcPct val="100000"/>
              </a:lnSpc>
              <a:spcBef>
                <a:spcPct val="0"/>
              </a:spcBef>
            </a:pPr>
            <a:r>
              <a:rPr lang="en-US" altLang="zh-CN" sz="1400" dirty="0">
                <a:solidFill>
                  <a:schemeClr val="tx1">
                    <a:lumMod val="65000"/>
                    <a:lumOff val="3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rPr>
              <a:t>- </a:t>
            </a:r>
            <a:r>
              <a:rPr lang="zh-CN" altLang="en-US" sz="1400" dirty="0">
                <a:solidFill>
                  <a:schemeClr val="tx1">
                    <a:lumMod val="65000"/>
                    <a:lumOff val="3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rPr>
              <a:t>饼图 </a:t>
            </a:r>
            <a:r>
              <a:rPr lang="en-US" altLang="zh-CN" sz="1400" dirty="0">
                <a:solidFill>
                  <a:schemeClr val="tx1">
                    <a:lumMod val="65000"/>
                    <a:lumOff val="35000"/>
                  </a:scheme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rPr>
              <a:t>-</a:t>
            </a:r>
          </a:p>
        </p:txBody>
      </p:sp>
      <p:pic>
        <p:nvPicPr>
          <p:cNvPr id="29" name="图片 28">
            <a:extLst>
              <a:ext uri="{FF2B5EF4-FFF2-40B4-BE49-F238E27FC236}">
                <a16:creationId xmlns:a16="http://schemas.microsoft.com/office/drawing/2014/main" id="{F6FE47B7-1C5C-4E56-904B-EA28C2B78561}"/>
              </a:ext>
            </a:extLst>
          </p:cNvPr>
          <p:cNvPicPr>
            <a:picLocks noChangeAspect="1"/>
          </p:cNvPicPr>
          <p:nvPr/>
        </p:nvPicPr>
        <p:blipFill rotWithShape="1">
          <a:blip r:embed="rId8"/>
          <a:srcRect l="80092" t="35094" r="1131" b="34473"/>
          <a:stretch/>
        </p:blipFill>
        <p:spPr>
          <a:xfrm>
            <a:off x="9189527" y="3841198"/>
            <a:ext cx="2425207" cy="1965301"/>
          </a:xfrm>
          <a:prstGeom prst="rect">
            <a:avLst/>
          </a:prstGeom>
        </p:spPr>
      </p:pic>
      <p:pic>
        <p:nvPicPr>
          <p:cNvPr id="30" name="图片 29">
            <a:extLst>
              <a:ext uri="{FF2B5EF4-FFF2-40B4-BE49-F238E27FC236}">
                <a16:creationId xmlns:a16="http://schemas.microsoft.com/office/drawing/2014/main" id="{D017B6A6-0B51-4CF1-83F1-33312754A8DE}"/>
              </a:ext>
            </a:extLst>
          </p:cNvPr>
          <p:cNvPicPr>
            <a:picLocks noChangeAspect="1"/>
          </p:cNvPicPr>
          <p:nvPr/>
        </p:nvPicPr>
        <p:blipFill rotWithShape="1">
          <a:blip r:embed="rId8"/>
          <a:srcRect l="80092" t="69563" r="1131" b="1936"/>
          <a:stretch/>
        </p:blipFill>
        <p:spPr>
          <a:xfrm>
            <a:off x="6096000" y="3781890"/>
            <a:ext cx="2732154" cy="2073487"/>
          </a:xfrm>
          <a:prstGeom prst="rect">
            <a:avLst/>
          </a:prstGeom>
        </p:spPr>
      </p:pic>
      <p:sp>
        <p:nvSpPr>
          <p:cNvPr id="31" name="文本框 30">
            <a:extLst>
              <a:ext uri="{FF2B5EF4-FFF2-40B4-BE49-F238E27FC236}">
                <a16:creationId xmlns:a16="http://schemas.microsoft.com/office/drawing/2014/main" id="{E11D4FF5-39F3-4865-8397-BCB0A080D1DE}"/>
              </a:ext>
            </a:extLst>
          </p:cNvPr>
          <p:cNvSpPr txBox="1"/>
          <p:nvPr/>
        </p:nvSpPr>
        <p:spPr>
          <a:xfrm>
            <a:off x="4120405" y="755682"/>
            <a:ext cx="3951190" cy="400110"/>
          </a:xfrm>
          <a:prstGeom prst="rect">
            <a:avLst/>
          </a:prstGeom>
          <a:noFill/>
        </p:spPr>
        <p:txBody>
          <a:bodyPr wrap="square">
            <a:spAutoFit/>
          </a:bodyPr>
          <a:lstStyle/>
          <a:p>
            <a:pPr algn="ctr"/>
            <a:r>
              <a:rPr lang="zh-CN" altLang="en-US" sz="2000" dirty="0">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rPr>
              <a:t>多维图表类型，助力决策管理</a:t>
            </a:r>
          </a:p>
        </p:txBody>
      </p:sp>
    </p:spTree>
    <p:extLst>
      <p:ext uri="{BB962C8B-B14F-4D97-AF65-F5344CB8AC3E}">
        <p14:creationId xmlns:p14="http://schemas.microsoft.com/office/powerpoint/2010/main" val="30261294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a:extLst>
              <a:ext uri="{FF2B5EF4-FFF2-40B4-BE49-F238E27FC236}">
                <a16:creationId xmlns:a16="http://schemas.microsoft.com/office/drawing/2014/main" id="{AE143AE5-CB9F-4D71-9CD6-47CC7A121EB0}"/>
              </a:ext>
            </a:extLst>
          </p:cNvPr>
          <p:cNvSpPr txBox="1"/>
          <p:nvPr/>
        </p:nvSpPr>
        <p:spPr>
          <a:xfrm>
            <a:off x="71119" y="101600"/>
            <a:ext cx="5880861" cy="400110"/>
          </a:xfrm>
          <a:prstGeom prst="rect">
            <a:avLst/>
          </a:prstGeom>
          <a:noFill/>
        </p:spPr>
        <p:txBody>
          <a:bodyPr wrap="square" rtlCol="0">
            <a:spAutoFit/>
          </a:bodyPr>
          <a:lstStyle/>
          <a:p>
            <a:r>
              <a:rPr lang="en-US" altLang="zh-CN" sz="2000" b="1" dirty="0">
                <a:solidFill>
                  <a:schemeClr val="bg1"/>
                </a:solidFill>
              </a:rPr>
              <a:t>4.4 </a:t>
            </a:r>
            <a:r>
              <a:rPr lang="zh-CN" altLang="en-US" sz="2000" b="1" dirty="0">
                <a:solidFill>
                  <a:schemeClr val="bg1"/>
                </a:solidFill>
              </a:rPr>
              <a:t>数据工厂</a:t>
            </a:r>
          </a:p>
        </p:txBody>
      </p:sp>
      <p:grpSp>
        <p:nvGrpSpPr>
          <p:cNvPr id="58" name="íṩ1ïḓé">
            <a:extLst>
              <a:ext uri="{FF2B5EF4-FFF2-40B4-BE49-F238E27FC236}">
                <a16:creationId xmlns:a16="http://schemas.microsoft.com/office/drawing/2014/main" id="{A5B2602A-E78C-4138-B785-E99E605669BA}"/>
              </a:ext>
            </a:extLst>
          </p:cNvPr>
          <p:cNvGrpSpPr/>
          <p:nvPr/>
        </p:nvGrpSpPr>
        <p:grpSpPr>
          <a:xfrm>
            <a:off x="266765" y="1688336"/>
            <a:ext cx="6692987" cy="3590210"/>
            <a:chOff x="2459596" y="1610580"/>
            <a:chExt cx="7272808" cy="3767656"/>
          </a:xfrm>
        </p:grpSpPr>
        <p:sp>
          <p:nvSpPr>
            <p:cNvPr id="59" name="íŝľîďè">
              <a:extLst>
                <a:ext uri="{FF2B5EF4-FFF2-40B4-BE49-F238E27FC236}">
                  <a16:creationId xmlns:a16="http://schemas.microsoft.com/office/drawing/2014/main" id="{DC115858-30AB-47DA-B638-315172E261A6}"/>
                </a:ext>
              </a:extLst>
            </p:cNvPr>
            <p:cNvSpPr/>
            <p:nvPr/>
          </p:nvSpPr>
          <p:spPr>
            <a:xfrm>
              <a:off x="3215253" y="1628800"/>
              <a:ext cx="5761494" cy="3651552"/>
            </a:xfrm>
            <a:custGeom>
              <a:avLst/>
              <a:gdLst>
                <a:gd name="connsiteX0" fmla="*/ 224028 w 7415784"/>
                <a:gd name="connsiteY0" fmla="*/ 269748 h 4700016"/>
                <a:gd name="connsiteX1" fmla="*/ 224028 w 7415784"/>
                <a:gd name="connsiteY1" fmla="*/ 4430268 h 4700016"/>
                <a:gd name="connsiteX2" fmla="*/ 7191756 w 7415784"/>
                <a:gd name="connsiteY2" fmla="*/ 4430268 h 4700016"/>
                <a:gd name="connsiteX3" fmla="*/ 7191756 w 7415784"/>
                <a:gd name="connsiteY3" fmla="*/ 269748 h 4700016"/>
                <a:gd name="connsiteX4" fmla="*/ 266867 w 7415784"/>
                <a:gd name="connsiteY4" fmla="*/ 0 h 4700016"/>
                <a:gd name="connsiteX5" fmla="*/ 7148917 w 7415784"/>
                <a:gd name="connsiteY5" fmla="*/ 0 h 4700016"/>
                <a:gd name="connsiteX6" fmla="*/ 7415784 w 7415784"/>
                <a:gd name="connsiteY6" fmla="*/ 266867 h 4700016"/>
                <a:gd name="connsiteX7" fmla="*/ 7415784 w 7415784"/>
                <a:gd name="connsiteY7" fmla="*/ 4433149 h 4700016"/>
                <a:gd name="connsiteX8" fmla="*/ 7148917 w 7415784"/>
                <a:gd name="connsiteY8" fmla="*/ 4700016 h 4700016"/>
                <a:gd name="connsiteX9" fmla="*/ 266867 w 7415784"/>
                <a:gd name="connsiteY9" fmla="*/ 4700016 h 4700016"/>
                <a:gd name="connsiteX10" fmla="*/ 0 w 7415784"/>
                <a:gd name="connsiteY10" fmla="*/ 4433149 h 4700016"/>
                <a:gd name="connsiteX11" fmla="*/ 0 w 7415784"/>
                <a:gd name="connsiteY11" fmla="*/ 266867 h 4700016"/>
                <a:gd name="connsiteX12" fmla="*/ 266867 w 7415784"/>
                <a:gd name="connsiteY12" fmla="*/ 0 h 47000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415784" h="4700016">
                  <a:moveTo>
                    <a:pt x="224028" y="269748"/>
                  </a:moveTo>
                  <a:lnTo>
                    <a:pt x="224028" y="4430268"/>
                  </a:lnTo>
                  <a:lnTo>
                    <a:pt x="7191756" y="4430268"/>
                  </a:lnTo>
                  <a:lnTo>
                    <a:pt x="7191756" y="269748"/>
                  </a:lnTo>
                  <a:close/>
                  <a:moveTo>
                    <a:pt x="266867" y="0"/>
                  </a:moveTo>
                  <a:lnTo>
                    <a:pt x="7148917" y="0"/>
                  </a:lnTo>
                  <a:cubicBezTo>
                    <a:pt x="7296304" y="0"/>
                    <a:pt x="7415784" y="119480"/>
                    <a:pt x="7415784" y="266867"/>
                  </a:cubicBezTo>
                  <a:lnTo>
                    <a:pt x="7415784" y="4433149"/>
                  </a:lnTo>
                  <a:cubicBezTo>
                    <a:pt x="7415784" y="4580536"/>
                    <a:pt x="7296304" y="4700016"/>
                    <a:pt x="7148917" y="4700016"/>
                  </a:cubicBezTo>
                  <a:lnTo>
                    <a:pt x="266867" y="4700016"/>
                  </a:lnTo>
                  <a:cubicBezTo>
                    <a:pt x="119480" y="4700016"/>
                    <a:pt x="0" y="4580536"/>
                    <a:pt x="0" y="4433149"/>
                  </a:cubicBezTo>
                  <a:lnTo>
                    <a:pt x="0" y="266867"/>
                  </a:lnTo>
                  <a:cubicBezTo>
                    <a:pt x="0" y="119480"/>
                    <a:pt x="119480" y="0"/>
                    <a:pt x="266867" y="0"/>
                  </a:cubicBezTo>
                  <a:close/>
                </a:path>
              </a:pathLst>
            </a:custGeom>
            <a:solidFill>
              <a:sysClr val="window" lastClr="FFFFFF">
                <a:lumMod val="75000"/>
                <a:lumOff val="25000"/>
              </a:sysClr>
            </a:solidFill>
            <a:ln w="6350" cap="flat" cmpd="sng" algn="ctr">
              <a:noFill/>
              <a:prstDash val="solid"/>
              <a:miter lim="800000"/>
            </a:ln>
            <a:effectLst/>
          </p:spPr>
          <p:txBody>
            <a:bodyPr wrap="square" lIns="91440" tIns="45720" rIns="91440" bIns="45720"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90" b="0" i="0" u="none" strike="noStrike" kern="0" cap="none" spc="0" normalizeH="0" baseline="0" noProof="0">
                <a:ln>
                  <a:noFill/>
                </a:ln>
                <a:solidFill>
                  <a:prstClr val="white"/>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sp>
          <p:nvSpPr>
            <p:cNvPr id="60" name="íšlïḑé">
              <a:extLst>
                <a:ext uri="{FF2B5EF4-FFF2-40B4-BE49-F238E27FC236}">
                  <a16:creationId xmlns:a16="http://schemas.microsoft.com/office/drawing/2014/main" id="{8D536123-3324-4035-BDB4-8152DDDDAA8C}"/>
                </a:ext>
              </a:extLst>
            </p:cNvPr>
            <p:cNvSpPr/>
            <p:nvPr/>
          </p:nvSpPr>
          <p:spPr>
            <a:xfrm>
              <a:off x="3228835" y="1644767"/>
              <a:ext cx="5734330" cy="3619617"/>
            </a:xfrm>
            <a:custGeom>
              <a:avLst/>
              <a:gdLst>
                <a:gd name="connsiteX0" fmla="*/ 252028 w 7380820"/>
                <a:gd name="connsiteY0" fmla="*/ 295230 h 4658912"/>
                <a:gd name="connsiteX1" fmla="*/ 252028 w 7380820"/>
                <a:gd name="connsiteY1" fmla="*/ 4363682 h 4658912"/>
                <a:gd name="connsiteX2" fmla="*/ 7128792 w 7380820"/>
                <a:gd name="connsiteY2" fmla="*/ 4363682 h 4658912"/>
                <a:gd name="connsiteX3" fmla="*/ 7128792 w 7380820"/>
                <a:gd name="connsiteY3" fmla="*/ 295230 h 4658912"/>
                <a:gd name="connsiteX4" fmla="*/ 264533 w 7380820"/>
                <a:gd name="connsiteY4" fmla="*/ 0 h 4658912"/>
                <a:gd name="connsiteX5" fmla="*/ 7116287 w 7380820"/>
                <a:gd name="connsiteY5" fmla="*/ 0 h 4658912"/>
                <a:gd name="connsiteX6" fmla="*/ 7380820 w 7380820"/>
                <a:gd name="connsiteY6" fmla="*/ 264533 h 4658912"/>
                <a:gd name="connsiteX7" fmla="*/ 7380820 w 7380820"/>
                <a:gd name="connsiteY7" fmla="*/ 4394379 h 4658912"/>
                <a:gd name="connsiteX8" fmla="*/ 7116287 w 7380820"/>
                <a:gd name="connsiteY8" fmla="*/ 4658912 h 4658912"/>
                <a:gd name="connsiteX9" fmla="*/ 264533 w 7380820"/>
                <a:gd name="connsiteY9" fmla="*/ 4658912 h 4658912"/>
                <a:gd name="connsiteX10" fmla="*/ 0 w 7380820"/>
                <a:gd name="connsiteY10" fmla="*/ 4394379 h 4658912"/>
                <a:gd name="connsiteX11" fmla="*/ 0 w 7380820"/>
                <a:gd name="connsiteY11" fmla="*/ 264533 h 4658912"/>
                <a:gd name="connsiteX12" fmla="*/ 264533 w 7380820"/>
                <a:gd name="connsiteY12" fmla="*/ 0 h 4658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380820" h="4658912">
                  <a:moveTo>
                    <a:pt x="252028" y="295230"/>
                  </a:moveTo>
                  <a:lnTo>
                    <a:pt x="252028" y="4363682"/>
                  </a:lnTo>
                  <a:lnTo>
                    <a:pt x="7128792" y="4363682"/>
                  </a:lnTo>
                  <a:lnTo>
                    <a:pt x="7128792" y="295230"/>
                  </a:lnTo>
                  <a:close/>
                  <a:moveTo>
                    <a:pt x="264533" y="0"/>
                  </a:moveTo>
                  <a:lnTo>
                    <a:pt x="7116287" y="0"/>
                  </a:lnTo>
                  <a:cubicBezTo>
                    <a:pt x="7262385" y="0"/>
                    <a:pt x="7380820" y="118435"/>
                    <a:pt x="7380820" y="264533"/>
                  </a:cubicBezTo>
                  <a:lnTo>
                    <a:pt x="7380820" y="4394379"/>
                  </a:lnTo>
                  <a:cubicBezTo>
                    <a:pt x="7380820" y="4540477"/>
                    <a:pt x="7262385" y="4658912"/>
                    <a:pt x="7116287" y="4658912"/>
                  </a:cubicBezTo>
                  <a:lnTo>
                    <a:pt x="264533" y="4658912"/>
                  </a:lnTo>
                  <a:cubicBezTo>
                    <a:pt x="118435" y="4658912"/>
                    <a:pt x="0" y="4540477"/>
                    <a:pt x="0" y="4394379"/>
                  </a:cubicBezTo>
                  <a:lnTo>
                    <a:pt x="0" y="264533"/>
                  </a:lnTo>
                  <a:cubicBezTo>
                    <a:pt x="0" y="118435"/>
                    <a:pt x="118435" y="0"/>
                    <a:pt x="264533" y="0"/>
                  </a:cubicBezTo>
                  <a:close/>
                </a:path>
              </a:pathLst>
            </a:custGeom>
            <a:solidFill>
              <a:sysClr val="windowText" lastClr="000000"/>
            </a:solidFill>
            <a:ln w="6350" cap="flat" cmpd="sng" algn="ctr">
              <a:noFill/>
              <a:prstDash val="solid"/>
              <a:miter lim="800000"/>
            </a:ln>
            <a:effectLst/>
          </p:spPr>
          <p:txBody>
            <a:bodyPr wrap="square" lIns="91440" tIns="45720" rIns="91440" bIns="45720"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90" b="0" i="0" u="none" strike="noStrike" kern="0" cap="none" spc="0" normalizeH="0" baseline="0" noProof="0" dirty="0">
                <a:ln>
                  <a:noFill/>
                </a:ln>
                <a:solidFill>
                  <a:prstClr val="white"/>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sp>
          <p:nvSpPr>
            <p:cNvPr id="104" name="ïšḻîdé">
              <a:extLst>
                <a:ext uri="{FF2B5EF4-FFF2-40B4-BE49-F238E27FC236}">
                  <a16:creationId xmlns:a16="http://schemas.microsoft.com/office/drawing/2014/main" id="{3983E7FF-6D1B-4897-B73E-BDACDA2E30E9}"/>
                </a:ext>
              </a:extLst>
            </p:cNvPr>
            <p:cNvSpPr/>
            <p:nvPr/>
          </p:nvSpPr>
          <p:spPr>
            <a:xfrm>
              <a:off x="6040055" y="1707676"/>
              <a:ext cx="111889" cy="111889"/>
            </a:xfrm>
            <a:prstGeom prst="ellipse">
              <a:avLst/>
            </a:prstGeom>
            <a:gradFill flip="none" rotWithShape="1">
              <a:gsLst>
                <a:gs pos="17000">
                  <a:sysClr val="windowText" lastClr="000000"/>
                </a:gs>
                <a:gs pos="34000">
                  <a:srgbClr val="000000">
                    <a:lumMod val="84000"/>
                    <a:lumOff val="16000"/>
                  </a:srgbClr>
                </a:gs>
                <a:gs pos="100000">
                  <a:sysClr val="window" lastClr="FFFFFF">
                    <a:lumMod val="50000"/>
                    <a:lumOff val="50000"/>
                  </a:sysClr>
                </a:gs>
              </a:gsLst>
              <a:path path="circle">
                <a:fillToRect l="50000" t="50000" r="50000" b="50000"/>
              </a:path>
              <a:tileRect/>
            </a:gradFill>
            <a:ln w="6350" cap="flat" cmpd="sng" algn="ctr">
              <a:noFill/>
              <a:prstDash val="solid"/>
              <a:miter lim="800000"/>
            </a:ln>
            <a:effectLst/>
          </p:spPr>
          <p:txBody>
            <a:bodyPr wrap="square" lIns="91440" tIns="45720" rIns="91440" bIns="45720" rtlCol="0" anchor="ctr">
              <a:normAutofit fontScale="2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90" b="0" i="0" u="none" strike="noStrike" kern="0" cap="none" spc="0" normalizeH="0" baseline="0" noProof="0">
                <a:ln>
                  <a:noFill/>
                </a:ln>
                <a:solidFill>
                  <a:prstClr val="white"/>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grpSp>
          <p:nvGrpSpPr>
            <p:cNvPr id="105" name="íṥļíḓè">
              <a:extLst>
                <a:ext uri="{FF2B5EF4-FFF2-40B4-BE49-F238E27FC236}">
                  <a16:creationId xmlns:a16="http://schemas.microsoft.com/office/drawing/2014/main" id="{48C24C4B-9F46-4FAE-978B-F24B716FDF7A}"/>
                </a:ext>
              </a:extLst>
            </p:cNvPr>
            <p:cNvGrpSpPr/>
            <p:nvPr/>
          </p:nvGrpSpPr>
          <p:grpSpPr>
            <a:xfrm>
              <a:off x="2459596" y="5232543"/>
              <a:ext cx="7272808" cy="145693"/>
              <a:chOff x="-1348120" y="5777968"/>
              <a:chExt cx="9361040" cy="187524"/>
            </a:xfrm>
          </p:grpSpPr>
          <p:sp>
            <p:nvSpPr>
              <p:cNvPr id="107" name="iśľïḍê">
                <a:extLst>
                  <a:ext uri="{FF2B5EF4-FFF2-40B4-BE49-F238E27FC236}">
                    <a16:creationId xmlns:a16="http://schemas.microsoft.com/office/drawing/2014/main" id="{289747D3-991C-42CB-BBCC-3AD5C3B82579}"/>
                  </a:ext>
                </a:extLst>
              </p:cNvPr>
              <p:cNvSpPr/>
              <p:nvPr/>
            </p:nvSpPr>
            <p:spPr>
              <a:xfrm flipV="1">
                <a:off x="-1348120" y="5928916"/>
                <a:ext cx="9361040" cy="36576"/>
              </a:xfrm>
              <a:prstGeom prst="trapezoid">
                <a:avLst>
                  <a:gd name="adj" fmla="val 814192"/>
                </a:avLst>
              </a:prstGeom>
              <a:solidFill>
                <a:srgbClr val="808080"/>
              </a:solidFill>
              <a:ln w="6350" cap="flat" cmpd="sng" algn="ctr">
                <a:noFill/>
                <a:prstDash val="solid"/>
                <a:miter lim="800000"/>
              </a:ln>
              <a:effectLst/>
            </p:spPr>
            <p:txBody>
              <a:bodyPr wrap="square" lIns="91440" tIns="45720" rIns="91440" bIns="45720" rtlCol="0" anchor="ctr">
                <a:normAutofit fontScale="2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90" b="0" i="0" u="none" strike="noStrike" kern="0" cap="none" spc="0" normalizeH="0" baseline="0" noProof="0">
                  <a:ln>
                    <a:noFill/>
                  </a:ln>
                  <a:solidFill>
                    <a:prstClr val="white"/>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sp>
            <p:nvSpPr>
              <p:cNvPr id="108" name="iṧľiďê">
                <a:extLst>
                  <a:ext uri="{FF2B5EF4-FFF2-40B4-BE49-F238E27FC236}">
                    <a16:creationId xmlns:a16="http://schemas.microsoft.com/office/drawing/2014/main" id="{988E48A8-9F31-44FB-994E-123976E388F5}"/>
                  </a:ext>
                </a:extLst>
              </p:cNvPr>
              <p:cNvSpPr/>
              <p:nvPr/>
            </p:nvSpPr>
            <p:spPr>
              <a:xfrm>
                <a:off x="-1348120" y="5777968"/>
                <a:ext cx="9361040" cy="151090"/>
              </a:xfrm>
              <a:prstGeom prst="rect">
                <a:avLst/>
              </a:prstGeom>
              <a:solidFill>
                <a:srgbClr val="DDDDDD"/>
              </a:solidFill>
              <a:ln w="6350" cap="flat" cmpd="sng" algn="ctr">
                <a:noFill/>
                <a:prstDash val="solid"/>
                <a:miter lim="800000"/>
              </a:ln>
              <a:effectLst/>
            </p:spPr>
            <p:txBody>
              <a:bodyPr wrap="square" lIns="91440" tIns="45720" rIns="91440" bIns="45720" rtlCol="0" anchor="ctr">
                <a:normAutofit fontScale="2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90" b="0" i="0" u="none" strike="noStrike" kern="0" cap="none" spc="0" normalizeH="0" baseline="0" noProof="0">
                  <a:ln>
                    <a:noFill/>
                  </a:ln>
                  <a:solidFill>
                    <a:prstClr val="white"/>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grpSp>
        <p:sp>
          <p:nvSpPr>
            <p:cNvPr id="106" name="íṥ1ïḋê">
              <a:extLst>
                <a:ext uri="{FF2B5EF4-FFF2-40B4-BE49-F238E27FC236}">
                  <a16:creationId xmlns:a16="http://schemas.microsoft.com/office/drawing/2014/main" id="{3B089F4A-39EA-4BAB-8281-4C047E7DB78A}"/>
                </a:ext>
              </a:extLst>
            </p:cNvPr>
            <p:cNvSpPr/>
            <p:nvPr/>
          </p:nvSpPr>
          <p:spPr>
            <a:xfrm>
              <a:off x="7010658" y="1610580"/>
              <a:ext cx="1966089" cy="3651552"/>
            </a:xfrm>
            <a:custGeom>
              <a:avLst/>
              <a:gdLst>
                <a:gd name="connsiteX0" fmla="*/ 0 w 2530610"/>
                <a:gd name="connsiteY0" fmla="*/ 0 h 4700016"/>
                <a:gd name="connsiteX1" fmla="*/ 2263743 w 2530610"/>
                <a:gd name="connsiteY1" fmla="*/ 0 h 4700016"/>
                <a:gd name="connsiteX2" fmla="*/ 2530610 w 2530610"/>
                <a:gd name="connsiteY2" fmla="*/ 266867 h 4700016"/>
                <a:gd name="connsiteX3" fmla="*/ 2530610 w 2530610"/>
                <a:gd name="connsiteY3" fmla="*/ 4433149 h 4700016"/>
                <a:gd name="connsiteX4" fmla="*/ 2263743 w 2530610"/>
                <a:gd name="connsiteY4" fmla="*/ 4700016 h 4700016"/>
                <a:gd name="connsiteX5" fmla="*/ 1961175 w 2530610"/>
                <a:gd name="connsiteY5" fmla="*/ 4700016 h 47000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30610" h="4700016">
                  <a:moveTo>
                    <a:pt x="0" y="0"/>
                  </a:moveTo>
                  <a:lnTo>
                    <a:pt x="2263743" y="0"/>
                  </a:lnTo>
                  <a:cubicBezTo>
                    <a:pt x="2411130" y="0"/>
                    <a:pt x="2530610" y="119480"/>
                    <a:pt x="2530610" y="266867"/>
                  </a:cubicBezTo>
                  <a:lnTo>
                    <a:pt x="2530610" y="4433149"/>
                  </a:lnTo>
                  <a:cubicBezTo>
                    <a:pt x="2530610" y="4580536"/>
                    <a:pt x="2411130" y="4700016"/>
                    <a:pt x="2263743" y="4700016"/>
                  </a:cubicBezTo>
                  <a:lnTo>
                    <a:pt x="1961175" y="4700016"/>
                  </a:lnTo>
                  <a:close/>
                </a:path>
              </a:pathLst>
            </a:custGeom>
            <a:gradFill rotWithShape="1">
              <a:gsLst>
                <a:gs pos="0">
                  <a:srgbClr val="FFFFFF">
                    <a:alpha val="30000"/>
                  </a:srgbClr>
                </a:gs>
                <a:gs pos="100000">
                  <a:srgbClr val="FFFFFF">
                    <a:alpha val="0"/>
                  </a:srgbClr>
                </a:gs>
              </a:gsLst>
              <a:lin ang="5400000" scaled="0"/>
            </a:gradFill>
            <a:ln w="6350" cap="flat" cmpd="sng" algn="ctr">
              <a:noFill/>
              <a:prstDash val="solid"/>
              <a:miter lim="800000"/>
            </a:ln>
            <a:effectLst/>
          </p:spPr>
          <p:txBody>
            <a:bodyPr wrap="square" lIns="91440" tIns="45720" rIns="91440" bIns="45720"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90" b="0" i="0" u="none" strike="noStrike" kern="0" cap="none" spc="0" normalizeH="0" baseline="0" noProof="0" dirty="0">
                <a:ln>
                  <a:noFill/>
                </a:ln>
                <a:solidFill>
                  <a:prstClr val="white"/>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grpSp>
      <p:pic>
        <p:nvPicPr>
          <p:cNvPr id="45" name="图片 44">
            <a:extLst>
              <a:ext uri="{FF2B5EF4-FFF2-40B4-BE49-F238E27FC236}">
                <a16:creationId xmlns:a16="http://schemas.microsoft.com/office/drawing/2014/main" id="{CDBD5D97-2626-4A98-A919-6ECCB954D0F1}"/>
              </a:ext>
            </a:extLst>
          </p:cNvPr>
          <p:cNvPicPr>
            <a:picLocks noChangeAspect="1"/>
          </p:cNvPicPr>
          <p:nvPr/>
        </p:nvPicPr>
        <p:blipFill rotWithShape="1">
          <a:blip r:embed="rId2"/>
          <a:srcRect r="5095"/>
          <a:stretch/>
        </p:blipFill>
        <p:spPr>
          <a:xfrm>
            <a:off x="1130057" y="1936634"/>
            <a:ext cx="4966402" cy="3078070"/>
          </a:xfrm>
          <a:prstGeom prst="rect">
            <a:avLst/>
          </a:prstGeom>
        </p:spPr>
      </p:pic>
      <p:sp>
        <p:nvSpPr>
          <p:cNvPr id="46" name="文本框 45">
            <a:extLst>
              <a:ext uri="{FF2B5EF4-FFF2-40B4-BE49-F238E27FC236}">
                <a16:creationId xmlns:a16="http://schemas.microsoft.com/office/drawing/2014/main" id="{86295D1B-F45E-4A48-B6DA-F6892B0CE38F}"/>
              </a:ext>
            </a:extLst>
          </p:cNvPr>
          <p:cNvSpPr txBox="1"/>
          <p:nvPr/>
        </p:nvSpPr>
        <p:spPr>
          <a:xfrm>
            <a:off x="7650022" y="1256620"/>
            <a:ext cx="1415772" cy="461665"/>
          </a:xfrm>
          <a:prstGeom prst="rect">
            <a:avLst/>
          </a:prstGeom>
          <a:noFill/>
        </p:spPr>
        <p:txBody>
          <a:bodyPr wrap="none" rtlCol="0">
            <a:spAutoFit/>
          </a:bodyPr>
          <a:lstStyle/>
          <a:p>
            <a:r>
              <a:rPr lang="zh-CN" altLang="en-US" sz="24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数据工厂</a:t>
            </a:r>
          </a:p>
        </p:txBody>
      </p:sp>
      <p:sp>
        <p:nvSpPr>
          <p:cNvPr id="47" name="矩形 46">
            <a:extLst>
              <a:ext uri="{FF2B5EF4-FFF2-40B4-BE49-F238E27FC236}">
                <a16:creationId xmlns:a16="http://schemas.microsoft.com/office/drawing/2014/main" id="{170B4B68-A1C9-4B32-8794-D3BB742401DC}"/>
              </a:ext>
            </a:extLst>
          </p:cNvPr>
          <p:cNvSpPr/>
          <p:nvPr/>
        </p:nvSpPr>
        <p:spPr>
          <a:xfrm>
            <a:off x="7650022" y="1764482"/>
            <a:ext cx="1415772" cy="45719"/>
          </a:xfrm>
          <a:prstGeom prst="rect">
            <a:avLst/>
          </a:prstGeom>
          <a:gradFill flip="none" rotWithShape="1">
            <a:gsLst>
              <a:gs pos="14000">
                <a:srgbClr val="1D8B92"/>
              </a:gs>
              <a:gs pos="100000">
                <a:srgbClr val="00DBC0"/>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56" name="文本框 55">
            <a:extLst>
              <a:ext uri="{FF2B5EF4-FFF2-40B4-BE49-F238E27FC236}">
                <a16:creationId xmlns:a16="http://schemas.microsoft.com/office/drawing/2014/main" id="{6B51846D-0A0B-4D6E-8B48-1AA3F379CA93}"/>
              </a:ext>
            </a:extLst>
          </p:cNvPr>
          <p:cNvSpPr txBox="1"/>
          <p:nvPr/>
        </p:nvSpPr>
        <p:spPr>
          <a:xfrm>
            <a:off x="7650021" y="1933788"/>
            <a:ext cx="4025427" cy="1027397"/>
          </a:xfrm>
          <a:prstGeom prst="rect">
            <a:avLst/>
          </a:prstGeom>
          <a:noFill/>
        </p:spPr>
        <p:txBody>
          <a:bodyPr wrap="square" rtlCol="0">
            <a:spAutoFit/>
          </a:bodyPr>
          <a:lstStyle/>
          <a:p>
            <a:pPr>
              <a:lnSpc>
                <a:spcPct val="150000"/>
              </a:lnSpc>
            </a:pPr>
            <a:r>
              <a:rPr lang="zh-CN" altLang="en-US" sz="1400" dirty="0">
                <a:latin typeface="Alibaba Sans Light" panose="020B0303020203040204" pitchFamily="34" charset="0"/>
                <a:ea typeface="阿里巴巴普惠体 R" panose="00020600040101010101" pitchFamily="18" charset="-122"/>
                <a:cs typeface="Alibaba Sans Light" panose="020B0303020203040204" pitchFamily="34" charset="0"/>
                <a:sym typeface="Alibaba Sans Light" panose="020B0303020203040204" pitchFamily="34" charset="0"/>
              </a:rPr>
              <a:t>是简道云中加工和处理数据的工具</a:t>
            </a:r>
            <a:r>
              <a:rPr lang="en-US" altLang="zh-CN" sz="1400" dirty="0">
                <a:latin typeface="Alibaba Sans Light" panose="020B0303020203040204" pitchFamily="34" charset="0"/>
                <a:ea typeface="阿里巴巴普惠体 R" panose="00020600040101010101" pitchFamily="18" charset="-122"/>
                <a:cs typeface="Alibaba Sans Light" panose="020B0303020203040204" pitchFamily="34" charset="0"/>
                <a:sym typeface="Alibaba Sans Light" panose="020B0303020203040204" pitchFamily="34" charset="0"/>
              </a:rPr>
              <a:t>(ETL)</a:t>
            </a:r>
            <a:r>
              <a:rPr lang="zh-CN" altLang="en-US" sz="1400" dirty="0">
                <a:latin typeface="Alibaba Sans Light" panose="020B0303020203040204" pitchFamily="34" charset="0"/>
                <a:ea typeface="阿里巴巴普惠体 R" panose="00020600040101010101" pitchFamily="18" charset="-122"/>
                <a:cs typeface="Alibaba Sans Light" panose="020B0303020203040204" pitchFamily="34" charset="0"/>
                <a:sym typeface="Alibaba Sans Light" panose="020B0303020203040204" pitchFamily="34" charset="0"/>
              </a:rPr>
              <a:t>，将各应用中的数据整合到一起，再进行汇总计算，输出结果可用于仪表盘展示。</a:t>
            </a:r>
          </a:p>
        </p:txBody>
      </p:sp>
      <p:grpSp>
        <p:nvGrpSpPr>
          <p:cNvPr id="57" name="组合 56">
            <a:extLst>
              <a:ext uri="{FF2B5EF4-FFF2-40B4-BE49-F238E27FC236}">
                <a16:creationId xmlns:a16="http://schemas.microsoft.com/office/drawing/2014/main" id="{0847D6C0-1C76-44E9-8CF4-8C47C1110268}"/>
              </a:ext>
            </a:extLst>
          </p:cNvPr>
          <p:cNvGrpSpPr/>
          <p:nvPr/>
        </p:nvGrpSpPr>
        <p:grpSpPr>
          <a:xfrm>
            <a:off x="7650022" y="3331779"/>
            <a:ext cx="1246217" cy="276999"/>
            <a:chOff x="603062" y="3722984"/>
            <a:chExt cx="1246217" cy="276999"/>
          </a:xfrm>
        </p:grpSpPr>
        <p:sp>
          <p:nvSpPr>
            <p:cNvPr id="87" name="circle-outline-of-small-size_33759">
              <a:extLst>
                <a:ext uri="{FF2B5EF4-FFF2-40B4-BE49-F238E27FC236}">
                  <a16:creationId xmlns:a16="http://schemas.microsoft.com/office/drawing/2014/main" id="{3875CECD-DB58-4AE9-85FC-E0F5006207FC}"/>
                </a:ext>
              </a:extLst>
            </p:cNvPr>
            <p:cNvSpPr/>
            <p:nvPr/>
          </p:nvSpPr>
          <p:spPr>
            <a:xfrm>
              <a:off x="6030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88" name="文本框 87">
              <a:extLst>
                <a:ext uri="{FF2B5EF4-FFF2-40B4-BE49-F238E27FC236}">
                  <a16:creationId xmlns:a16="http://schemas.microsoft.com/office/drawing/2014/main" id="{9BC38D76-105F-4D18-8F95-1030170DC44A}"/>
                </a:ext>
              </a:extLst>
            </p:cNvPr>
            <p:cNvSpPr txBox="1"/>
            <p:nvPr/>
          </p:nvSpPr>
          <p:spPr>
            <a:xfrm>
              <a:off x="741283" y="3722984"/>
              <a:ext cx="1107996"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多源数据输入</a:t>
              </a:r>
            </a:p>
          </p:txBody>
        </p:sp>
      </p:grpSp>
      <p:grpSp>
        <p:nvGrpSpPr>
          <p:cNvPr id="89" name="组合 88">
            <a:extLst>
              <a:ext uri="{FF2B5EF4-FFF2-40B4-BE49-F238E27FC236}">
                <a16:creationId xmlns:a16="http://schemas.microsoft.com/office/drawing/2014/main" id="{311D5219-45EA-4839-BD29-6A1BC8F2D746}"/>
              </a:ext>
            </a:extLst>
          </p:cNvPr>
          <p:cNvGrpSpPr/>
          <p:nvPr/>
        </p:nvGrpSpPr>
        <p:grpSpPr>
          <a:xfrm>
            <a:off x="9668412" y="3331779"/>
            <a:ext cx="1400105" cy="276999"/>
            <a:chOff x="2190562" y="3722984"/>
            <a:chExt cx="1400105" cy="276999"/>
          </a:xfrm>
        </p:grpSpPr>
        <p:sp>
          <p:nvSpPr>
            <p:cNvPr id="90" name="circle-outline-of-small-size_33759">
              <a:extLst>
                <a:ext uri="{FF2B5EF4-FFF2-40B4-BE49-F238E27FC236}">
                  <a16:creationId xmlns:a16="http://schemas.microsoft.com/office/drawing/2014/main" id="{CB5A0DF0-D5A8-420D-9DA4-C6316CB51056}"/>
                </a:ext>
              </a:extLst>
            </p:cNvPr>
            <p:cNvSpPr/>
            <p:nvPr/>
          </p:nvSpPr>
          <p:spPr>
            <a:xfrm>
              <a:off x="21905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91" name="文本框 90">
              <a:extLst>
                <a:ext uri="{FF2B5EF4-FFF2-40B4-BE49-F238E27FC236}">
                  <a16:creationId xmlns:a16="http://schemas.microsoft.com/office/drawing/2014/main" id="{9DAEC3E9-8B30-4B85-974B-4DBD1243328F}"/>
                </a:ext>
              </a:extLst>
            </p:cNvPr>
            <p:cNvSpPr txBox="1"/>
            <p:nvPr/>
          </p:nvSpPr>
          <p:spPr>
            <a:xfrm>
              <a:off x="2328783" y="3722984"/>
              <a:ext cx="1261884"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输出表支持调用</a:t>
              </a:r>
            </a:p>
          </p:txBody>
        </p:sp>
      </p:grpSp>
      <p:grpSp>
        <p:nvGrpSpPr>
          <p:cNvPr id="92" name="组合 91">
            <a:extLst>
              <a:ext uri="{FF2B5EF4-FFF2-40B4-BE49-F238E27FC236}">
                <a16:creationId xmlns:a16="http://schemas.microsoft.com/office/drawing/2014/main" id="{E3AC5E4A-6B3A-47C4-9C33-214E1113F810}"/>
              </a:ext>
            </a:extLst>
          </p:cNvPr>
          <p:cNvGrpSpPr/>
          <p:nvPr/>
        </p:nvGrpSpPr>
        <p:grpSpPr>
          <a:xfrm>
            <a:off x="7650022" y="3788979"/>
            <a:ext cx="938440" cy="276999"/>
            <a:chOff x="603062" y="3722984"/>
            <a:chExt cx="938440" cy="276999"/>
          </a:xfrm>
        </p:grpSpPr>
        <p:sp>
          <p:nvSpPr>
            <p:cNvPr id="93" name="circle-outline-of-small-size_33759">
              <a:extLst>
                <a:ext uri="{FF2B5EF4-FFF2-40B4-BE49-F238E27FC236}">
                  <a16:creationId xmlns:a16="http://schemas.microsoft.com/office/drawing/2014/main" id="{7AFA860D-D88C-4C75-AFA1-4ADF901A1F2F}"/>
                </a:ext>
              </a:extLst>
            </p:cNvPr>
            <p:cNvSpPr/>
            <p:nvPr/>
          </p:nvSpPr>
          <p:spPr>
            <a:xfrm>
              <a:off x="6030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94" name="文本框 93">
              <a:extLst>
                <a:ext uri="{FF2B5EF4-FFF2-40B4-BE49-F238E27FC236}">
                  <a16:creationId xmlns:a16="http://schemas.microsoft.com/office/drawing/2014/main" id="{C1ABD8FB-341B-443C-A83D-96FAD038A703}"/>
                </a:ext>
              </a:extLst>
            </p:cNvPr>
            <p:cNvSpPr txBox="1"/>
            <p:nvPr/>
          </p:nvSpPr>
          <p:spPr>
            <a:xfrm>
              <a:off x="741283" y="3722984"/>
              <a:ext cx="800219"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横向连接</a:t>
              </a:r>
            </a:p>
          </p:txBody>
        </p:sp>
      </p:grpSp>
      <p:grpSp>
        <p:nvGrpSpPr>
          <p:cNvPr id="95" name="组合 94">
            <a:extLst>
              <a:ext uri="{FF2B5EF4-FFF2-40B4-BE49-F238E27FC236}">
                <a16:creationId xmlns:a16="http://schemas.microsoft.com/office/drawing/2014/main" id="{B07788C6-76F5-45C8-B3D1-0C090206FE9C}"/>
              </a:ext>
            </a:extLst>
          </p:cNvPr>
          <p:cNvGrpSpPr/>
          <p:nvPr/>
        </p:nvGrpSpPr>
        <p:grpSpPr>
          <a:xfrm>
            <a:off x="9668412" y="3788979"/>
            <a:ext cx="938440" cy="276999"/>
            <a:chOff x="2190562" y="3722984"/>
            <a:chExt cx="938440" cy="276999"/>
          </a:xfrm>
        </p:grpSpPr>
        <p:sp>
          <p:nvSpPr>
            <p:cNvPr id="96" name="circle-outline-of-small-size_33759">
              <a:extLst>
                <a:ext uri="{FF2B5EF4-FFF2-40B4-BE49-F238E27FC236}">
                  <a16:creationId xmlns:a16="http://schemas.microsoft.com/office/drawing/2014/main" id="{A31DE341-466F-412C-815E-AD47363FEB6F}"/>
                </a:ext>
              </a:extLst>
            </p:cNvPr>
            <p:cNvSpPr/>
            <p:nvPr/>
          </p:nvSpPr>
          <p:spPr>
            <a:xfrm>
              <a:off x="21905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97" name="文本框 96">
              <a:extLst>
                <a:ext uri="{FF2B5EF4-FFF2-40B4-BE49-F238E27FC236}">
                  <a16:creationId xmlns:a16="http://schemas.microsoft.com/office/drawing/2014/main" id="{BA78C4A4-7E49-4E0A-BBAE-32D7B8F7F768}"/>
                </a:ext>
              </a:extLst>
            </p:cNvPr>
            <p:cNvSpPr txBox="1"/>
            <p:nvPr/>
          </p:nvSpPr>
          <p:spPr>
            <a:xfrm>
              <a:off x="2328783" y="3722984"/>
              <a:ext cx="800219"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上下连接</a:t>
              </a:r>
            </a:p>
          </p:txBody>
        </p:sp>
      </p:grpSp>
      <p:grpSp>
        <p:nvGrpSpPr>
          <p:cNvPr id="98" name="组合 97">
            <a:extLst>
              <a:ext uri="{FF2B5EF4-FFF2-40B4-BE49-F238E27FC236}">
                <a16:creationId xmlns:a16="http://schemas.microsoft.com/office/drawing/2014/main" id="{60497FB4-CA44-454B-905B-1D03C971F2F7}"/>
              </a:ext>
            </a:extLst>
          </p:cNvPr>
          <p:cNvGrpSpPr/>
          <p:nvPr/>
        </p:nvGrpSpPr>
        <p:grpSpPr>
          <a:xfrm>
            <a:off x="7650022" y="4246179"/>
            <a:ext cx="938440" cy="276999"/>
            <a:chOff x="603062" y="3722984"/>
            <a:chExt cx="938440" cy="276999"/>
          </a:xfrm>
        </p:grpSpPr>
        <p:sp>
          <p:nvSpPr>
            <p:cNvPr id="99" name="circle-outline-of-small-size_33759">
              <a:extLst>
                <a:ext uri="{FF2B5EF4-FFF2-40B4-BE49-F238E27FC236}">
                  <a16:creationId xmlns:a16="http://schemas.microsoft.com/office/drawing/2014/main" id="{2D71131D-EE5A-4573-8CAA-AD1D12E9929B}"/>
                </a:ext>
              </a:extLst>
            </p:cNvPr>
            <p:cNvSpPr/>
            <p:nvPr/>
          </p:nvSpPr>
          <p:spPr>
            <a:xfrm>
              <a:off x="6030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100" name="文本框 99">
              <a:extLst>
                <a:ext uri="{FF2B5EF4-FFF2-40B4-BE49-F238E27FC236}">
                  <a16:creationId xmlns:a16="http://schemas.microsoft.com/office/drawing/2014/main" id="{2C579336-D41F-4E50-8DB7-0ADA73F8C24C}"/>
                </a:ext>
              </a:extLst>
            </p:cNvPr>
            <p:cNvSpPr txBox="1"/>
            <p:nvPr/>
          </p:nvSpPr>
          <p:spPr>
            <a:xfrm>
              <a:off x="741283" y="3722984"/>
              <a:ext cx="800219"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分组汇总</a:t>
              </a:r>
            </a:p>
          </p:txBody>
        </p:sp>
      </p:grpSp>
      <p:grpSp>
        <p:nvGrpSpPr>
          <p:cNvPr id="101" name="组合 100">
            <a:extLst>
              <a:ext uri="{FF2B5EF4-FFF2-40B4-BE49-F238E27FC236}">
                <a16:creationId xmlns:a16="http://schemas.microsoft.com/office/drawing/2014/main" id="{74155F20-C2FA-401C-B77F-1D97D8806BA3}"/>
              </a:ext>
            </a:extLst>
          </p:cNvPr>
          <p:cNvGrpSpPr/>
          <p:nvPr/>
        </p:nvGrpSpPr>
        <p:grpSpPr>
          <a:xfrm>
            <a:off x="9668412" y="4246179"/>
            <a:ext cx="938440" cy="276999"/>
            <a:chOff x="2190562" y="3722984"/>
            <a:chExt cx="938440" cy="276999"/>
          </a:xfrm>
        </p:grpSpPr>
        <p:sp>
          <p:nvSpPr>
            <p:cNvPr id="102" name="circle-outline-of-small-size_33759">
              <a:extLst>
                <a:ext uri="{FF2B5EF4-FFF2-40B4-BE49-F238E27FC236}">
                  <a16:creationId xmlns:a16="http://schemas.microsoft.com/office/drawing/2014/main" id="{27652FBE-7EEB-4C8A-9BF7-62DC6F260017}"/>
                </a:ext>
              </a:extLst>
            </p:cNvPr>
            <p:cNvSpPr/>
            <p:nvPr/>
          </p:nvSpPr>
          <p:spPr>
            <a:xfrm>
              <a:off x="21905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103" name="文本框 102">
              <a:extLst>
                <a:ext uri="{FF2B5EF4-FFF2-40B4-BE49-F238E27FC236}">
                  <a16:creationId xmlns:a16="http://schemas.microsoft.com/office/drawing/2014/main" id="{E4B509F9-76E5-4390-88C1-F0B66CB20D55}"/>
                </a:ext>
              </a:extLst>
            </p:cNvPr>
            <p:cNvSpPr txBox="1"/>
            <p:nvPr/>
          </p:nvSpPr>
          <p:spPr>
            <a:xfrm>
              <a:off x="2328783" y="3722984"/>
              <a:ext cx="800219"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筛选过滤</a:t>
              </a:r>
            </a:p>
          </p:txBody>
        </p:sp>
      </p:grpSp>
      <p:grpSp>
        <p:nvGrpSpPr>
          <p:cNvPr id="109" name="组合 108">
            <a:extLst>
              <a:ext uri="{FF2B5EF4-FFF2-40B4-BE49-F238E27FC236}">
                <a16:creationId xmlns:a16="http://schemas.microsoft.com/office/drawing/2014/main" id="{0042001B-7207-4815-AC98-B20CA8023565}"/>
              </a:ext>
            </a:extLst>
          </p:cNvPr>
          <p:cNvGrpSpPr/>
          <p:nvPr/>
        </p:nvGrpSpPr>
        <p:grpSpPr>
          <a:xfrm>
            <a:off x="7650022" y="4703379"/>
            <a:ext cx="938440" cy="276999"/>
            <a:chOff x="603062" y="3722984"/>
            <a:chExt cx="938440" cy="276999"/>
          </a:xfrm>
        </p:grpSpPr>
        <p:sp>
          <p:nvSpPr>
            <p:cNvPr id="110" name="circle-outline-of-small-size_33759">
              <a:extLst>
                <a:ext uri="{FF2B5EF4-FFF2-40B4-BE49-F238E27FC236}">
                  <a16:creationId xmlns:a16="http://schemas.microsoft.com/office/drawing/2014/main" id="{DE415176-1D04-4DF7-97B4-FD14698FB693}"/>
                </a:ext>
              </a:extLst>
            </p:cNvPr>
            <p:cNvSpPr/>
            <p:nvPr/>
          </p:nvSpPr>
          <p:spPr>
            <a:xfrm>
              <a:off x="6030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111" name="文本框 110">
              <a:extLst>
                <a:ext uri="{FF2B5EF4-FFF2-40B4-BE49-F238E27FC236}">
                  <a16:creationId xmlns:a16="http://schemas.microsoft.com/office/drawing/2014/main" id="{01C8E660-2FFB-4C41-B1AD-985FABDF89F5}"/>
                </a:ext>
              </a:extLst>
            </p:cNvPr>
            <p:cNvSpPr txBox="1"/>
            <p:nvPr/>
          </p:nvSpPr>
          <p:spPr>
            <a:xfrm>
              <a:off x="741283" y="3722984"/>
              <a:ext cx="800219"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字段排序</a:t>
              </a:r>
            </a:p>
          </p:txBody>
        </p:sp>
      </p:grpSp>
      <p:grpSp>
        <p:nvGrpSpPr>
          <p:cNvPr id="112" name="组合 111">
            <a:extLst>
              <a:ext uri="{FF2B5EF4-FFF2-40B4-BE49-F238E27FC236}">
                <a16:creationId xmlns:a16="http://schemas.microsoft.com/office/drawing/2014/main" id="{BDFD22F2-9474-44B9-ABD5-54E5AA245493}"/>
              </a:ext>
            </a:extLst>
          </p:cNvPr>
          <p:cNvGrpSpPr/>
          <p:nvPr/>
        </p:nvGrpSpPr>
        <p:grpSpPr>
          <a:xfrm>
            <a:off x="9668412" y="4703379"/>
            <a:ext cx="1316749" cy="276999"/>
            <a:chOff x="2190562" y="3722984"/>
            <a:chExt cx="1316749" cy="276999"/>
          </a:xfrm>
        </p:grpSpPr>
        <p:sp>
          <p:nvSpPr>
            <p:cNvPr id="113" name="circle-outline-of-small-size_33759">
              <a:extLst>
                <a:ext uri="{FF2B5EF4-FFF2-40B4-BE49-F238E27FC236}">
                  <a16:creationId xmlns:a16="http://schemas.microsoft.com/office/drawing/2014/main" id="{603863A8-11B8-4459-81DB-6D84018690B3}"/>
                </a:ext>
              </a:extLst>
            </p:cNvPr>
            <p:cNvSpPr/>
            <p:nvPr/>
          </p:nvSpPr>
          <p:spPr>
            <a:xfrm>
              <a:off x="21905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114" name="文本框 113">
              <a:extLst>
                <a:ext uri="{FF2B5EF4-FFF2-40B4-BE49-F238E27FC236}">
                  <a16:creationId xmlns:a16="http://schemas.microsoft.com/office/drawing/2014/main" id="{A93E7E73-8B8B-4B63-96F2-D16ADCC98482}"/>
                </a:ext>
              </a:extLst>
            </p:cNvPr>
            <p:cNvSpPr txBox="1"/>
            <p:nvPr/>
          </p:nvSpPr>
          <p:spPr>
            <a:xfrm>
              <a:off x="2328783" y="3722984"/>
              <a:ext cx="1178528"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字段显示</a:t>
              </a:r>
              <a:r>
                <a:rPr lang="en-US" altLang="zh-CN"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a:t>
              </a:r>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隐藏</a:t>
              </a:r>
            </a:p>
          </p:txBody>
        </p:sp>
      </p:grpSp>
      <p:grpSp>
        <p:nvGrpSpPr>
          <p:cNvPr id="115" name="组合 114">
            <a:extLst>
              <a:ext uri="{FF2B5EF4-FFF2-40B4-BE49-F238E27FC236}">
                <a16:creationId xmlns:a16="http://schemas.microsoft.com/office/drawing/2014/main" id="{4CC26990-5BA2-4F96-9773-D45DE95ACB05}"/>
              </a:ext>
            </a:extLst>
          </p:cNvPr>
          <p:cNvGrpSpPr/>
          <p:nvPr/>
        </p:nvGrpSpPr>
        <p:grpSpPr>
          <a:xfrm>
            <a:off x="7650022" y="5160579"/>
            <a:ext cx="1092328" cy="276999"/>
            <a:chOff x="603062" y="3722984"/>
            <a:chExt cx="1092328" cy="276999"/>
          </a:xfrm>
        </p:grpSpPr>
        <p:sp>
          <p:nvSpPr>
            <p:cNvPr id="116" name="circle-outline-of-small-size_33759">
              <a:extLst>
                <a:ext uri="{FF2B5EF4-FFF2-40B4-BE49-F238E27FC236}">
                  <a16:creationId xmlns:a16="http://schemas.microsoft.com/office/drawing/2014/main" id="{923C7710-1DEF-481B-8CC1-FDED9331AE5A}"/>
                </a:ext>
              </a:extLst>
            </p:cNvPr>
            <p:cNvSpPr/>
            <p:nvPr/>
          </p:nvSpPr>
          <p:spPr>
            <a:xfrm>
              <a:off x="6030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117" name="文本框 116">
              <a:extLst>
                <a:ext uri="{FF2B5EF4-FFF2-40B4-BE49-F238E27FC236}">
                  <a16:creationId xmlns:a16="http://schemas.microsoft.com/office/drawing/2014/main" id="{FC5EFDFC-2437-474A-86CB-E8C525CAB6C0}"/>
                </a:ext>
              </a:extLst>
            </p:cNvPr>
            <p:cNvSpPr txBox="1"/>
            <p:nvPr/>
          </p:nvSpPr>
          <p:spPr>
            <a:xfrm>
              <a:off x="741283" y="3722984"/>
              <a:ext cx="954107"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字段重命名</a:t>
              </a:r>
            </a:p>
          </p:txBody>
        </p:sp>
      </p:grpSp>
      <p:grpSp>
        <p:nvGrpSpPr>
          <p:cNvPr id="118" name="组合 117">
            <a:extLst>
              <a:ext uri="{FF2B5EF4-FFF2-40B4-BE49-F238E27FC236}">
                <a16:creationId xmlns:a16="http://schemas.microsoft.com/office/drawing/2014/main" id="{8287D96B-33A1-4848-BDE7-FD6E9AD891DB}"/>
              </a:ext>
            </a:extLst>
          </p:cNvPr>
          <p:cNvGrpSpPr/>
          <p:nvPr/>
        </p:nvGrpSpPr>
        <p:grpSpPr>
          <a:xfrm>
            <a:off x="9668412" y="5160579"/>
            <a:ext cx="1246217" cy="276999"/>
            <a:chOff x="2190562" y="3722984"/>
            <a:chExt cx="1246217" cy="276999"/>
          </a:xfrm>
        </p:grpSpPr>
        <p:sp>
          <p:nvSpPr>
            <p:cNvPr id="119" name="circle-outline-of-small-size_33759">
              <a:extLst>
                <a:ext uri="{FF2B5EF4-FFF2-40B4-BE49-F238E27FC236}">
                  <a16:creationId xmlns:a16="http://schemas.microsoft.com/office/drawing/2014/main" id="{9342C4C6-1D44-4751-9A3F-D41DC35318C9}"/>
                </a:ext>
              </a:extLst>
            </p:cNvPr>
            <p:cNvSpPr/>
            <p:nvPr/>
          </p:nvSpPr>
          <p:spPr>
            <a:xfrm>
              <a:off x="21905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120" name="文本框 119">
              <a:extLst>
                <a:ext uri="{FF2B5EF4-FFF2-40B4-BE49-F238E27FC236}">
                  <a16:creationId xmlns:a16="http://schemas.microsoft.com/office/drawing/2014/main" id="{75B1D561-5343-48CA-B06F-8442277F0692}"/>
                </a:ext>
              </a:extLst>
            </p:cNvPr>
            <p:cNvSpPr txBox="1"/>
            <p:nvPr/>
          </p:nvSpPr>
          <p:spPr>
            <a:xfrm>
              <a:off x="2328783" y="3722984"/>
              <a:ext cx="1107996"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添加计算字段</a:t>
              </a:r>
            </a:p>
          </p:txBody>
        </p:sp>
      </p:grpSp>
    </p:spTree>
    <p:extLst>
      <p:ext uri="{BB962C8B-B14F-4D97-AF65-F5344CB8AC3E}">
        <p14:creationId xmlns:p14="http://schemas.microsoft.com/office/powerpoint/2010/main" val="413421353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a:extLst>
              <a:ext uri="{FF2B5EF4-FFF2-40B4-BE49-F238E27FC236}">
                <a16:creationId xmlns:a16="http://schemas.microsoft.com/office/drawing/2014/main" id="{AE143AE5-CB9F-4D71-9CD6-47CC7A121EB0}"/>
              </a:ext>
            </a:extLst>
          </p:cNvPr>
          <p:cNvSpPr txBox="1"/>
          <p:nvPr/>
        </p:nvSpPr>
        <p:spPr>
          <a:xfrm>
            <a:off x="71119" y="101600"/>
            <a:ext cx="5880861" cy="400110"/>
          </a:xfrm>
          <a:prstGeom prst="rect">
            <a:avLst/>
          </a:prstGeom>
          <a:noFill/>
        </p:spPr>
        <p:txBody>
          <a:bodyPr wrap="square" rtlCol="0">
            <a:spAutoFit/>
          </a:bodyPr>
          <a:lstStyle/>
          <a:p>
            <a:r>
              <a:rPr lang="en-US" altLang="zh-CN" sz="2000" b="1" dirty="0">
                <a:solidFill>
                  <a:schemeClr val="bg1"/>
                </a:solidFill>
              </a:rPr>
              <a:t>4.5 </a:t>
            </a:r>
            <a:r>
              <a:rPr lang="zh-CN" altLang="en-US" sz="2000" b="1" dirty="0">
                <a:solidFill>
                  <a:schemeClr val="bg1"/>
                </a:solidFill>
              </a:rPr>
              <a:t>知识库</a:t>
            </a:r>
          </a:p>
        </p:txBody>
      </p:sp>
      <p:grpSp>
        <p:nvGrpSpPr>
          <p:cNvPr id="58" name="íṩ1ïḓé">
            <a:extLst>
              <a:ext uri="{FF2B5EF4-FFF2-40B4-BE49-F238E27FC236}">
                <a16:creationId xmlns:a16="http://schemas.microsoft.com/office/drawing/2014/main" id="{A5B2602A-E78C-4138-B785-E99E605669BA}"/>
              </a:ext>
            </a:extLst>
          </p:cNvPr>
          <p:cNvGrpSpPr/>
          <p:nvPr/>
        </p:nvGrpSpPr>
        <p:grpSpPr>
          <a:xfrm>
            <a:off x="266765" y="1688336"/>
            <a:ext cx="6692987" cy="3590210"/>
            <a:chOff x="2459596" y="1610580"/>
            <a:chExt cx="7272808" cy="3767656"/>
          </a:xfrm>
        </p:grpSpPr>
        <p:sp>
          <p:nvSpPr>
            <p:cNvPr id="59" name="íŝľîďè">
              <a:extLst>
                <a:ext uri="{FF2B5EF4-FFF2-40B4-BE49-F238E27FC236}">
                  <a16:creationId xmlns:a16="http://schemas.microsoft.com/office/drawing/2014/main" id="{DC115858-30AB-47DA-B638-315172E261A6}"/>
                </a:ext>
              </a:extLst>
            </p:cNvPr>
            <p:cNvSpPr/>
            <p:nvPr/>
          </p:nvSpPr>
          <p:spPr>
            <a:xfrm>
              <a:off x="3215253" y="1628800"/>
              <a:ext cx="5761494" cy="3651552"/>
            </a:xfrm>
            <a:custGeom>
              <a:avLst/>
              <a:gdLst>
                <a:gd name="connsiteX0" fmla="*/ 224028 w 7415784"/>
                <a:gd name="connsiteY0" fmla="*/ 269748 h 4700016"/>
                <a:gd name="connsiteX1" fmla="*/ 224028 w 7415784"/>
                <a:gd name="connsiteY1" fmla="*/ 4430268 h 4700016"/>
                <a:gd name="connsiteX2" fmla="*/ 7191756 w 7415784"/>
                <a:gd name="connsiteY2" fmla="*/ 4430268 h 4700016"/>
                <a:gd name="connsiteX3" fmla="*/ 7191756 w 7415784"/>
                <a:gd name="connsiteY3" fmla="*/ 269748 h 4700016"/>
                <a:gd name="connsiteX4" fmla="*/ 266867 w 7415784"/>
                <a:gd name="connsiteY4" fmla="*/ 0 h 4700016"/>
                <a:gd name="connsiteX5" fmla="*/ 7148917 w 7415784"/>
                <a:gd name="connsiteY5" fmla="*/ 0 h 4700016"/>
                <a:gd name="connsiteX6" fmla="*/ 7415784 w 7415784"/>
                <a:gd name="connsiteY6" fmla="*/ 266867 h 4700016"/>
                <a:gd name="connsiteX7" fmla="*/ 7415784 w 7415784"/>
                <a:gd name="connsiteY7" fmla="*/ 4433149 h 4700016"/>
                <a:gd name="connsiteX8" fmla="*/ 7148917 w 7415784"/>
                <a:gd name="connsiteY8" fmla="*/ 4700016 h 4700016"/>
                <a:gd name="connsiteX9" fmla="*/ 266867 w 7415784"/>
                <a:gd name="connsiteY9" fmla="*/ 4700016 h 4700016"/>
                <a:gd name="connsiteX10" fmla="*/ 0 w 7415784"/>
                <a:gd name="connsiteY10" fmla="*/ 4433149 h 4700016"/>
                <a:gd name="connsiteX11" fmla="*/ 0 w 7415784"/>
                <a:gd name="connsiteY11" fmla="*/ 266867 h 4700016"/>
                <a:gd name="connsiteX12" fmla="*/ 266867 w 7415784"/>
                <a:gd name="connsiteY12" fmla="*/ 0 h 47000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415784" h="4700016">
                  <a:moveTo>
                    <a:pt x="224028" y="269748"/>
                  </a:moveTo>
                  <a:lnTo>
                    <a:pt x="224028" y="4430268"/>
                  </a:lnTo>
                  <a:lnTo>
                    <a:pt x="7191756" y="4430268"/>
                  </a:lnTo>
                  <a:lnTo>
                    <a:pt x="7191756" y="269748"/>
                  </a:lnTo>
                  <a:close/>
                  <a:moveTo>
                    <a:pt x="266867" y="0"/>
                  </a:moveTo>
                  <a:lnTo>
                    <a:pt x="7148917" y="0"/>
                  </a:lnTo>
                  <a:cubicBezTo>
                    <a:pt x="7296304" y="0"/>
                    <a:pt x="7415784" y="119480"/>
                    <a:pt x="7415784" y="266867"/>
                  </a:cubicBezTo>
                  <a:lnTo>
                    <a:pt x="7415784" y="4433149"/>
                  </a:lnTo>
                  <a:cubicBezTo>
                    <a:pt x="7415784" y="4580536"/>
                    <a:pt x="7296304" y="4700016"/>
                    <a:pt x="7148917" y="4700016"/>
                  </a:cubicBezTo>
                  <a:lnTo>
                    <a:pt x="266867" y="4700016"/>
                  </a:lnTo>
                  <a:cubicBezTo>
                    <a:pt x="119480" y="4700016"/>
                    <a:pt x="0" y="4580536"/>
                    <a:pt x="0" y="4433149"/>
                  </a:cubicBezTo>
                  <a:lnTo>
                    <a:pt x="0" y="266867"/>
                  </a:lnTo>
                  <a:cubicBezTo>
                    <a:pt x="0" y="119480"/>
                    <a:pt x="119480" y="0"/>
                    <a:pt x="266867" y="0"/>
                  </a:cubicBezTo>
                  <a:close/>
                </a:path>
              </a:pathLst>
            </a:custGeom>
            <a:solidFill>
              <a:sysClr val="window" lastClr="FFFFFF">
                <a:lumMod val="75000"/>
                <a:lumOff val="25000"/>
              </a:sysClr>
            </a:solidFill>
            <a:ln w="6350" cap="flat" cmpd="sng" algn="ctr">
              <a:noFill/>
              <a:prstDash val="solid"/>
              <a:miter lim="800000"/>
            </a:ln>
            <a:effectLst/>
          </p:spPr>
          <p:txBody>
            <a:bodyPr wrap="square" lIns="91440" tIns="45720" rIns="91440" bIns="45720"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90" b="0" i="0" u="none" strike="noStrike" kern="0" cap="none" spc="0" normalizeH="0" baseline="0" noProof="0">
                <a:ln>
                  <a:noFill/>
                </a:ln>
                <a:solidFill>
                  <a:prstClr val="white"/>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sp>
          <p:nvSpPr>
            <p:cNvPr id="60" name="íšlïḑé">
              <a:extLst>
                <a:ext uri="{FF2B5EF4-FFF2-40B4-BE49-F238E27FC236}">
                  <a16:creationId xmlns:a16="http://schemas.microsoft.com/office/drawing/2014/main" id="{8D536123-3324-4035-BDB4-8152DDDDAA8C}"/>
                </a:ext>
              </a:extLst>
            </p:cNvPr>
            <p:cNvSpPr/>
            <p:nvPr/>
          </p:nvSpPr>
          <p:spPr>
            <a:xfrm>
              <a:off x="3228835" y="1644767"/>
              <a:ext cx="5734330" cy="3619617"/>
            </a:xfrm>
            <a:custGeom>
              <a:avLst/>
              <a:gdLst>
                <a:gd name="connsiteX0" fmla="*/ 252028 w 7380820"/>
                <a:gd name="connsiteY0" fmla="*/ 295230 h 4658912"/>
                <a:gd name="connsiteX1" fmla="*/ 252028 w 7380820"/>
                <a:gd name="connsiteY1" fmla="*/ 4363682 h 4658912"/>
                <a:gd name="connsiteX2" fmla="*/ 7128792 w 7380820"/>
                <a:gd name="connsiteY2" fmla="*/ 4363682 h 4658912"/>
                <a:gd name="connsiteX3" fmla="*/ 7128792 w 7380820"/>
                <a:gd name="connsiteY3" fmla="*/ 295230 h 4658912"/>
                <a:gd name="connsiteX4" fmla="*/ 264533 w 7380820"/>
                <a:gd name="connsiteY4" fmla="*/ 0 h 4658912"/>
                <a:gd name="connsiteX5" fmla="*/ 7116287 w 7380820"/>
                <a:gd name="connsiteY5" fmla="*/ 0 h 4658912"/>
                <a:gd name="connsiteX6" fmla="*/ 7380820 w 7380820"/>
                <a:gd name="connsiteY6" fmla="*/ 264533 h 4658912"/>
                <a:gd name="connsiteX7" fmla="*/ 7380820 w 7380820"/>
                <a:gd name="connsiteY7" fmla="*/ 4394379 h 4658912"/>
                <a:gd name="connsiteX8" fmla="*/ 7116287 w 7380820"/>
                <a:gd name="connsiteY8" fmla="*/ 4658912 h 4658912"/>
                <a:gd name="connsiteX9" fmla="*/ 264533 w 7380820"/>
                <a:gd name="connsiteY9" fmla="*/ 4658912 h 4658912"/>
                <a:gd name="connsiteX10" fmla="*/ 0 w 7380820"/>
                <a:gd name="connsiteY10" fmla="*/ 4394379 h 4658912"/>
                <a:gd name="connsiteX11" fmla="*/ 0 w 7380820"/>
                <a:gd name="connsiteY11" fmla="*/ 264533 h 4658912"/>
                <a:gd name="connsiteX12" fmla="*/ 264533 w 7380820"/>
                <a:gd name="connsiteY12" fmla="*/ 0 h 4658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380820" h="4658912">
                  <a:moveTo>
                    <a:pt x="252028" y="295230"/>
                  </a:moveTo>
                  <a:lnTo>
                    <a:pt x="252028" y="4363682"/>
                  </a:lnTo>
                  <a:lnTo>
                    <a:pt x="7128792" y="4363682"/>
                  </a:lnTo>
                  <a:lnTo>
                    <a:pt x="7128792" y="295230"/>
                  </a:lnTo>
                  <a:close/>
                  <a:moveTo>
                    <a:pt x="264533" y="0"/>
                  </a:moveTo>
                  <a:lnTo>
                    <a:pt x="7116287" y="0"/>
                  </a:lnTo>
                  <a:cubicBezTo>
                    <a:pt x="7262385" y="0"/>
                    <a:pt x="7380820" y="118435"/>
                    <a:pt x="7380820" y="264533"/>
                  </a:cubicBezTo>
                  <a:lnTo>
                    <a:pt x="7380820" y="4394379"/>
                  </a:lnTo>
                  <a:cubicBezTo>
                    <a:pt x="7380820" y="4540477"/>
                    <a:pt x="7262385" y="4658912"/>
                    <a:pt x="7116287" y="4658912"/>
                  </a:cubicBezTo>
                  <a:lnTo>
                    <a:pt x="264533" y="4658912"/>
                  </a:lnTo>
                  <a:cubicBezTo>
                    <a:pt x="118435" y="4658912"/>
                    <a:pt x="0" y="4540477"/>
                    <a:pt x="0" y="4394379"/>
                  </a:cubicBezTo>
                  <a:lnTo>
                    <a:pt x="0" y="264533"/>
                  </a:lnTo>
                  <a:cubicBezTo>
                    <a:pt x="0" y="118435"/>
                    <a:pt x="118435" y="0"/>
                    <a:pt x="264533" y="0"/>
                  </a:cubicBezTo>
                  <a:close/>
                </a:path>
              </a:pathLst>
            </a:custGeom>
            <a:solidFill>
              <a:sysClr val="windowText" lastClr="000000"/>
            </a:solidFill>
            <a:ln w="6350" cap="flat" cmpd="sng" algn="ctr">
              <a:noFill/>
              <a:prstDash val="solid"/>
              <a:miter lim="800000"/>
            </a:ln>
            <a:effectLst/>
          </p:spPr>
          <p:txBody>
            <a:bodyPr wrap="square" lIns="91440" tIns="45720" rIns="91440" bIns="45720"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90" b="0" i="0" u="none" strike="noStrike" kern="0" cap="none" spc="0" normalizeH="0" baseline="0" noProof="0" dirty="0">
                <a:ln>
                  <a:noFill/>
                </a:ln>
                <a:solidFill>
                  <a:prstClr val="white"/>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sp>
          <p:nvSpPr>
            <p:cNvPr id="104" name="ïšḻîdé">
              <a:extLst>
                <a:ext uri="{FF2B5EF4-FFF2-40B4-BE49-F238E27FC236}">
                  <a16:creationId xmlns:a16="http://schemas.microsoft.com/office/drawing/2014/main" id="{3983E7FF-6D1B-4897-B73E-BDACDA2E30E9}"/>
                </a:ext>
              </a:extLst>
            </p:cNvPr>
            <p:cNvSpPr/>
            <p:nvPr/>
          </p:nvSpPr>
          <p:spPr>
            <a:xfrm>
              <a:off x="6040055" y="1707676"/>
              <a:ext cx="111889" cy="111889"/>
            </a:xfrm>
            <a:prstGeom prst="ellipse">
              <a:avLst/>
            </a:prstGeom>
            <a:gradFill flip="none" rotWithShape="1">
              <a:gsLst>
                <a:gs pos="17000">
                  <a:sysClr val="windowText" lastClr="000000"/>
                </a:gs>
                <a:gs pos="34000">
                  <a:srgbClr val="000000">
                    <a:lumMod val="84000"/>
                    <a:lumOff val="16000"/>
                  </a:srgbClr>
                </a:gs>
                <a:gs pos="100000">
                  <a:sysClr val="window" lastClr="FFFFFF">
                    <a:lumMod val="50000"/>
                    <a:lumOff val="50000"/>
                  </a:sysClr>
                </a:gs>
              </a:gsLst>
              <a:path path="circle">
                <a:fillToRect l="50000" t="50000" r="50000" b="50000"/>
              </a:path>
              <a:tileRect/>
            </a:gradFill>
            <a:ln w="6350" cap="flat" cmpd="sng" algn="ctr">
              <a:noFill/>
              <a:prstDash val="solid"/>
              <a:miter lim="800000"/>
            </a:ln>
            <a:effectLst/>
          </p:spPr>
          <p:txBody>
            <a:bodyPr wrap="square" lIns="91440" tIns="45720" rIns="91440" bIns="45720" rtlCol="0" anchor="ctr">
              <a:normAutofit fontScale="2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90" b="0" i="0" u="none" strike="noStrike" kern="0" cap="none" spc="0" normalizeH="0" baseline="0" noProof="0">
                <a:ln>
                  <a:noFill/>
                </a:ln>
                <a:solidFill>
                  <a:prstClr val="white"/>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grpSp>
          <p:nvGrpSpPr>
            <p:cNvPr id="105" name="íṥļíḓè">
              <a:extLst>
                <a:ext uri="{FF2B5EF4-FFF2-40B4-BE49-F238E27FC236}">
                  <a16:creationId xmlns:a16="http://schemas.microsoft.com/office/drawing/2014/main" id="{48C24C4B-9F46-4FAE-978B-F24B716FDF7A}"/>
                </a:ext>
              </a:extLst>
            </p:cNvPr>
            <p:cNvGrpSpPr/>
            <p:nvPr/>
          </p:nvGrpSpPr>
          <p:grpSpPr>
            <a:xfrm>
              <a:off x="2459596" y="5232543"/>
              <a:ext cx="7272808" cy="145693"/>
              <a:chOff x="-1348120" y="5777968"/>
              <a:chExt cx="9361040" cy="187524"/>
            </a:xfrm>
          </p:grpSpPr>
          <p:sp>
            <p:nvSpPr>
              <p:cNvPr id="107" name="iśľïḍê">
                <a:extLst>
                  <a:ext uri="{FF2B5EF4-FFF2-40B4-BE49-F238E27FC236}">
                    <a16:creationId xmlns:a16="http://schemas.microsoft.com/office/drawing/2014/main" id="{289747D3-991C-42CB-BBCC-3AD5C3B82579}"/>
                  </a:ext>
                </a:extLst>
              </p:cNvPr>
              <p:cNvSpPr/>
              <p:nvPr/>
            </p:nvSpPr>
            <p:spPr>
              <a:xfrm flipV="1">
                <a:off x="-1348120" y="5928916"/>
                <a:ext cx="9361040" cy="36576"/>
              </a:xfrm>
              <a:prstGeom prst="trapezoid">
                <a:avLst>
                  <a:gd name="adj" fmla="val 814192"/>
                </a:avLst>
              </a:prstGeom>
              <a:solidFill>
                <a:srgbClr val="808080"/>
              </a:solidFill>
              <a:ln w="6350" cap="flat" cmpd="sng" algn="ctr">
                <a:noFill/>
                <a:prstDash val="solid"/>
                <a:miter lim="800000"/>
              </a:ln>
              <a:effectLst/>
            </p:spPr>
            <p:txBody>
              <a:bodyPr wrap="square" lIns="91440" tIns="45720" rIns="91440" bIns="45720" rtlCol="0" anchor="ctr">
                <a:normAutofit fontScale="2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90" b="0" i="0" u="none" strike="noStrike" kern="0" cap="none" spc="0" normalizeH="0" baseline="0" noProof="0">
                  <a:ln>
                    <a:noFill/>
                  </a:ln>
                  <a:solidFill>
                    <a:prstClr val="white"/>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sp>
            <p:nvSpPr>
              <p:cNvPr id="108" name="iṧľiďê">
                <a:extLst>
                  <a:ext uri="{FF2B5EF4-FFF2-40B4-BE49-F238E27FC236}">
                    <a16:creationId xmlns:a16="http://schemas.microsoft.com/office/drawing/2014/main" id="{988E48A8-9F31-44FB-994E-123976E388F5}"/>
                  </a:ext>
                </a:extLst>
              </p:cNvPr>
              <p:cNvSpPr/>
              <p:nvPr/>
            </p:nvSpPr>
            <p:spPr>
              <a:xfrm>
                <a:off x="-1348120" y="5777968"/>
                <a:ext cx="9361040" cy="151090"/>
              </a:xfrm>
              <a:prstGeom prst="rect">
                <a:avLst/>
              </a:prstGeom>
              <a:solidFill>
                <a:srgbClr val="DDDDDD"/>
              </a:solidFill>
              <a:ln w="6350" cap="flat" cmpd="sng" algn="ctr">
                <a:noFill/>
                <a:prstDash val="solid"/>
                <a:miter lim="800000"/>
              </a:ln>
              <a:effectLst/>
            </p:spPr>
            <p:txBody>
              <a:bodyPr wrap="square" lIns="91440" tIns="45720" rIns="91440" bIns="45720" rtlCol="0" anchor="ctr">
                <a:normAutofit fontScale="2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90" b="0" i="0" u="none" strike="noStrike" kern="0" cap="none" spc="0" normalizeH="0" baseline="0" noProof="0">
                  <a:ln>
                    <a:noFill/>
                  </a:ln>
                  <a:solidFill>
                    <a:prstClr val="white"/>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grpSp>
        <p:sp>
          <p:nvSpPr>
            <p:cNvPr id="106" name="íṥ1ïḋê">
              <a:extLst>
                <a:ext uri="{FF2B5EF4-FFF2-40B4-BE49-F238E27FC236}">
                  <a16:creationId xmlns:a16="http://schemas.microsoft.com/office/drawing/2014/main" id="{3B089F4A-39EA-4BAB-8281-4C047E7DB78A}"/>
                </a:ext>
              </a:extLst>
            </p:cNvPr>
            <p:cNvSpPr/>
            <p:nvPr/>
          </p:nvSpPr>
          <p:spPr>
            <a:xfrm>
              <a:off x="7010658" y="1610580"/>
              <a:ext cx="1966089" cy="3651552"/>
            </a:xfrm>
            <a:custGeom>
              <a:avLst/>
              <a:gdLst>
                <a:gd name="connsiteX0" fmla="*/ 0 w 2530610"/>
                <a:gd name="connsiteY0" fmla="*/ 0 h 4700016"/>
                <a:gd name="connsiteX1" fmla="*/ 2263743 w 2530610"/>
                <a:gd name="connsiteY1" fmla="*/ 0 h 4700016"/>
                <a:gd name="connsiteX2" fmla="*/ 2530610 w 2530610"/>
                <a:gd name="connsiteY2" fmla="*/ 266867 h 4700016"/>
                <a:gd name="connsiteX3" fmla="*/ 2530610 w 2530610"/>
                <a:gd name="connsiteY3" fmla="*/ 4433149 h 4700016"/>
                <a:gd name="connsiteX4" fmla="*/ 2263743 w 2530610"/>
                <a:gd name="connsiteY4" fmla="*/ 4700016 h 4700016"/>
                <a:gd name="connsiteX5" fmla="*/ 1961175 w 2530610"/>
                <a:gd name="connsiteY5" fmla="*/ 4700016 h 47000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30610" h="4700016">
                  <a:moveTo>
                    <a:pt x="0" y="0"/>
                  </a:moveTo>
                  <a:lnTo>
                    <a:pt x="2263743" y="0"/>
                  </a:lnTo>
                  <a:cubicBezTo>
                    <a:pt x="2411130" y="0"/>
                    <a:pt x="2530610" y="119480"/>
                    <a:pt x="2530610" y="266867"/>
                  </a:cubicBezTo>
                  <a:lnTo>
                    <a:pt x="2530610" y="4433149"/>
                  </a:lnTo>
                  <a:cubicBezTo>
                    <a:pt x="2530610" y="4580536"/>
                    <a:pt x="2411130" y="4700016"/>
                    <a:pt x="2263743" y="4700016"/>
                  </a:cubicBezTo>
                  <a:lnTo>
                    <a:pt x="1961175" y="4700016"/>
                  </a:lnTo>
                  <a:close/>
                </a:path>
              </a:pathLst>
            </a:custGeom>
            <a:gradFill rotWithShape="1">
              <a:gsLst>
                <a:gs pos="0">
                  <a:srgbClr val="FFFFFF">
                    <a:alpha val="30000"/>
                  </a:srgbClr>
                </a:gs>
                <a:gs pos="100000">
                  <a:srgbClr val="FFFFFF">
                    <a:alpha val="0"/>
                  </a:srgbClr>
                </a:gs>
              </a:gsLst>
              <a:lin ang="5400000" scaled="0"/>
            </a:gradFill>
            <a:ln w="6350" cap="flat" cmpd="sng" algn="ctr">
              <a:noFill/>
              <a:prstDash val="solid"/>
              <a:miter lim="800000"/>
            </a:ln>
            <a:effectLst/>
          </p:spPr>
          <p:txBody>
            <a:bodyPr wrap="square" lIns="91440" tIns="45720" rIns="91440" bIns="45720"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90" b="0" i="0" u="none" strike="noStrike" kern="0" cap="none" spc="0" normalizeH="0" baseline="0" noProof="0" dirty="0">
                <a:ln>
                  <a:noFill/>
                </a:ln>
                <a:solidFill>
                  <a:prstClr val="white"/>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grpSp>
      <p:pic>
        <p:nvPicPr>
          <p:cNvPr id="48" name="图片 47">
            <a:extLst>
              <a:ext uri="{FF2B5EF4-FFF2-40B4-BE49-F238E27FC236}">
                <a16:creationId xmlns:a16="http://schemas.microsoft.com/office/drawing/2014/main" id="{7EB5B19E-0F8C-4535-AB83-71C0BEADD2A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 t="9052" r="4836" b="-1"/>
          <a:stretch/>
        </p:blipFill>
        <p:spPr>
          <a:xfrm>
            <a:off x="1130286" y="1925489"/>
            <a:ext cx="4965714" cy="3089719"/>
          </a:xfrm>
          <a:prstGeom prst="rect">
            <a:avLst/>
          </a:prstGeom>
          <a:ln>
            <a:solidFill>
              <a:schemeClr val="bg1">
                <a:lumMod val="95000"/>
              </a:schemeClr>
            </a:solidFill>
          </a:ln>
          <a:effectLst>
            <a:outerShdw blurRad="50800" dist="50800" dir="2400000" algn="ctr" rotWithShape="0">
              <a:srgbClr val="000000">
                <a:alpha val="7000"/>
              </a:srgbClr>
            </a:outerShdw>
          </a:effectLst>
        </p:spPr>
      </p:pic>
      <p:sp>
        <p:nvSpPr>
          <p:cNvPr id="49" name="文本框 48">
            <a:extLst>
              <a:ext uri="{FF2B5EF4-FFF2-40B4-BE49-F238E27FC236}">
                <a16:creationId xmlns:a16="http://schemas.microsoft.com/office/drawing/2014/main" id="{29E2A026-D87E-4247-B5E8-34F0CD07457E}"/>
              </a:ext>
            </a:extLst>
          </p:cNvPr>
          <p:cNvSpPr txBox="1"/>
          <p:nvPr/>
        </p:nvSpPr>
        <p:spPr>
          <a:xfrm>
            <a:off x="7717768" y="1515586"/>
            <a:ext cx="1851789" cy="461665"/>
          </a:xfrm>
          <a:prstGeom prst="rect">
            <a:avLst/>
          </a:prstGeom>
          <a:noFill/>
        </p:spPr>
        <p:txBody>
          <a:bodyPr wrap="none" rtlCol="0">
            <a:spAutoFit/>
          </a:bodyPr>
          <a:lstStyle/>
          <a:p>
            <a:r>
              <a:rPr lang="zh-CN" altLang="en-US" sz="24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知识库</a:t>
            </a:r>
            <a:r>
              <a:rPr lang="en-US" altLang="zh-CN" sz="24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(kms)</a:t>
            </a:r>
            <a:endParaRPr lang="zh-CN" altLang="en-US" sz="24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endParaRPr>
          </a:p>
        </p:txBody>
      </p:sp>
      <p:sp>
        <p:nvSpPr>
          <p:cNvPr id="50" name="矩形 49">
            <a:extLst>
              <a:ext uri="{FF2B5EF4-FFF2-40B4-BE49-F238E27FC236}">
                <a16:creationId xmlns:a16="http://schemas.microsoft.com/office/drawing/2014/main" id="{DEDD5353-BDC2-443E-AB7B-A0E93863D76F}"/>
              </a:ext>
            </a:extLst>
          </p:cNvPr>
          <p:cNvSpPr/>
          <p:nvPr/>
        </p:nvSpPr>
        <p:spPr>
          <a:xfrm>
            <a:off x="7717768" y="2023448"/>
            <a:ext cx="1415772" cy="45719"/>
          </a:xfrm>
          <a:prstGeom prst="rect">
            <a:avLst/>
          </a:prstGeom>
          <a:gradFill flip="none" rotWithShape="1">
            <a:gsLst>
              <a:gs pos="14000">
                <a:srgbClr val="1D8B92"/>
              </a:gs>
              <a:gs pos="100000">
                <a:srgbClr val="00DBC0"/>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51" name="文本框 50">
            <a:extLst>
              <a:ext uri="{FF2B5EF4-FFF2-40B4-BE49-F238E27FC236}">
                <a16:creationId xmlns:a16="http://schemas.microsoft.com/office/drawing/2014/main" id="{C12F5418-08AB-4511-A23E-B46C414B3652}"/>
              </a:ext>
            </a:extLst>
          </p:cNvPr>
          <p:cNvSpPr txBox="1"/>
          <p:nvPr/>
        </p:nvSpPr>
        <p:spPr>
          <a:xfrm>
            <a:off x="7717768" y="2192754"/>
            <a:ext cx="3778438" cy="1061829"/>
          </a:xfrm>
          <a:prstGeom prst="rect">
            <a:avLst/>
          </a:prstGeom>
          <a:noFill/>
        </p:spPr>
        <p:txBody>
          <a:bodyPr wrap="square" rtlCol="0">
            <a:spAutoFit/>
          </a:bodyPr>
          <a:lstStyle/>
          <a:p>
            <a:pPr>
              <a:lnSpc>
                <a:spcPct val="150000"/>
              </a:lnSpc>
            </a:pPr>
            <a:r>
              <a:rPr lang="zh-CN" altLang="en-US" sz="1400" dirty="0">
                <a:latin typeface="Alibaba Sans Light" panose="020B0303020203040204" pitchFamily="34" charset="0"/>
                <a:ea typeface="阿里巴巴普惠体 R" panose="00020600040101010101" pitchFamily="18" charset="-122"/>
                <a:cs typeface="Alibaba Sans Light" panose="020B0303020203040204" pitchFamily="34" charset="0"/>
                <a:sym typeface="Alibaba Sans Light" panose="020B0303020203040204" pitchFamily="34" charset="0"/>
              </a:rPr>
              <a:t>简道云「知识库」可以创建各类知识型文档：项目计划、产品说明、公司制度、业务规范等，沉淀业务知识，管理企业资产。</a:t>
            </a:r>
          </a:p>
        </p:txBody>
      </p:sp>
      <p:grpSp>
        <p:nvGrpSpPr>
          <p:cNvPr id="52" name="组合 51">
            <a:extLst>
              <a:ext uri="{FF2B5EF4-FFF2-40B4-BE49-F238E27FC236}">
                <a16:creationId xmlns:a16="http://schemas.microsoft.com/office/drawing/2014/main" id="{C83A08B9-FEF6-426E-A0FA-C8D3E4FF80ED}"/>
              </a:ext>
            </a:extLst>
          </p:cNvPr>
          <p:cNvGrpSpPr/>
          <p:nvPr/>
        </p:nvGrpSpPr>
        <p:grpSpPr>
          <a:xfrm>
            <a:off x="7717768" y="3590745"/>
            <a:ext cx="1246217" cy="276999"/>
            <a:chOff x="603062" y="3722984"/>
            <a:chExt cx="1246217" cy="276999"/>
          </a:xfrm>
        </p:grpSpPr>
        <p:sp>
          <p:nvSpPr>
            <p:cNvPr id="53" name="circle-outline-of-small-size_33759">
              <a:extLst>
                <a:ext uri="{FF2B5EF4-FFF2-40B4-BE49-F238E27FC236}">
                  <a16:creationId xmlns:a16="http://schemas.microsoft.com/office/drawing/2014/main" id="{90F80121-E3B6-4050-A054-43C8349A7564}"/>
                </a:ext>
              </a:extLst>
            </p:cNvPr>
            <p:cNvSpPr/>
            <p:nvPr/>
          </p:nvSpPr>
          <p:spPr>
            <a:xfrm>
              <a:off x="6030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54" name="文本框 53">
              <a:extLst>
                <a:ext uri="{FF2B5EF4-FFF2-40B4-BE49-F238E27FC236}">
                  <a16:creationId xmlns:a16="http://schemas.microsoft.com/office/drawing/2014/main" id="{7FEA2DB8-499D-4C0E-AC45-B2A1472C71E9}"/>
                </a:ext>
              </a:extLst>
            </p:cNvPr>
            <p:cNvSpPr txBox="1"/>
            <p:nvPr/>
          </p:nvSpPr>
          <p:spPr>
            <a:xfrm>
              <a:off x="741283" y="3722984"/>
              <a:ext cx="1107996"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可视化编辑器</a:t>
              </a:r>
            </a:p>
          </p:txBody>
        </p:sp>
      </p:grpSp>
      <p:grpSp>
        <p:nvGrpSpPr>
          <p:cNvPr id="55" name="组合 54">
            <a:extLst>
              <a:ext uri="{FF2B5EF4-FFF2-40B4-BE49-F238E27FC236}">
                <a16:creationId xmlns:a16="http://schemas.microsoft.com/office/drawing/2014/main" id="{2D8BCD28-DBDC-4FD9-9CD1-DFDBEC713319}"/>
              </a:ext>
            </a:extLst>
          </p:cNvPr>
          <p:cNvGrpSpPr/>
          <p:nvPr/>
        </p:nvGrpSpPr>
        <p:grpSpPr>
          <a:xfrm>
            <a:off x="9736158" y="3590745"/>
            <a:ext cx="1707881" cy="276999"/>
            <a:chOff x="2190562" y="3722984"/>
            <a:chExt cx="1707881" cy="276999"/>
          </a:xfrm>
        </p:grpSpPr>
        <p:sp>
          <p:nvSpPr>
            <p:cNvPr id="61" name="circle-outline-of-small-size_33759">
              <a:extLst>
                <a:ext uri="{FF2B5EF4-FFF2-40B4-BE49-F238E27FC236}">
                  <a16:creationId xmlns:a16="http://schemas.microsoft.com/office/drawing/2014/main" id="{73DAE688-92E9-43D1-834E-F178497D9E66}"/>
                </a:ext>
              </a:extLst>
            </p:cNvPr>
            <p:cNvSpPr/>
            <p:nvPr/>
          </p:nvSpPr>
          <p:spPr>
            <a:xfrm>
              <a:off x="21905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62" name="文本框 61">
              <a:extLst>
                <a:ext uri="{FF2B5EF4-FFF2-40B4-BE49-F238E27FC236}">
                  <a16:creationId xmlns:a16="http://schemas.microsoft.com/office/drawing/2014/main" id="{3DC91201-1040-4644-B45A-E47C0FAE0A00}"/>
                </a:ext>
              </a:extLst>
            </p:cNvPr>
            <p:cNvSpPr txBox="1"/>
            <p:nvPr/>
          </p:nvSpPr>
          <p:spPr>
            <a:xfrm>
              <a:off x="2328783" y="3722984"/>
              <a:ext cx="1569660"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结构化的页面树展示</a:t>
              </a:r>
            </a:p>
          </p:txBody>
        </p:sp>
      </p:grpSp>
      <p:grpSp>
        <p:nvGrpSpPr>
          <p:cNvPr id="63" name="组合 62">
            <a:extLst>
              <a:ext uri="{FF2B5EF4-FFF2-40B4-BE49-F238E27FC236}">
                <a16:creationId xmlns:a16="http://schemas.microsoft.com/office/drawing/2014/main" id="{CB85994A-EC6C-423C-B559-CFABD76BB7C3}"/>
              </a:ext>
            </a:extLst>
          </p:cNvPr>
          <p:cNvGrpSpPr/>
          <p:nvPr/>
        </p:nvGrpSpPr>
        <p:grpSpPr>
          <a:xfrm>
            <a:off x="7717768" y="4047945"/>
            <a:ext cx="1400105" cy="276999"/>
            <a:chOff x="603062" y="3722984"/>
            <a:chExt cx="1400105" cy="276999"/>
          </a:xfrm>
        </p:grpSpPr>
        <p:sp>
          <p:nvSpPr>
            <p:cNvPr id="64" name="circle-outline-of-small-size_33759">
              <a:extLst>
                <a:ext uri="{FF2B5EF4-FFF2-40B4-BE49-F238E27FC236}">
                  <a16:creationId xmlns:a16="http://schemas.microsoft.com/office/drawing/2014/main" id="{89422CAB-1D53-48AC-8518-C82A0E4CDE8C}"/>
                </a:ext>
              </a:extLst>
            </p:cNvPr>
            <p:cNvSpPr/>
            <p:nvPr/>
          </p:nvSpPr>
          <p:spPr>
            <a:xfrm>
              <a:off x="6030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65" name="文本框 64">
              <a:extLst>
                <a:ext uri="{FF2B5EF4-FFF2-40B4-BE49-F238E27FC236}">
                  <a16:creationId xmlns:a16="http://schemas.microsoft.com/office/drawing/2014/main" id="{093F6520-274A-4196-B87C-95AA5369EBB0}"/>
                </a:ext>
              </a:extLst>
            </p:cNvPr>
            <p:cNvSpPr txBox="1"/>
            <p:nvPr/>
          </p:nvSpPr>
          <p:spPr>
            <a:xfrm>
              <a:off x="741283" y="3722984"/>
              <a:ext cx="1261884"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各部门独立空间</a:t>
              </a:r>
            </a:p>
          </p:txBody>
        </p:sp>
      </p:grpSp>
      <p:grpSp>
        <p:nvGrpSpPr>
          <p:cNvPr id="66" name="组合 65">
            <a:extLst>
              <a:ext uri="{FF2B5EF4-FFF2-40B4-BE49-F238E27FC236}">
                <a16:creationId xmlns:a16="http://schemas.microsoft.com/office/drawing/2014/main" id="{305FACC8-7713-4998-A4CE-1572E77E835C}"/>
              </a:ext>
            </a:extLst>
          </p:cNvPr>
          <p:cNvGrpSpPr/>
          <p:nvPr/>
        </p:nvGrpSpPr>
        <p:grpSpPr>
          <a:xfrm>
            <a:off x="9736158" y="4047945"/>
            <a:ext cx="1861770" cy="276999"/>
            <a:chOff x="2190562" y="3722984"/>
            <a:chExt cx="1861770" cy="276999"/>
          </a:xfrm>
        </p:grpSpPr>
        <p:sp>
          <p:nvSpPr>
            <p:cNvPr id="67" name="circle-outline-of-small-size_33759">
              <a:extLst>
                <a:ext uri="{FF2B5EF4-FFF2-40B4-BE49-F238E27FC236}">
                  <a16:creationId xmlns:a16="http://schemas.microsoft.com/office/drawing/2014/main" id="{A2B70EDD-35EC-410D-9D04-7B8E0E124E13}"/>
                </a:ext>
              </a:extLst>
            </p:cNvPr>
            <p:cNvSpPr/>
            <p:nvPr/>
          </p:nvSpPr>
          <p:spPr>
            <a:xfrm>
              <a:off x="21905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68" name="文本框 67">
              <a:extLst>
                <a:ext uri="{FF2B5EF4-FFF2-40B4-BE49-F238E27FC236}">
                  <a16:creationId xmlns:a16="http://schemas.microsoft.com/office/drawing/2014/main" id="{FC2211CE-649A-407A-99D0-232286881CA9}"/>
                </a:ext>
              </a:extLst>
            </p:cNvPr>
            <p:cNvSpPr txBox="1"/>
            <p:nvPr/>
          </p:nvSpPr>
          <p:spPr>
            <a:xfrm>
              <a:off x="2328783" y="3722984"/>
              <a:ext cx="1723549"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自动生成目录快速检索</a:t>
              </a:r>
            </a:p>
          </p:txBody>
        </p:sp>
      </p:grpSp>
      <p:grpSp>
        <p:nvGrpSpPr>
          <p:cNvPr id="69" name="组合 68">
            <a:extLst>
              <a:ext uri="{FF2B5EF4-FFF2-40B4-BE49-F238E27FC236}">
                <a16:creationId xmlns:a16="http://schemas.microsoft.com/office/drawing/2014/main" id="{EB364BFB-675D-4DF3-88A9-742FA1CC8811}"/>
              </a:ext>
            </a:extLst>
          </p:cNvPr>
          <p:cNvGrpSpPr/>
          <p:nvPr/>
        </p:nvGrpSpPr>
        <p:grpSpPr>
          <a:xfrm>
            <a:off x="7717768" y="4505145"/>
            <a:ext cx="1848946" cy="276999"/>
            <a:chOff x="603062" y="3722984"/>
            <a:chExt cx="1848946" cy="276999"/>
          </a:xfrm>
        </p:grpSpPr>
        <p:sp>
          <p:nvSpPr>
            <p:cNvPr id="70" name="circle-outline-of-small-size_33759">
              <a:extLst>
                <a:ext uri="{FF2B5EF4-FFF2-40B4-BE49-F238E27FC236}">
                  <a16:creationId xmlns:a16="http://schemas.microsoft.com/office/drawing/2014/main" id="{B9A3D7B8-77C4-42AF-80D8-A3D3018EAC46}"/>
                </a:ext>
              </a:extLst>
            </p:cNvPr>
            <p:cNvSpPr/>
            <p:nvPr/>
          </p:nvSpPr>
          <p:spPr>
            <a:xfrm>
              <a:off x="6030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71" name="文本框 70">
              <a:extLst>
                <a:ext uri="{FF2B5EF4-FFF2-40B4-BE49-F238E27FC236}">
                  <a16:creationId xmlns:a16="http://schemas.microsoft.com/office/drawing/2014/main" id="{6BECBF5B-1966-4DD2-BB0B-890E71C2D55E}"/>
                </a:ext>
              </a:extLst>
            </p:cNvPr>
            <p:cNvSpPr txBox="1"/>
            <p:nvPr/>
          </p:nvSpPr>
          <p:spPr>
            <a:xfrm>
              <a:off x="741283" y="3722984"/>
              <a:ext cx="1710725"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表</a:t>
              </a:r>
              <a:r>
                <a:rPr lang="en-US" altLang="zh-CN"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a:t>
              </a:r>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图</a:t>
              </a:r>
              <a:r>
                <a:rPr lang="en-US" altLang="zh-CN"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a:t>
              </a:r>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文件等多种元素</a:t>
              </a:r>
            </a:p>
          </p:txBody>
        </p:sp>
      </p:grpSp>
      <p:grpSp>
        <p:nvGrpSpPr>
          <p:cNvPr id="72" name="组合 71">
            <a:extLst>
              <a:ext uri="{FF2B5EF4-FFF2-40B4-BE49-F238E27FC236}">
                <a16:creationId xmlns:a16="http://schemas.microsoft.com/office/drawing/2014/main" id="{5D531FD4-0880-4F5E-B452-DF2851392724}"/>
              </a:ext>
            </a:extLst>
          </p:cNvPr>
          <p:cNvGrpSpPr/>
          <p:nvPr/>
        </p:nvGrpSpPr>
        <p:grpSpPr>
          <a:xfrm>
            <a:off x="9736158" y="4505145"/>
            <a:ext cx="1778414" cy="276999"/>
            <a:chOff x="2190562" y="3722984"/>
            <a:chExt cx="1778414" cy="276999"/>
          </a:xfrm>
        </p:grpSpPr>
        <p:sp>
          <p:nvSpPr>
            <p:cNvPr id="73" name="circle-outline-of-small-size_33759">
              <a:extLst>
                <a:ext uri="{FF2B5EF4-FFF2-40B4-BE49-F238E27FC236}">
                  <a16:creationId xmlns:a16="http://schemas.microsoft.com/office/drawing/2014/main" id="{E983B46C-AA82-4A55-8345-3C7A24921E06}"/>
                </a:ext>
              </a:extLst>
            </p:cNvPr>
            <p:cNvSpPr/>
            <p:nvPr/>
          </p:nvSpPr>
          <p:spPr>
            <a:xfrm>
              <a:off x="21905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74" name="文本框 73">
              <a:extLst>
                <a:ext uri="{FF2B5EF4-FFF2-40B4-BE49-F238E27FC236}">
                  <a16:creationId xmlns:a16="http://schemas.microsoft.com/office/drawing/2014/main" id="{665FE7F0-DD60-4EAB-9461-E08E28296D33}"/>
                </a:ext>
              </a:extLst>
            </p:cNvPr>
            <p:cNvSpPr txBox="1"/>
            <p:nvPr/>
          </p:nvSpPr>
          <p:spPr>
            <a:xfrm>
              <a:off x="2328783" y="3722984"/>
              <a:ext cx="1640193"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支持仪表盘</a:t>
              </a:r>
              <a:r>
                <a:rPr lang="en-US" altLang="zh-CN"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a:t>
              </a:r>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表单插入</a:t>
              </a:r>
            </a:p>
          </p:txBody>
        </p:sp>
      </p:grpSp>
      <p:grpSp>
        <p:nvGrpSpPr>
          <p:cNvPr id="75" name="组合 74">
            <a:extLst>
              <a:ext uri="{FF2B5EF4-FFF2-40B4-BE49-F238E27FC236}">
                <a16:creationId xmlns:a16="http://schemas.microsoft.com/office/drawing/2014/main" id="{012A950B-3AA1-46DA-A6D0-D5DECD1EAEF0}"/>
              </a:ext>
            </a:extLst>
          </p:cNvPr>
          <p:cNvGrpSpPr/>
          <p:nvPr/>
        </p:nvGrpSpPr>
        <p:grpSpPr>
          <a:xfrm>
            <a:off x="7717768" y="4962345"/>
            <a:ext cx="1707881" cy="276999"/>
            <a:chOff x="603062" y="3722984"/>
            <a:chExt cx="1707881" cy="276999"/>
          </a:xfrm>
        </p:grpSpPr>
        <p:sp>
          <p:nvSpPr>
            <p:cNvPr id="76" name="circle-outline-of-small-size_33759">
              <a:extLst>
                <a:ext uri="{FF2B5EF4-FFF2-40B4-BE49-F238E27FC236}">
                  <a16:creationId xmlns:a16="http://schemas.microsoft.com/office/drawing/2014/main" id="{C890B1E7-A0B0-4FB4-94AF-D639A83C120E}"/>
                </a:ext>
              </a:extLst>
            </p:cNvPr>
            <p:cNvSpPr/>
            <p:nvPr/>
          </p:nvSpPr>
          <p:spPr>
            <a:xfrm>
              <a:off x="6030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77" name="文本框 76">
              <a:extLst>
                <a:ext uri="{FF2B5EF4-FFF2-40B4-BE49-F238E27FC236}">
                  <a16:creationId xmlns:a16="http://schemas.microsoft.com/office/drawing/2014/main" id="{30A5663A-1CF6-4C91-87B4-3D7D21A1D006}"/>
                </a:ext>
              </a:extLst>
            </p:cNvPr>
            <p:cNvSpPr txBox="1"/>
            <p:nvPr/>
          </p:nvSpPr>
          <p:spPr>
            <a:xfrm>
              <a:off x="741283" y="3722984"/>
              <a:ext cx="1569660"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支持转评赞互动设置</a:t>
              </a:r>
            </a:p>
          </p:txBody>
        </p:sp>
      </p:grpSp>
      <p:grpSp>
        <p:nvGrpSpPr>
          <p:cNvPr id="78" name="组合 77">
            <a:extLst>
              <a:ext uri="{FF2B5EF4-FFF2-40B4-BE49-F238E27FC236}">
                <a16:creationId xmlns:a16="http://schemas.microsoft.com/office/drawing/2014/main" id="{9E2D5D53-FD27-4376-9474-1FE5E4ECC79D}"/>
              </a:ext>
            </a:extLst>
          </p:cNvPr>
          <p:cNvGrpSpPr/>
          <p:nvPr/>
        </p:nvGrpSpPr>
        <p:grpSpPr>
          <a:xfrm>
            <a:off x="9736158" y="4962345"/>
            <a:ext cx="1932302" cy="276999"/>
            <a:chOff x="2190562" y="3722984"/>
            <a:chExt cx="1932302" cy="276999"/>
          </a:xfrm>
        </p:grpSpPr>
        <p:sp>
          <p:nvSpPr>
            <p:cNvPr id="79" name="circle-outline-of-small-size_33759">
              <a:extLst>
                <a:ext uri="{FF2B5EF4-FFF2-40B4-BE49-F238E27FC236}">
                  <a16:creationId xmlns:a16="http://schemas.microsoft.com/office/drawing/2014/main" id="{98CB182B-21FB-4CB8-A72B-D6D872FD5D1A}"/>
                </a:ext>
              </a:extLst>
            </p:cNvPr>
            <p:cNvSpPr/>
            <p:nvPr/>
          </p:nvSpPr>
          <p:spPr>
            <a:xfrm>
              <a:off x="21905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80" name="文本框 79">
              <a:extLst>
                <a:ext uri="{FF2B5EF4-FFF2-40B4-BE49-F238E27FC236}">
                  <a16:creationId xmlns:a16="http://schemas.microsoft.com/office/drawing/2014/main" id="{DAE68132-72EC-4B7F-8D28-D5153A74E0BB}"/>
                </a:ext>
              </a:extLst>
            </p:cNvPr>
            <p:cNvSpPr txBox="1"/>
            <p:nvPr/>
          </p:nvSpPr>
          <p:spPr>
            <a:xfrm>
              <a:off x="2328783" y="3722984"/>
              <a:ext cx="1794081"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支持电脑端</a:t>
              </a:r>
              <a:r>
                <a:rPr lang="en-US" altLang="zh-CN"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a:t>
              </a:r>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手机端查看</a:t>
              </a:r>
            </a:p>
          </p:txBody>
        </p:sp>
      </p:grpSp>
    </p:spTree>
    <p:extLst>
      <p:ext uri="{BB962C8B-B14F-4D97-AF65-F5344CB8AC3E}">
        <p14:creationId xmlns:p14="http://schemas.microsoft.com/office/powerpoint/2010/main" val="176837298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18">
            <a:extLst>
              <a:ext uri="{FF2B5EF4-FFF2-40B4-BE49-F238E27FC236}">
                <a16:creationId xmlns:a16="http://schemas.microsoft.com/office/drawing/2014/main" id="{52B7D98F-FEC5-45AF-B5DF-386F79491880}"/>
              </a:ext>
            </a:extLst>
          </p:cNvPr>
          <p:cNvSpPr txBox="1"/>
          <p:nvPr/>
        </p:nvSpPr>
        <p:spPr>
          <a:xfrm>
            <a:off x="47328" y="101600"/>
            <a:ext cx="8833192" cy="400110"/>
          </a:xfrm>
          <a:prstGeom prst="rect">
            <a:avLst/>
          </a:prstGeom>
          <a:noFill/>
        </p:spPr>
        <p:txBody>
          <a:bodyPr wrap="square" rtlCol="0">
            <a:spAutoFit/>
          </a:bodyPr>
          <a:lstStyle/>
          <a:p>
            <a:r>
              <a:rPr lang="en-US" altLang="zh-CN" sz="2000" b="1" dirty="0">
                <a:solidFill>
                  <a:schemeClr val="bg1"/>
                </a:solidFill>
              </a:rPr>
              <a:t>5. </a:t>
            </a:r>
            <a:r>
              <a:rPr lang="zh-CN" altLang="en-US" sz="2000" b="1" dirty="0">
                <a:solidFill>
                  <a:schemeClr val="bg1"/>
                </a:solidFill>
              </a:rPr>
              <a:t>高级功能</a:t>
            </a:r>
            <a:r>
              <a:rPr lang="en-US" altLang="zh-CN" sz="2000" b="1" dirty="0">
                <a:solidFill>
                  <a:schemeClr val="bg1"/>
                </a:solidFill>
              </a:rPr>
              <a:t>——</a:t>
            </a:r>
            <a:r>
              <a:rPr lang="zh-CN" altLang="en-US" sz="2000" b="1" dirty="0">
                <a:solidFill>
                  <a:schemeClr val="bg1"/>
                </a:solidFill>
              </a:rPr>
              <a:t>实现多种形式的数据互通和个性化设置</a:t>
            </a:r>
          </a:p>
        </p:txBody>
      </p:sp>
      <p:grpSp>
        <p:nvGrpSpPr>
          <p:cNvPr id="20" name="组合 19">
            <a:extLst>
              <a:ext uri="{FF2B5EF4-FFF2-40B4-BE49-F238E27FC236}">
                <a16:creationId xmlns:a16="http://schemas.microsoft.com/office/drawing/2014/main" id="{DF6B4968-A72D-4B77-A2F8-5155D356B8B9}"/>
              </a:ext>
            </a:extLst>
          </p:cNvPr>
          <p:cNvGrpSpPr/>
          <p:nvPr/>
        </p:nvGrpSpPr>
        <p:grpSpPr>
          <a:xfrm>
            <a:off x="448422" y="980728"/>
            <a:ext cx="11295156" cy="2393730"/>
            <a:chOff x="467488" y="3487338"/>
            <a:chExt cx="11295156" cy="2393730"/>
          </a:xfrm>
        </p:grpSpPr>
        <p:sp>
          <p:nvSpPr>
            <p:cNvPr id="21" name="矩形 20">
              <a:extLst>
                <a:ext uri="{FF2B5EF4-FFF2-40B4-BE49-F238E27FC236}">
                  <a16:creationId xmlns:a16="http://schemas.microsoft.com/office/drawing/2014/main" id="{E7C51C09-1FA4-4F9B-9C9E-B430E66C7A42}"/>
                </a:ext>
              </a:extLst>
            </p:cNvPr>
            <p:cNvSpPr/>
            <p:nvPr/>
          </p:nvSpPr>
          <p:spPr>
            <a:xfrm>
              <a:off x="467488" y="3504710"/>
              <a:ext cx="3598956" cy="51290"/>
            </a:xfrm>
            <a:prstGeom prst="rect">
              <a:avLst/>
            </a:prstGeom>
            <a:solidFill>
              <a:srgbClr val="1D8B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22" name="矩形 21">
              <a:extLst>
                <a:ext uri="{FF2B5EF4-FFF2-40B4-BE49-F238E27FC236}">
                  <a16:creationId xmlns:a16="http://schemas.microsoft.com/office/drawing/2014/main" id="{0B7F56A4-91EC-4ADD-8D87-25B6C5BCCB7F}"/>
                </a:ext>
              </a:extLst>
            </p:cNvPr>
            <p:cNvSpPr/>
            <p:nvPr/>
          </p:nvSpPr>
          <p:spPr>
            <a:xfrm>
              <a:off x="467488" y="3538236"/>
              <a:ext cx="3598956" cy="2342832"/>
            </a:xfrm>
            <a:prstGeom prst="rect">
              <a:avLst/>
            </a:prstGeom>
            <a:solidFill>
              <a:schemeClr val="bg1">
                <a:alpha val="1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Alibaba Sans Light" panose="020B0303020203040204" pitchFamily="34" charset="0"/>
                <a:ea typeface="Alibaba PuHuiTi R" panose="00020600040101010101" pitchFamily="18" charset="-122"/>
                <a:cs typeface="Alibaba Sans Light" panose="020B0303020203040204" pitchFamily="34" charset="0"/>
                <a:sym typeface="Alibaba Sans Light" panose="020B0303020203040204" pitchFamily="34" charset="0"/>
              </a:endParaRPr>
            </a:p>
          </p:txBody>
        </p:sp>
        <p:grpSp>
          <p:nvGrpSpPr>
            <p:cNvPr id="23" name="组合 22">
              <a:extLst>
                <a:ext uri="{FF2B5EF4-FFF2-40B4-BE49-F238E27FC236}">
                  <a16:creationId xmlns:a16="http://schemas.microsoft.com/office/drawing/2014/main" id="{8A4974BC-7615-46C9-8287-87C86F68988F}"/>
                </a:ext>
              </a:extLst>
            </p:cNvPr>
            <p:cNvGrpSpPr/>
            <p:nvPr/>
          </p:nvGrpSpPr>
          <p:grpSpPr>
            <a:xfrm>
              <a:off x="679341" y="3666337"/>
              <a:ext cx="1260009" cy="459790"/>
              <a:chOff x="1577039" y="3499182"/>
              <a:chExt cx="1260009" cy="459790"/>
            </a:xfrm>
          </p:grpSpPr>
          <p:grpSp>
            <p:nvGrpSpPr>
              <p:cNvPr id="41" name="组合 40">
                <a:extLst>
                  <a:ext uri="{FF2B5EF4-FFF2-40B4-BE49-F238E27FC236}">
                    <a16:creationId xmlns:a16="http://schemas.microsoft.com/office/drawing/2014/main" id="{A8335C4D-D00F-4CEC-8742-731669585E63}"/>
                  </a:ext>
                </a:extLst>
              </p:cNvPr>
              <p:cNvGrpSpPr/>
              <p:nvPr/>
            </p:nvGrpSpPr>
            <p:grpSpPr>
              <a:xfrm>
                <a:off x="1577039" y="3499182"/>
                <a:ext cx="459790" cy="459790"/>
                <a:chOff x="1682656" y="3582948"/>
                <a:chExt cx="914400" cy="914400"/>
              </a:xfrm>
            </p:grpSpPr>
            <p:sp>
              <p:nvSpPr>
                <p:cNvPr id="43" name="椭圆 42">
                  <a:extLst>
                    <a:ext uri="{FF2B5EF4-FFF2-40B4-BE49-F238E27FC236}">
                      <a16:creationId xmlns:a16="http://schemas.microsoft.com/office/drawing/2014/main" id="{F6D7F405-54F7-47DC-9C9C-5D87147C1E95}"/>
                    </a:ext>
                  </a:extLst>
                </p:cNvPr>
                <p:cNvSpPr/>
                <p:nvPr/>
              </p:nvSpPr>
              <p:spPr>
                <a:xfrm>
                  <a:off x="1682656" y="3582948"/>
                  <a:ext cx="914400" cy="914400"/>
                </a:xfrm>
                <a:prstGeom prst="ellipse">
                  <a:avLst/>
                </a:prstGeom>
                <a:solidFill>
                  <a:srgbClr val="1D8B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pic>
              <p:nvPicPr>
                <p:cNvPr id="44" name="图片 43">
                  <a:extLst>
                    <a:ext uri="{FF2B5EF4-FFF2-40B4-BE49-F238E27FC236}">
                      <a16:creationId xmlns:a16="http://schemas.microsoft.com/office/drawing/2014/main" id="{2ADAF5BE-FA39-44D4-A900-1892664139A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68393" y="3768685"/>
                  <a:ext cx="542926" cy="542926"/>
                </a:xfrm>
                <a:prstGeom prst="rect">
                  <a:avLst/>
                </a:prstGeom>
              </p:spPr>
            </p:pic>
          </p:grpSp>
          <p:sp>
            <p:nvSpPr>
              <p:cNvPr id="42" name="文本框 41">
                <a:extLst>
                  <a:ext uri="{FF2B5EF4-FFF2-40B4-BE49-F238E27FC236}">
                    <a16:creationId xmlns:a16="http://schemas.microsoft.com/office/drawing/2014/main" id="{FB0937FF-8867-44DF-97DE-DB5200BA83F3}"/>
                  </a:ext>
                </a:extLst>
              </p:cNvPr>
              <p:cNvSpPr txBox="1"/>
              <p:nvPr/>
            </p:nvSpPr>
            <p:spPr>
              <a:xfrm>
                <a:off x="2036829" y="3597094"/>
                <a:ext cx="800219" cy="338554"/>
              </a:xfrm>
              <a:prstGeom prst="rect">
                <a:avLst/>
              </a:prstGeom>
              <a:noFill/>
            </p:spPr>
            <p:txBody>
              <a:bodyPr wrap="none" rtlCol="0">
                <a:spAutoFit/>
              </a:bodyPr>
              <a:lstStyle/>
              <a:p>
                <a:r>
                  <a:rPr lang="zh-CN" altLang="en-US" sz="16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聚合表</a:t>
                </a:r>
              </a:p>
            </p:txBody>
          </p:sp>
        </p:grpSp>
        <p:sp>
          <p:nvSpPr>
            <p:cNvPr id="24" name="矩形 23">
              <a:extLst>
                <a:ext uri="{FF2B5EF4-FFF2-40B4-BE49-F238E27FC236}">
                  <a16:creationId xmlns:a16="http://schemas.microsoft.com/office/drawing/2014/main" id="{2E43AAC8-50DE-4E41-AF08-47D1EB27F067}"/>
                </a:ext>
              </a:extLst>
            </p:cNvPr>
            <p:cNvSpPr/>
            <p:nvPr/>
          </p:nvSpPr>
          <p:spPr>
            <a:xfrm>
              <a:off x="4330102" y="3504710"/>
              <a:ext cx="3598956" cy="51290"/>
            </a:xfrm>
            <a:prstGeom prst="rect">
              <a:avLst/>
            </a:prstGeom>
            <a:solidFill>
              <a:srgbClr val="1D8B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25" name="矩形 24">
              <a:extLst>
                <a:ext uri="{FF2B5EF4-FFF2-40B4-BE49-F238E27FC236}">
                  <a16:creationId xmlns:a16="http://schemas.microsoft.com/office/drawing/2014/main" id="{CDF24601-656A-4A53-A65B-8FE2F5EDC4B6}"/>
                </a:ext>
              </a:extLst>
            </p:cNvPr>
            <p:cNvSpPr/>
            <p:nvPr/>
          </p:nvSpPr>
          <p:spPr>
            <a:xfrm>
              <a:off x="8163688" y="3487338"/>
              <a:ext cx="3598956" cy="50897"/>
            </a:xfrm>
            <a:prstGeom prst="rect">
              <a:avLst/>
            </a:prstGeom>
            <a:solidFill>
              <a:srgbClr val="1D8B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26" name="文本框 25">
              <a:extLst>
                <a:ext uri="{FF2B5EF4-FFF2-40B4-BE49-F238E27FC236}">
                  <a16:creationId xmlns:a16="http://schemas.microsoft.com/office/drawing/2014/main" id="{C2BE50B0-F881-4A94-944E-FD4E77D2C9FD}"/>
                </a:ext>
              </a:extLst>
            </p:cNvPr>
            <p:cNvSpPr txBox="1"/>
            <p:nvPr/>
          </p:nvSpPr>
          <p:spPr>
            <a:xfrm>
              <a:off x="539836" y="4182067"/>
              <a:ext cx="3446665" cy="1200329"/>
            </a:xfrm>
            <a:prstGeom prst="rect">
              <a:avLst/>
            </a:prstGeom>
            <a:noFill/>
          </p:spPr>
          <p:txBody>
            <a:bodyPr wrap="square" rtlCol="0">
              <a:spAutoFit/>
            </a:bodyPr>
            <a:lstStyle/>
            <a:p>
              <a:pPr>
                <a:lnSpc>
                  <a:spcPct val="150000"/>
                </a:lnSpc>
              </a:pPr>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聚合表可以对数据进行聚合计算，对已有的表单数据进行预计算（预处理），以备进一步调用。如在进销存管理的进出库表单，可以通过聚合表实时显示剩余库存。</a:t>
              </a:r>
              <a:endParaRPr lang="en-US" altLang="zh-CN"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endParaRPr>
            </a:p>
          </p:txBody>
        </p:sp>
        <p:sp>
          <p:nvSpPr>
            <p:cNvPr id="27" name="矩形 26">
              <a:extLst>
                <a:ext uri="{FF2B5EF4-FFF2-40B4-BE49-F238E27FC236}">
                  <a16:creationId xmlns:a16="http://schemas.microsoft.com/office/drawing/2014/main" id="{1BCC655D-0B76-4272-AC47-22217AF59DAA}"/>
                </a:ext>
              </a:extLst>
            </p:cNvPr>
            <p:cNvSpPr/>
            <p:nvPr/>
          </p:nvSpPr>
          <p:spPr>
            <a:xfrm>
              <a:off x="8174924" y="3487340"/>
              <a:ext cx="3587719" cy="2387278"/>
            </a:xfrm>
            <a:prstGeom prst="rect">
              <a:avLst/>
            </a:prstGeom>
            <a:solidFill>
              <a:schemeClr val="bg1">
                <a:alpha val="1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Alibaba Sans Light" panose="020B0303020203040204" pitchFamily="34" charset="0"/>
                <a:ea typeface="Alibaba PuHuiTi R" panose="00020600040101010101" pitchFamily="18" charset="-122"/>
                <a:cs typeface="Alibaba Sans Light" panose="020B0303020203040204" pitchFamily="34" charset="0"/>
                <a:sym typeface="Alibaba Sans Light" panose="020B0303020203040204" pitchFamily="34" charset="0"/>
              </a:endParaRPr>
            </a:p>
          </p:txBody>
        </p:sp>
        <p:grpSp>
          <p:nvGrpSpPr>
            <p:cNvPr id="28" name="组合 27">
              <a:extLst>
                <a:ext uri="{FF2B5EF4-FFF2-40B4-BE49-F238E27FC236}">
                  <a16:creationId xmlns:a16="http://schemas.microsoft.com/office/drawing/2014/main" id="{C14C76B8-A8B0-457E-92F7-B8805AF49164}"/>
                </a:ext>
              </a:extLst>
            </p:cNvPr>
            <p:cNvGrpSpPr/>
            <p:nvPr/>
          </p:nvGrpSpPr>
          <p:grpSpPr>
            <a:xfrm>
              <a:off x="8392196" y="3666337"/>
              <a:ext cx="1260009" cy="459790"/>
              <a:chOff x="9363756" y="3499182"/>
              <a:chExt cx="1260009" cy="459790"/>
            </a:xfrm>
          </p:grpSpPr>
          <p:sp>
            <p:nvSpPr>
              <p:cNvPr id="37" name="文本框 36">
                <a:extLst>
                  <a:ext uri="{FF2B5EF4-FFF2-40B4-BE49-F238E27FC236}">
                    <a16:creationId xmlns:a16="http://schemas.microsoft.com/office/drawing/2014/main" id="{C619E90A-69AF-48EB-9040-86D75294F8F5}"/>
                  </a:ext>
                </a:extLst>
              </p:cNvPr>
              <p:cNvSpPr txBox="1"/>
              <p:nvPr/>
            </p:nvSpPr>
            <p:spPr>
              <a:xfrm>
                <a:off x="9823546" y="3597094"/>
                <a:ext cx="800219" cy="338554"/>
              </a:xfrm>
              <a:prstGeom prst="rect">
                <a:avLst/>
              </a:prstGeom>
              <a:noFill/>
            </p:spPr>
            <p:txBody>
              <a:bodyPr wrap="none" rtlCol="0">
                <a:spAutoFit/>
              </a:bodyPr>
              <a:lstStyle/>
              <a:p>
                <a:r>
                  <a:rPr lang="zh-CN" altLang="en-US" sz="16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跨应用</a:t>
                </a:r>
              </a:p>
            </p:txBody>
          </p:sp>
          <p:grpSp>
            <p:nvGrpSpPr>
              <p:cNvPr id="38" name="组合 37">
                <a:extLst>
                  <a:ext uri="{FF2B5EF4-FFF2-40B4-BE49-F238E27FC236}">
                    <a16:creationId xmlns:a16="http://schemas.microsoft.com/office/drawing/2014/main" id="{833A95C1-B887-46C9-8669-119E4F9EC67C}"/>
                  </a:ext>
                </a:extLst>
              </p:cNvPr>
              <p:cNvGrpSpPr/>
              <p:nvPr/>
            </p:nvGrpSpPr>
            <p:grpSpPr>
              <a:xfrm>
                <a:off x="9363756" y="3499182"/>
                <a:ext cx="459790" cy="459790"/>
                <a:chOff x="8335056" y="2952895"/>
                <a:chExt cx="459790" cy="459790"/>
              </a:xfrm>
            </p:grpSpPr>
            <p:sp>
              <p:nvSpPr>
                <p:cNvPr id="39" name="椭圆 38">
                  <a:extLst>
                    <a:ext uri="{FF2B5EF4-FFF2-40B4-BE49-F238E27FC236}">
                      <a16:creationId xmlns:a16="http://schemas.microsoft.com/office/drawing/2014/main" id="{B90602A4-2B8A-48C2-97FA-8C8DE277F585}"/>
                    </a:ext>
                  </a:extLst>
                </p:cNvPr>
                <p:cNvSpPr/>
                <p:nvPr/>
              </p:nvSpPr>
              <p:spPr>
                <a:xfrm>
                  <a:off x="8335056" y="2952895"/>
                  <a:ext cx="459790" cy="459790"/>
                </a:xfrm>
                <a:prstGeom prst="ellipse">
                  <a:avLst/>
                </a:prstGeom>
                <a:solidFill>
                  <a:srgbClr val="1D8B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pic>
              <p:nvPicPr>
                <p:cNvPr id="40" name="图片 39">
                  <a:extLst>
                    <a:ext uri="{FF2B5EF4-FFF2-40B4-BE49-F238E27FC236}">
                      <a16:creationId xmlns:a16="http://schemas.microsoft.com/office/drawing/2014/main" id="{F665DF8C-21D0-4A54-AB97-25E7B561438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24787" y="3038964"/>
                  <a:ext cx="280327" cy="280327"/>
                </a:xfrm>
                <a:prstGeom prst="rect">
                  <a:avLst/>
                </a:prstGeom>
              </p:spPr>
            </p:pic>
          </p:grpSp>
        </p:grpSp>
        <p:sp>
          <p:nvSpPr>
            <p:cNvPr id="29" name="矩形 28">
              <a:extLst>
                <a:ext uri="{FF2B5EF4-FFF2-40B4-BE49-F238E27FC236}">
                  <a16:creationId xmlns:a16="http://schemas.microsoft.com/office/drawing/2014/main" id="{BE7859AC-457B-490B-AC92-2E0B075BA192}"/>
                </a:ext>
              </a:extLst>
            </p:cNvPr>
            <p:cNvSpPr/>
            <p:nvPr/>
          </p:nvSpPr>
          <p:spPr>
            <a:xfrm>
              <a:off x="4326825" y="3538236"/>
              <a:ext cx="3605581" cy="2342832"/>
            </a:xfrm>
            <a:prstGeom prst="rect">
              <a:avLst/>
            </a:prstGeom>
            <a:solidFill>
              <a:schemeClr val="bg1">
                <a:alpha val="1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Alibaba Sans Light" panose="020B0303020203040204" pitchFamily="34" charset="0"/>
                <a:ea typeface="Alibaba PuHuiTi R" panose="00020600040101010101" pitchFamily="18" charset="-122"/>
                <a:cs typeface="Alibaba Sans Light" panose="020B0303020203040204" pitchFamily="34" charset="0"/>
                <a:sym typeface="Alibaba Sans Light" panose="020B0303020203040204" pitchFamily="34" charset="0"/>
              </a:endParaRPr>
            </a:p>
          </p:txBody>
        </p:sp>
        <p:grpSp>
          <p:nvGrpSpPr>
            <p:cNvPr id="30" name="组合 29">
              <a:extLst>
                <a:ext uri="{FF2B5EF4-FFF2-40B4-BE49-F238E27FC236}">
                  <a16:creationId xmlns:a16="http://schemas.microsoft.com/office/drawing/2014/main" id="{72EBC6B1-8B80-4359-AECD-D977E3EA4383}"/>
                </a:ext>
              </a:extLst>
            </p:cNvPr>
            <p:cNvGrpSpPr/>
            <p:nvPr/>
          </p:nvGrpSpPr>
          <p:grpSpPr>
            <a:xfrm>
              <a:off x="4551338" y="3666337"/>
              <a:ext cx="1465193" cy="459790"/>
              <a:chOff x="5220381" y="3487339"/>
              <a:chExt cx="1465193" cy="459790"/>
            </a:xfrm>
          </p:grpSpPr>
          <p:sp>
            <p:nvSpPr>
              <p:cNvPr id="33" name="文本框 32">
                <a:extLst>
                  <a:ext uri="{FF2B5EF4-FFF2-40B4-BE49-F238E27FC236}">
                    <a16:creationId xmlns:a16="http://schemas.microsoft.com/office/drawing/2014/main" id="{AAA482F6-6F6B-4E96-9A1A-C52840D7FFAD}"/>
                  </a:ext>
                </a:extLst>
              </p:cNvPr>
              <p:cNvSpPr txBox="1"/>
              <p:nvPr/>
            </p:nvSpPr>
            <p:spPr>
              <a:xfrm>
                <a:off x="5680171" y="3585251"/>
                <a:ext cx="1005403" cy="338554"/>
              </a:xfrm>
              <a:prstGeom prst="rect">
                <a:avLst/>
              </a:prstGeom>
              <a:noFill/>
            </p:spPr>
            <p:txBody>
              <a:bodyPr wrap="none" rtlCol="0">
                <a:spAutoFit/>
              </a:bodyPr>
              <a:lstStyle/>
              <a:p>
                <a:r>
                  <a:rPr lang="zh-CN" altLang="en-US" sz="16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智能助手</a:t>
                </a:r>
              </a:p>
            </p:txBody>
          </p:sp>
          <p:grpSp>
            <p:nvGrpSpPr>
              <p:cNvPr id="34" name="组合 33">
                <a:extLst>
                  <a:ext uri="{FF2B5EF4-FFF2-40B4-BE49-F238E27FC236}">
                    <a16:creationId xmlns:a16="http://schemas.microsoft.com/office/drawing/2014/main" id="{01C9CD1F-82F3-41F8-8AB5-98E354ABD060}"/>
                  </a:ext>
                </a:extLst>
              </p:cNvPr>
              <p:cNvGrpSpPr/>
              <p:nvPr/>
            </p:nvGrpSpPr>
            <p:grpSpPr>
              <a:xfrm>
                <a:off x="5220381" y="3487339"/>
                <a:ext cx="459790" cy="459790"/>
                <a:chOff x="4486956" y="2952895"/>
                <a:chExt cx="459790" cy="459790"/>
              </a:xfrm>
            </p:grpSpPr>
            <p:sp>
              <p:nvSpPr>
                <p:cNvPr id="35" name="椭圆 34">
                  <a:extLst>
                    <a:ext uri="{FF2B5EF4-FFF2-40B4-BE49-F238E27FC236}">
                      <a16:creationId xmlns:a16="http://schemas.microsoft.com/office/drawing/2014/main" id="{36CA9793-89EA-4A78-9A94-8D0D0F288374}"/>
                    </a:ext>
                  </a:extLst>
                </p:cNvPr>
                <p:cNvSpPr/>
                <p:nvPr/>
              </p:nvSpPr>
              <p:spPr>
                <a:xfrm>
                  <a:off x="4486956" y="2952895"/>
                  <a:ext cx="459790" cy="459790"/>
                </a:xfrm>
                <a:prstGeom prst="ellipse">
                  <a:avLst/>
                </a:prstGeom>
                <a:solidFill>
                  <a:srgbClr val="1D8B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pic>
              <p:nvPicPr>
                <p:cNvPr id="36" name="图片 35">
                  <a:extLst>
                    <a:ext uri="{FF2B5EF4-FFF2-40B4-BE49-F238E27FC236}">
                      <a16:creationId xmlns:a16="http://schemas.microsoft.com/office/drawing/2014/main" id="{A23C705A-B5DF-4B28-B705-8031E813F83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37854" y="3003792"/>
                  <a:ext cx="357996" cy="357996"/>
                </a:xfrm>
                <a:prstGeom prst="rect">
                  <a:avLst/>
                </a:prstGeom>
              </p:spPr>
            </p:pic>
          </p:grpSp>
        </p:grpSp>
        <p:sp>
          <p:nvSpPr>
            <p:cNvPr id="31" name="文本框 30">
              <a:extLst>
                <a:ext uri="{FF2B5EF4-FFF2-40B4-BE49-F238E27FC236}">
                  <a16:creationId xmlns:a16="http://schemas.microsoft.com/office/drawing/2014/main" id="{6AF6F9D0-DFED-4891-9D64-53BC47BFDD34}"/>
                </a:ext>
              </a:extLst>
            </p:cNvPr>
            <p:cNvSpPr txBox="1"/>
            <p:nvPr/>
          </p:nvSpPr>
          <p:spPr>
            <a:xfrm>
              <a:off x="4393629" y="4182067"/>
              <a:ext cx="3440972" cy="1477328"/>
            </a:xfrm>
            <a:prstGeom prst="rect">
              <a:avLst/>
            </a:prstGeom>
            <a:noFill/>
          </p:spPr>
          <p:txBody>
            <a:bodyPr wrap="square" rtlCol="0">
              <a:spAutoFit/>
            </a:bodyPr>
            <a:lstStyle/>
            <a:p>
              <a:pPr>
                <a:lnSpc>
                  <a:spcPct val="150000"/>
                </a:lnSpc>
              </a:pPr>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智能助手可以在满足指定的触发条件后，自动在目标表单中新增、修改、删除数据，或执行插件。如在进销存管理的采购入库环节，当采购单新增数据时可通过智能助手在入库单里自动新增一条数据。</a:t>
              </a:r>
              <a:endParaRPr lang="en-US" altLang="zh-CN"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endParaRPr>
            </a:p>
          </p:txBody>
        </p:sp>
        <p:sp>
          <p:nvSpPr>
            <p:cNvPr id="32" name="文本框 31">
              <a:extLst>
                <a:ext uri="{FF2B5EF4-FFF2-40B4-BE49-F238E27FC236}">
                  <a16:creationId xmlns:a16="http://schemas.microsoft.com/office/drawing/2014/main" id="{082FF2F5-D5F0-47FA-AEB3-FC0C4205C62D}"/>
                </a:ext>
              </a:extLst>
            </p:cNvPr>
            <p:cNvSpPr txBox="1"/>
            <p:nvPr/>
          </p:nvSpPr>
          <p:spPr>
            <a:xfrm>
              <a:off x="8222717" y="4182067"/>
              <a:ext cx="3473983" cy="1200329"/>
            </a:xfrm>
            <a:prstGeom prst="rect">
              <a:avLst/>
            </a:prstGeom>
            <a:noFill/>
          </p:spPr>
          <p:txBody>
            <a:bodyPr wrap="square" rtlCol="0">
              <a:spAutoFit/>
            </a:bodyPr>
            <a:lstStyle/>
            <a:p>
              <a:pPr>
                <a:lnSpc>
                  <a:spcPct val="150000"/>
                </a:lnSpc>
              </a:pPr>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跨应用即可以调用其他应用的数据。比如在仪表盘分析时选择数据来源的时候可以选择其他应用的表数据；在表单设置中数据联动、公式、关联查询、关联数据等功能均支持跨应用。</a:t>
              </a:r>
              <a:endParaRPr lang="en-US" altLang="zh-CN"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endParaRPr>
            </a:p>
          </p:txBody>
        </p:sp>
      </p:grpSp>
      <p:grpSp>
        <p:nvGrpSpPr>
          <p:cNvPr id="45" name="组合 44">
            <a:extLst>
              <a:ext uri="{FF2B5EF4-FFF2-40B4-BE49-F238E27FC236}">
                <a16:creationId xmlns:a16="http://schemas.microsoft.com/office/drawing/2014/main" id="{28DB2E9D-7D3D-4D96-9035-93D809B92FC2}"/>
              </a:ext>
            </a:extLst>
          </p:cNvPr>
          <p:cNvGrpSpPr/>
          <p:nvPr/>
        </p:nvGrpSpPr>
        <p:grpSpPr>
          <a:xfrm>
            <a:off x="448422" y="3656241"/>
            <a:ext cx="11295156" cy="2394498"/>
            <a:chOff x="467488" y="3487338"/>
            <a:chExt cx="11295156" cy="2394498"/>
          </a:xfrm>
        </p:grpSpPr>
        <p:sp>
          <p:nvSpPr>
            <p:cNvPr id="46" name="矩形 45">
              <a:extLst>
                <a:ext uri="{FF2B5EF4-FFF2-40B4-BE49-F238E27FC236}">
                  <a16:creationId xmlns:a16="http://schemas.microsoft.com/office/drawing/2014/main" id="{30A41162-7D17-441D-995A-5E3F47604D09}"/>
                </a:ext>
              </a:extLst>
            </p:cNvPr>
            <p:cNvSpPr/>
            <p:nvPr/>
          </p:nvSpPr>
          <p:spPr>
            <a:xfrm>
              <a:off x="467488" y="3504710"/>
              <a:ext cx="3598956" cy="51290"/>
            </a:xfrm>
            <a:prstGeom prst="rect">
              <a:avLst/>
            </a:prstGeom>
            <a:solidFill>
              <a:srgbClr val="1D8B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47" name="矩形 46">
              <a:extLst>
                <a:ext uri="{FF2B5EF4-FFF2-40B4-BE49-F238E27FC236}">
                  <a16:creationId xmlns:a16="http://schemas.microsoft.com/office/drawing/2014/main" id="{99968F87-9900-47DC-AA12-BA56A35997A6}"/>
                </a:ext>
              </a:extLst>
            </p:cNvPr>
            <p:cNvSpPr/>
            <p:nvPr/>
          </p:nvSpPr>
          <p:spPr>
            <a:xfrm>
              <a:off x="467488" y="3538236"/>
              <a:ext cx="3598956" cy="2343600"/>
            </a:xfrm>
            <a:prstGeom prst="rect">
              <a:avLst/>
            </a:prstGeom>
            <a:solidFill>
              <a:schemeClr val="bg1">
                <a:alpha val="1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Alibaba Sans Light" panose="020B0303020203040204" pitchFamily="34" charset="0"/>
                <a:ea typeface="Alibaba PuHuiTi R" panose="00020600040101010101" pitchFamily="18" charset="-122"/>
                <a:cs typeface="Alibaba Sans Light" panose="020B0303020203040204" pitchFamily="34" charset="0"/>
                <a:sym typeface="Alibaba Sans Light" panose="020B0303020203040204" pitchFamily="34" charset="0"/>
              </a:endParaRPr>
            </a:p>
          </p:txBody>
        </p:sp>
        <p:grpSp>
          <p:nvGrpSpPr>
            <p:cNvPr id="48" name="组合 47">
              <a:extLst>
                <a:ext uri="{FF2B5EF4-FFF2-40B4-BE49-F238E27FC236}">
                  <a16:creationId xmlns:a16="http://schemas.microsoft.com/office/drawing/2014/main" id="{C0E36AC2-F13C-4532-BBCE-458FCC03A74A}"/>
                </a:ext>
              </a:extLst>
            </p:cNvPr>
            <p:cNvGrpSpPr/>
            <p:nvPr/>
          </p:nvGrpSpPr>
          <p:grpSpPr>
            <a:xfrm>
              <a:off x="679341" y="3666337"/>
              <a:ext cx="1001926" cy="459790"/>
              <a:chOff x="1577039" y="3499182"/>
              <a:chExt cx="1001926" cy="459790"/>
            </a:xfrm>
          </p:grpSpPr>
          <p:grpSp>
            <p:nvGrpSpPr>
              <p:cNvPr id="66" name="组合 65">
                <a:extLst>
                  <a:ext uri="{FF2B5EF4-FFF2-40B4-BE49-F238E27FC236}">
                    <a16:creationId xmlns:a16="http://schemas.microsoft.com/office/drawing/2014/main" id="{3220DD8B-56CB-4AD9-80CD-8B588C05728F}"/>
                  </a:ext>
                </a:extLst>
              </p:cNvPr>
              <p:cNvGrpSpPr/>
              <p:nvPr/>
            </p:nvGrpSpPr>
            <p:grpSpPr>
              <a:xfrm>
                <a:off x="1577039" y="3499182"/>
                <a:ext cx="459790" cy="459790"/>
                <a:chOff x="1682656" y="3582948"/>
                <a:chExt cx="914400" cy="914400"/>
              </a:xfrm>
            </p:grpSpPr>
            <p:sp>
              <p:nvSpPr>
                <p:cNvPr id="68" name="椭圆 67">
                  <a:extLst>
                    <a:ext uri="{FF2B5EF4-FFF2-40B4-BE49-F238E27FC236}">
                      <a16:creationId xmlns:a16="http://schemas.microsoft.com/office/drawing/2014/main" id="{769050C3-E283-448B-BF02-46ADC1912A61}"/>
                    </a:ext>
                  </a:extLst>
                </p:cNvPr>
                <p:cNvSpPr/>
                <p:nvPr/>
              </p:nvSpPr>
              <p:spPr>
                <a:xfrm>
                  <a:off x="1682656" y="3582948"/>
                  <a:ext cx="914400" cy="914400"/>
                </a:xfrm>
                <a:prstGeom prst="ellipse">
                  <a:avLst/>
                </a:prstGeom>
                <a:solidFill>
                  <a:srgbClr val="1D8B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pic>
              <p:nvPicPr>
                <p:cNvPr id="69" name="图片 68">
                  <a:extLst>
                    <a:ext uri="{FF2B5EF4-FFF2-40B4-BE49-F238E27FC236}">
                      <a16:creationId xmlns:a16="http://schemas.microsoft.com/office/drawing/2014/main" id="{0DA61C9F-767D-4631-AD70-556DEDB01E4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868393" y="3768685"/>
                  <a:ext cx="542926" cy="542926"/>
                </a:xfrm>
                <a:prstGeom prst="rect">
                  <a:avLst/>
                </a:prstGeom>
              </p:spPr>
            </p:pic>
          </p:grpSp>
          <p:sp>
            <p:nvSpPr>
              <p:cNvPr id="67" name="文本框 66">
                <a:extLst>
                  <a:ext uri="{FF2B5EF4-FFF2-40B4-BE49-F238E27FC236}">
                    <a16:creationId xmlns:a16="http://schemas.microsoft.com/office/drawing/2014/main" id="{EC08EADD-A845-4A8B-B69E-FA7B6EA7C48F}"/>
                  </a:ext>
                </a:extLst>
              </p:cNvPr>
              <p:cNvSpPr txBox="1"/>
              <p:nvPr/>
            </p:nvSpPr>
            <p:spPr>
              <a:xfrm>
                <a:off x="2036829" y="3597094"/>
                <a:ext cx="542136" cy="338554"/>
              </a:xfrm>
              <a:prstGeom prst="rect">
                <a:avLst/>
              </a:prstGeom>
              <a:noFill/>
            </p:spPr>
            <p:txBody>
              <a:bodyPr wrap="none" rtlCol="0">
                <a:spAutoFit/>
              </a:bodyPr>
              <a:lstStyle/>
              <a:p>
                <a:r>
                  <a:rPr lang="en-US" altLang="zh-CN" sz="16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OCR</a:t>
                </a:r>
                <a:endParaRPr lang="zh-CN" altLang="en-US" sz="16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endParaRPr>
              </a:p>
            </p:txBody>
          </p:sp>
        </p:grpSp>
        <p:sp>
          <p:nvSpPr>
            <p:cNvPr id="49" name="矩形 48">
              <a:extLst>
                <a:ext uri="{FF2B5EF4-FFF2-40B4-BE49-F238E27FC236}">
                  <a16:creationId xmlns:a16="http://schemas.microsoft.com/office/drawing/2014/main" id="{76580CB2-E1C9-4275-8923-DA6537907FC2}"/>
                </a:ext>
              </a:extLst>
            </p:cNvPr>
            <p:cNvSpPr/>
            <p:nvPr/>
          </p:nvSpPr>
          <p:spPr>
            <a:xfrm>
              <a:off x="4315588" y="3504710"/>
              <a:ext cx="3598956" cy="51290"/>
            </a:xfrm>
            <a:prstGeom prst="rect">
              <a:avLst/>
            </a:prstGeom>
            <a:solidFill>
              <a:srgbClr val="1D8B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50" name="矩形 49">
              <a:extLst>
                <a:ext uri="{FF2B5EF4-FFF2-40B4-BE49-F238E27FC236}">
                  <a16:creationId xmlns:a16="http://schemas.microsoft.com/office/drawing/2014/main" id="{57A51AC7-0AB1-4D6D-9AD8-02FC2E12D702}"/>
                </a:ext>
              </a:extLst>
            </p:cNvPr>
            <p:cNvSpPr/>
            <p:nvPr/>
          </p:nvSpPr>
          <p:spPr>
            <a:xfrm>
              <a:off x="8163688" y="3487338"/>
              <a:ext cx="3598956" cy="50897"/>
            </a:xfrm>
            <a:prstGeom prst="rect">
              <a:avLst/>
            </a:prstGeom>
            <a:solidFill>
              <a:srgbClr val="1D8B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51" name="文本框 50">
              <a:extLst>
                <a:ext uri="{FF2B5EF4-FFF2-40B4-BE49-F238E27FC236}">
                  <a16:creationId xmlns:a16="http://schemas.microsoft.com/office/drawing/2014/main" id="{D23110AB-DFE7-41CC-B506-43E2E44BC98E}"/>
                </a:ext>
              </a:extLst>
            </p:cNvPr>
            <p:cNvSpPr txBox="1"/>
            <p:nvPr/>
          </p:nvSpPr>
          <p:spPr>
            <a:xfrm>
              <a:off x="539836" y="4182067"/>
              <a:ext cx="3446665" cy="1477328"/>
            </a:xfrm>
            <a:prstGeom prst="rect">
              <a:avLst/>
            </a:prstGeom>
            <a:noFill/>
          </p:spPr>
          <p:txBody>
            <a:bodyPr wrap="square" rtlCol="0">
              <a:spAutoFit/>
            </a:bodyPr>
            <a:lstStyle/>
            <a:p>
              <a:pPr>
                <a:lnSpc>
                  <a:spcPct val="150000"/>
                </a:lnSpc>
              </a:pPr>
              <a:r>
                <a:rPr lang="en-US" altLang="zh-CN"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OCR</a:t>
              </a:r>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「文字识别」字段支持通用文字、身份证、增值税发票、营业执照、驾驶证、行驶证、银行卡以及火车票的识别，简单配置即可实现文字转换处理，在财务报销等场景中能够解决繁琐的发票录入问题。</a:t>
              </a:r>
              <a:endParaRPr lang="en-US" altLang="zh-CN"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endParaRPr>
            </a:p>
          </p:txBody>
        </p:sp>
        <p:sp>
          <p:nvSpPr>
            <p:cNvPr id="52" name="矩形 51">
              <a:extLst>
                <a:ext uri="{FF2B5EF4-FFF2-40B4-BE49-F238E27FC236}">
                  <a16:creationId xmlns:a16="http://schemas.microsoft.com/office/drawing/2014/main" id="{8093A45C-CB91-402F-BE9C-D9F56CFDE2D6}"/>
                </a:ext>
              </a:extLst>
            </p:cNvPr>
            <p:cNvSpPr/>
            <p:nvPr/>
          </p:nvSpPr>
          <p:spPr>
            <a:xfrm>
              <a:off x="8174924" y="3487340"/>
              <a:ext cx="3587719" cy="2343600"/>
            </a:xfrm>
            <a:prstGeom prst="rect">
              <a:avLst/>
            </a:prstGeom>
            <a:solidFill>
              <a:schemeClr val="bg1">
                <a:alpha val="1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Alibaba Sans Light" panose="020B0303020203040204" pitchFamily="34" charset="0"/>
                <a:ea typeface="Alibaba PuHuiTi R" panose="00020600040101010101" pitchFamily="18" charset="-122"/>
                <a:cs typeface="Alibaba Sans Light" panose="020B0303020203040204" pitchFamily="34" charset="0"/>
                <a:sym typeface="Alibaba Sans Light" panose="020B0303020203040204" pitchFamily="34" charset="0"/>
              </a:endParaRPr>
            </a:p>
          </p:txBody>
        </p:sp>
        <p:grpSp>
          <p:nvGrpSpPr>
            <p:cNvPr id="53" name="组合 52">
              <a:extLst>
                <a:ext uri="{FF2B5EF4-FFF2-40B4-BE49-F238E27FC236}">
                  <a16:creationId xmlns:a16="http://schemas.microsoft.com/office/drawing/2014/main" id="{D0A80DE2-7014-4B14-84B9-AABB5658E21E}"/>
                </a:ext>
              </a:extLst>
            </p:cNvPr>
            <p:cNvGrpSpPr/>
            <p:nvPr/>
          </p:nvGrpSpPr>
          <p:grpSpPr>
            <a:xfrm>
              <a:off x="8392196" y="3666337"/>
              <a:ext cx="1670378" cy="459790"/>
              <a:chOff x="9363756" y="3499182"/>
              <a:chExt cx="1670378" cy="459790"/>
            </a:xfrm>
          </p:grpSpPr>
          <p:sp>
            <p:nvSpPr>
              <p:cNvPr id="62" name="文本框 61">
                <a:extLst>
                  <a:ext uri="{FF2B5EF4-FFF2-40B4-BE49-F238E27FC236}">
                    <a16:creationId xmlns:a16="http://schemas.microsoft.com/office/drawing/2014/main" id="{8B148222-C275-4066-9854-F6D2F63AB563}"/>
                  </a:ext>
                </a:extLst>
              </p:cNvPr>
              <p:cNvSpPr txBox="1"/>
              <p:nvPr/>
            </p:nvSpPr>
            <p:spPr>
              <a:xfrm>
                <a:off x="9823546" y="3597094"/>
                <a:ext cx="1210588" cy="338554"/>
              </a:xfrm>
              <a:prstGeom prst="rect">
                <a:avLst/>
              </a:prstGeom>
              <a:noFill/>
            </p:spPr>
            <p:txBody>
              <a:bodyPr wrap="none" rtlCol="0">
                <a:spAutoFit/>
              </a:bodyPr>
              <a:lstStyle/>
              <a:p>
                <a:r>
                  <a:rPr lang="zh-CN" altLang="en-US" sz="16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自定义打印</a:t>
                </a:r>
              </a:p>
            </p:txBody>
          </p:sp>
          <p:grpSp>
            <p:nvGrpSpPr>
              <p:cNvPr id="63" name="组合 62">
                <a:extLst>
                  <a:ext uri="{FF2B5EF4-FFF2-40B4-BE49-F238E27FC236}">
                    <a16:creationId xmlns:a16="http://schemas.microsoft.com/office/drawing/2014/main" id="{66619E1C-344A-42CD-B66A-5F630C7D5C5F}"/>
                  </a:ext>
                </a:extLst>
              </p:cNvPr>
              <p:cNvGrpSpPr/>
              <p:nvPr/>
            </p:nvGrpSpPr>
            <p:grpSpPr>
              <a:xfrm>
                <a:off x="9363756" y="3499182"/>
                <a:ext cx="459790" cy="459790"/>
                <a:chOff x="8335056" y="2952895"/>
                <a:chExt cx="459790" cy="459790"/>
              </a:xfrm>
            </p:grpSpPr>
            <p:sp>
              <p:nvSpPr>
                <p:cNvPr id="64" name="椭圆 63">
                  <a:extLst>
                    <a:ext uri="{FF2B5EF4-FFF2-40B4-BE49-F238E27FC236}">
                      <a16:creationId xmlns:a16="http://schemas.microsoft.com/office/drawing/2014/main" id="{D87A0C70-5E3E-44EB-86F7-54DADD4102FF}"/>
                    </a:ext>
                  </a:extLst>
                </p:cNvPr>
                <p:cNvSpPr/>
                <p:nvPr/>
              </p:nvSpPr>
              <p:spPr>
                <a:xfrm>
                  <a:off x="8335056" y="2952895"/>
                  <a:ext cx="459790" cy="459790"/>
                </a:xfrm>
                <a:prstGeom prst="ellipse">
                  <a:avLst/>
                </a:prstGeom>
                <a:solidFill>
                  <a:srgbClr val="1D8B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pic>
              <p:nvPicPr>
                <p:cNvPr id="65" name="图片 64">
                  <a:extLst>
                    <a:ext uri="{FF2B5EF4-FFF2-40B4-BE49-F238E27FC236}">
                      <a16:creationId xmlns:a16="http://schemas.microsoft.com/office/drawing/2014/main" id="{6F7D18B6-4590-4B6B-A773-619631AD40B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424787" y="3038964"/>
                  <a:ext cx="280327" cy="280327"/>
                </a:xfrm>
                <a:prstGeom prst="rect">
                  <a:avLst/>
                </a:prstGeom>
              </p:spPr>
            </p:pic>
          </p:grpSp>
        </p:grpSp>
        <p:sp>
          <p:nvSpPr>
            <p:cNvPr id="54" name="矩形 53">
              <a:extLst>
                <a:ext uri="{FF2B5EF4-FFF2-40B4-BE49-F238E27FC236}">
                  <a16:creationId xmlns:a16="http://schemas.microsoft.com/office/drawing/2014/main" id="{7D242DAF-D78D-4733-8F7A-4FFE50F69FF7}"/>
                </a:ext>
              </a:extLst>
            </p:cNvPr>
            <p:cNvSpPr/>
            <p:nvPr/>
          </p:nvSpPr>
          <p:spPr>
            <a:xfrm>
              <a:off x="4326825" y="3538236"/>
              <a:ext cx="3605581" cy="2343600"/>
            </a:xfrm>
            <a:prstGeom prst="rect">
              <a:avLst/>
            </a:prstGeom>
            <a:solidFill>
              <a:schemeClr val="bg1">
                <a:alpha val="1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solidFill>
                  <a:schemeClr val="tx1"/>
                </a:solidFill>
                <a:latin typeface="Alibaba Sans Light" panose="020B0303020203040204" pitchFamily="34" charset="0"/>
                <a:ea typeface="Alibaba PuHuiTi R" panose="00020600040101010101" pitchFamily="18" charset="-122"/>
                <a:cs typeface="Alibaba Sans Light" panose="020B0303020203040204" pitchFamily="34" charset="0"/>
                <a:sym typeface="Alibaba Sans Light" panose="020B0303020203040204" pitchFamily="34" charset="0"/>
              </a:endParaRPr>
            </a:p>
          </p:txBody>
        </p:sp>
        <p:grpSp>
          <p:nvGrpSpPr>
            <p:cNvPr id="55" name="组合 54">
              <a:extLst>
                <a:ext uri="{FF2B5EF4-FFF2-40B4-BE49-F238E27FC236}">
                  <a16:creationId xmlns:a16="http://schemas.microsoft.com/office/drawing/2014/main" id="{F5C04DEE-C2A9-41E4-9C58-AF153CFA9D47}"/>
                </a:ext>
              </a:extLst>
            </p:cNvPr>
            <p:cNvGrpSpPr/>
            <p:nvPr/>
          </p:nvGrpSpPr>
          <p:grpSpPr>
            <a:xfrm>
              <a:off x="4551338" y="3666337"/>
              <a:ext cx="965954" cy="459790"/>
              <a:chOff x="5220381" y="3487339"/>
              <a:chExt cx="965954" cy="459790"/>
            </a:xfrm>
          </p:grpSpPr>
          <p:sp>
            <p:nvSpPr>
              <p:cNvPr id="58" name="文本框 57">
                <a:extLst>
                  <a:ext uri="{FF2B5EF4-FFF2-40B4-BE49-F238E27FC236}">
                    <a16:creationId xmlns:a16="http://schemas.microsoft.com/office/drawing/2014/main" id="{0D43C609-2F6C-40ED-8967-9D03FC3CF5EB}"/>
                  </a:ext>
                </a:extLst>
              </p:cNvPr>
              <p:cNvSpPr txBox="1"/>
              <p:nvPr/>
            </p:nvSpPr>
            <p:spPr>
              <a:xfrm>
                <a:off x="5680171" y="3585251"/>
                <a:ext cx="506164" cy="338554"/>
              </a:xfrm>
              <a:prstGeom prst="rect">
                <a:avLst/>
              </a:prstGeom>
              <a:noFill/>
            </p:spPr>
            <p:txBody>
              <a:bodyPr wrap="none" rtlCol="0">
                <a:spAutoFit/>
              </a:bodyPr>
              <a:lstStyle/>
              <a:p>
                <a:r>
                  <a:rPr lang="en-US" altLang="zh-CN" sz="16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BPA</a:t>
                </a:r>
                <a:endParaRPr lang="zh-CN" altLang="en-US" sz="16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endParaRPr>
              </a:p>
            </p:txBody>
          </p:sp>
          <p:grpSp>
            <p:nvGrpSpPr>
              <p:cNvPr id="59" name="组合 58">
                <a:extLst>
                  <a:ext uri="{FF2B5EF4-FFF2-40B4-BE49-F238E27FC236}">
                    <a16:creationId xmlns:a16="http://schemas.microsoft.com/office/drawing/2014/main" id="{34E34348-4D33-432F-B38E-D55B65BB9BC2}"/>
                  </a:ext>
                </a:extLst>
              </p:cNvPr>
              <p:cNvGrpSpPr/>
              <p:nvPr/>
            </p:nvGrpSpPr>
            <p:grpSpPr>
              <a:xfrm>
                <a:off x="5220381" y="3487339"/>
                <a:ext cx="459790" cy="459790"/>
                <a:chOff x="4486956" y="2952895"/>
                <a:chExt cx="459790" cy="459790"/>
              </a:xfrm>
            </p:grpSpPr>
            <p:sp>
              <p:nvSpPr>
                <p:cNvPr id="60" name="椭圆 59">
                  <a:extLst>
                    <a:ext uri="{FF2B5EF4-FFF2-40B4-BE49-F238E27FC236}">
                      <a16:creationId xmlns:a16="http://schemas.microsoft.com/office/drawing/2014/main" id="{CB61E61E-C7E5-4DF0-A32E-C6EE1BF14643}"/>
                    </a:ext>
                  </a:extLst>
                </p:cNvPr>
                <p:cNvSpPr/>
                <p:nvPr/>
              </p:nvSpPr>
              <p:spPr>
                <a:xfrm>
                  <a:off x="4486956" y="2952895"/>
                  <a:ext cx="459790" cy="459790"/>
                </a:xfrm>
                <a:prstGeom prst="ellipse">
                  <a:avLst/>
                </a:prstGeom>
                <a:solidFill>
                  <a:srgbClr val="1D8B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pic>
              <p:nvPicPr>
                <p:cNvPr id="61" name="图片 60">
                  <a:extLst>
                    <a:ext uri="{FF2B5EF4-FFF2-40B4-BE49-F238E27FC236}">
                      <a16:creationId xmlns:a16="http://schemas.microsoft.com/office/drawing/2014/main" id="{B8326BAD-8223-42E4-B303-4239F560E72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537854" y="3003792"/>
                  <a:ext cx="357996" cy="357996"/>
                </a:xfrm>
                <a:prstGeom prst="rect">
                  <a:avLst/>
                </a:prstGeom>
              </p:spPr>
            </p:pic>
          </p:grpSp>
        </p:grpSp>
        <p:sp>
          <p:nvSpPr>
            <p:cNvPr id="56" name="文本框 55">
              <a:extLst>
                <a:ext uri="{FF2B5EF4-FFF2-40B4-BE49-F238E27FC236}">
                  <a16:creationId xmlns:a16="http://schemas.microsoft.com/office/drawing/2014/main" id="{48D00596-9096-44A0-8DD7-CB201E4EDC42}"/>
                </a:ext>
              </a:extLst>
            </p:cNvPr>
            <p:cNvSpPr txBox="1"/>
            <p:nvPr/>
          </p:nvSpPr>
          <p:spPr>
            <a:xfrm>
              <a:off x="4393629" y="4182067"/>
              <a:ext cx="3440972" cy="1477328"/>
            </a:xfrm>
            <a:prstGeom prst="rect">
              <a:avLst/>
            </a:prstGeom>
            <a:noFill/>
          </p:spPr>
          <p:txBody>
            <a:bodyPr wrap="square" rtlCol="0">
              <a:spAutoFit/>
            </a:bodyPr>
            <a:lstStyle/>
            <a:p>
              <a:pPr>
                <a:lnSpc>
                  <a:spcPct val="150000"/>
                </a:lnSpc>
              </a:pPr>
              <a:r>
                <a:rPr lang="en-US" altLang="zh-CN"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BPA</a:t>
              </a:r>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，即业务流程分析。可以实现对于流程流转过程数据的整体分析，比如流程节点的待办个数、平均处理时间等，进而去解决过去流程信息不透明、待办长期积压等问题，最终实现流程流转效率的提升。</a:t>
              </a:r>
              <a:endParaRPr lang="en-US" altLang="zh-CN"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endParaRPr>
            </a:p>
          </p:txBody>
        </p:sp>
        <p:sp>
          <p:nvSpPr>
            <p:cNvPr id="57" name="文本框 56">
              <a:extLst>
                <a:ext uri="{FF2B5EF4-FFF2-40B4-BE49-F238E27FC236}">
                  <a16:creationId xmlns:a16="http://schemas.microsoft.com/office/drawing/2014/main" id="{7205EF1A-7E04-44BD-B730-F95FE1EEB165}"/>
                </a:ext>
              </a:extLst>
            </p:cNvPr>
            <p:cNvSpPr txBox="1"/>
            <p:nvPr/>
          </p:nvSpPr>
          <p:spPr>
            <a:xfrm>
              <a:off x="8222717" y="4182067"/>
              <a:ext cx="3473983" cy="1200329"/>
            </a:xfrm>
            <a:prstGeom prst="rect">
              <a:avLst/>
            </a:prstGeom>
            <a:noFill/>
          </p:spPr>
          <p:txBody>
            <a:bodyPr wrap="square" rtlCol="0">
              <a:spAutoFit/>
            </a:bodyPr>
            <a:lstStyle/>
            <a:p>
              <a:pPr>
                <a:lnSpc>
                  <a:spcPct val="150000"/>
                </a:lnSpc>
              </a:pPr>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自定义打印，在需要单据打印的业务场景中，可以自由根据表字段设计打印样式，灵活实现个性化单据打印、移动打印、批量套打，赋能一线作业效率提升。</a:t>
              </a:r>
              <a:endParaRPr lang="en-US" altLang="zh-CN"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endParaRPr>
            </a:p>
          </p:txBody>
        </p:sp>
      </p:grpSp>
    </p:spTree>
    <p:extLst>
      <p:ext uri="{BB962C8B-B14F-4D97-AF65-F5344CB8AC3E}">
        <p14:creationId xmlns:p14="http://schemas.microsoft.com/office/powerpoint/2010/main" val="17633627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文本框 18">
            <a:extLst>
              <a:ext uri="{FF2B5EF4-FFF2-40B4-BE49-F238E27FC236}">
                <a16:creationId xmlns:a16="http://schemas.microsoft.com/office/drawing/2014/main" id="{52B7D98F-FEC5-45AF-B5DF-386F79491880}"/>
              </a:ext>
            </a:extLst>
          </p:cNvPr>
          <p:cNvSpPr txBox="1"/>
          <p:nvPr/>
        </p:nvSpPr>
        <p:spPr>
          <a:xfrm>
            <a:off x="47328" y="101600"/>
            <a:ext cx="8833192" cy="400110"/>
          </a:xfrm>
          <a:prstGeom prst="rect">
            <a:avLst/>
          </a:prstGeom>
          <a:noFill/>
        </p:spPr>
        <p:txBody>
          <a:bodyPr wrap="square" rtlCol="0">
            <a:spAutoFit/>
          </a:bodyPr>
          <a:lstStyle/>
          <a:p>
            <a:r>
              <a:rPr lang="en-US" altLang="zh-CN" sz="2000" b="1" dirty="0">
                <a:solidFill>
                  <a:schemeClr val="bg1"/>
                </a:solidFill>
              </a:rPr>
              <a:t>6. </a:t>
            </a:r>
            <a:r>
              <a:rPr lang="zh-CN" altLang="en-US" sz="2000" b="1" dirty="0">
                <a:solidFill>
                  <a:schemeClr val="bg1"/>
                </a:solidFill>
              </a:rPr>
              <a:t>多端使用</a:t>
            </a:r>
          </a:p>
        </p:txBody>
      </p:sp>
      <p:grpSp>
        <p:nvGrpSpPr>
          <p:cNvPr id="70" name="组合 69">
            <a:extLst>
              <a:ext uri="{FF2B5EF4-FFF2-40B4-BE49-F238E27FC236}">
                <a16:creationId xmlns:a16="http://schemas.microsoft.com/office/drawing/2014/main" id="{B595AA84-64D3-4189-93E6-D3CBF76C6867}"/>
              </a:ext>
            </a:extLst>
          </p:cNvPr>
          <p:cNvGrpSpPr/>
          <p:nvPr/>
        </p:nvGrpSpPr>
        <p:grpSpPr>
          <a:xfrm>
            <a:off x="4223793" y="1270124"/>
            <a:ext cx="5688632" cy="4725481"/>
            <a:chOff x="4702407" y="1531414"/>
            <a:chExt cx="4981575" cy="4156075"/>
          </a:xfrm>
        </p:grpSpPr>
        <p:pic>
          <p:nvPicPr>
            <p:cNvPr id="71" name="图片 70">
              <a:extLst>
                <a:ext uri="{FF2B5EF4-FFF2-40B4-BE49-F238E27FC236}">
                  <a16:creationId xmlns:a16="http://schemas.microsoft.com/office/drawing/2014/main" id="{E26DA27A-263A-41C8-821D-2BCCD1A384F0}"/>
                </a:ext>
              </a:extLst>
            </p:cNvPr>
            <p:cNvPicPr>
              <a:picLocks noChangeAspect="1"/>
            </p:cNvPicPr>
            <p:nvPr/>
          </p:nvPicPr>
          <p:blipFill rotWithShape="1">
            <a:blip r:embed="rId2"/>
            <a:srcRect r="21227"/>
            <a:stretch>
              <a:fillRect/>
            </a:stretch>
          </p:blipFill>
          <p:spPr>
            <a:xfrm>
              <a:off x="4924248" y="1766203"/>
              <a:ext cx="4520022" cy="2540826"/>
            </a:xfrm>
            <a:prstGeom prst="rect">
              <a:avLst/>
            </a:prstGeom>
          </p:spPr>
        </p:pic>
        <p:sp>
          <p:nvSpPr>
            <p:cNvPr id="72" name="iŝḷiďe">
              <a:extLst>
                <a:ext uri="{FF2B5EF4-FFF2-40B4-BE49-F238E27FC236}">
                  <a16:creationId xmlns:a16="http://schemas.microsoft.com/office/drawing/2014/main" id="{2041EECE-B8CB-40A7-9772-FB2500A799A9}"/>
                </a:ext>
              </a:extLst>
            </p:cNvPr>
            <p:cNvSpPr/>
            <p:nvPr/>
          </p:nvSpPr>
          <p:spPr bwMode="auto">
            <a:xfrm>
              <a:off x="6435957" y="4979464"/>
              <a:ext cx="1516063" cy="615950"/>
            </a:xfrm>
            <a:custGeom>
              <a:avLst/>
              <a:gdLst>
                <a:gd name="T0" fmla="*/ 885 w 955"/>
                <a:gd name="T1" fmla="*/ 0 h 388"/>
                <a:gd name="T2" fmla="*/ 73 w 955"/>
                <a:gd name="T3" fmla="*/ 0 h 388"/>
                <a:gd name="T4" fmla="*/ 0 w 955"/>
                <a:gd name="T5" fmla="*/ 388 h 388"/>
                <a:gd name="T6" fmla="*/ 955 w 955"/>
                <a:gd name="T7" fmla="*/ 388 h 388"/>
                <a:gd name="T8" fmla="*/ 885 w 955"/>
                <a:gd name="T9" fmla="*/ 0 h 388"/>
              </a:gdLst>
              <a:ahLst/>
              <a:cxnLst>
                <a:cxn ang="0">
                  <a:pos x="T0" y="T1"/>
                </a:cxn>
                <a:cxn ang="0">
                  <a:pos x="T2" y="T3"/>
                </a:cxn>
                <a:cxn ang="0">
                  <a:pos x="T4" y="T5"/>
                </a:cxn>
                <a:cxn ang="0">
                  <a:pos x="T6" y="T7"/>
                </a:cxn>
                <a:cxn ang="0">
                  <a:pos x="T8" y="T9"/>
                </a:cxn>
              </a:cxnLst>
              <a:rect l="0" t="0" r="r" b="b"/>
              <a:pathLst>
                <a:path w="955" h="388">
                  <a:moveTo>
                    <a:pt x="885" y="0"/>
                  </a:moveTo>
                  <a:lnTo>
                    <a:pt x="73" y="0"/>
                  </a:lnTo>
                  <a:lnTo>
                    <a:pt x="0" y="388"/>
                  </a:lnTo>
                  <a:lnTo>
                    <a:pt x="955" y="388"/>
                  </a:lnTo>
                  <a:lnTo>
                    <a:pt x="885" y="0"/>
                  </a:lnTo>
                  <a:close/>
                </a:path>
              </a:pathLst>
            </a:custGeom>
            <a:solidFill>
              <a:srgbClr val="E7E6E6"/>
            </a:solidFill>
            <a:ln>
              <a:noFill/>
            </a:ln>
            <a:extLst>
              <a:ext uri="{91240B29-F687-4F45-9708-019B960494DF}">
                <a14:hiddenLine xmlns:a14="http://schemas.microsoft.com/office/drawing/2010/main" w="9525">
                  <a:solidFill>
                    <a:srgbClr val="000000"/>
                  </a:solidFill>
                  <a:round/>
                </a14:hiddenLine>
              </a:ext>
            </a:ex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prstClr val="black"/>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sp>
          <p:nvSpPr>
            <p:cNvPr id="73" name="iŝļíḑè">
              <a:extLst>
                <a:ext uri="{FF2B5EF4-FFF2-40B4-BE49-F238E27FC236}">
                  <a16:creationId xmlns:a16="http://schemas.microsoft.com/office/drawing/2014/main" id="{81F2C74A-35F3-40DE-997F-558309C84075}"/>
                </a:ext>
              </a:extLst>
            </p:cNvPr>
            <p:cNvSpPr/>
            <p:nvPr/>
          </p:nvSpPr>
          <p:spPr bwMode="auto">
            <a:xfrm>
              <a:off x="6242282" y="5595414"/>
              <a:ext cx="1903413" cy="92075"/>
            </a:xfrm>
            <a:custGeom>
              <a:avLst/>
              <a:gdLst>
                <a:gd name="T0" fmla="*/ 919 w 924"/>
                <a:gd name="T1" fmla="*/ 16 h 45"/>
                <a:gd name="T2" fmla="*/ 830 w 924"/>
                <a:gd name="T3" fmla="*/ 0 h 45"/>
                <a:gd name="T4" fmla="*/ 94 w 924"/>
                <a:gd name="T5" fmla="*/ 0 h 45"/>
                <a:gd name="T6" fmla="*/ 5 w 924"/>
                <a:gd name="T7" fmla="*/ 16 h 45"/>
                <a:gd name="T8" fmla="*/ 0 w 924"/>
                <a:gd name="T9" fmla="*/ 22 h 45"/>
                <a:gd name="T10" fmla="*/ 0 w 924"/>
                <a:gd name="T11" fmla="*/ 40 h 45"/>
                <a:gd name="T12" fmla="*/ 4 w 924"/>
                <a:gd name="T13" fmla="*/ 45 h 45"/>
                <a:gd name="T14" fmla="*/ 919 w 924"/>
                <a:gd name="T15" fmla="*/ 45 h 45"/>
                <a:gd name="T16" fmla="*/ 924 w 924"/>
                <a:gd name="T17" fmla="*/ 40 h 45"/>
                <a:gd name="T18" fmla="*/ 924 w 924"/>
                <a:gd name="T19" fmla="*/ 22 h 45"/>
                <a:gd name="T20" fmla="*/ 919 w 924"/>
                <a:gd name="T21" fmla="*/ 16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24" h="45">
                  <a:moveTo>
                    <a:pt x="919" y="16"/>
                  </a:moveTo>
                  <a:cubicBezTo>
                    <a:pt x="830" y="0"/>
                    <a:pt x="830" y="0"/>
                    <a:pt x="830" y="0"/>
                  </a:cubicBezTo>
                  <a:cubicBezTo>
                    <a:pt x="94" y="0"/>
                    <a:pt x="94" y="0"/>
                    <a:pt x="94" y="0"/>
                  </a:cubicBezTo>
                  <a:cubicBezTo>
                    <a:pt x="5" y="16"/>
                    <a:pt x="5" y="16"/>
                    <a:pt x="5" y="16"/>
                  </a:cubicBezTo>
                  <a:cubicBezTo>
                    <a:pt x="2" y="17"/>
                    <a:pt x="0" y="19"/>
                    <a:pt x="0" y="22"/>
                  </a:cubicBezTo>
                  <a:cubicBezTo>
                    <a:pt x="0" y="40"/>
                    <a:pt x="0" y="40"/>
                    <a:pt x="0" y="40"/>
                  </a:cubicBezTo>
                  <a:cubicBezTo>
                    <a:pt x="0" y="43"/>
                    <a:pt x="2" y="45"/>
                    <a:pt x="4" y="45"/>
                  </a:cubicBezTo>
                  <a:cubicBezTo>
                    <a:pt x="919" y="45"/>
                    <a:pt x="919" y="45"/>
                    <a:pt x="919" y="45"/>
                  </a:cubicBezTo>
                  <a:cubicBezTo>
                    <a:pt x="922" y="45"/>
                    <a:pt x="924" y="43"/>
                    <a:pt x="924" y="40"/>
                  </a:cubicBezTo>
                  <a:cubicBezTo>
                    <a:pt x="924" y="22"/>
                    <a:pt x="924" y="22"/>
                    <a:pt x="924" y="22"/>
                  </a:cubicBezTo>
                  <a:cubicBezTo>
                    <a:pt x="924" y="19"/>
                    <a:pt x="922" y="17"/>
                    <a:pt x="919" y="16"/>
                  </a:cubicBezTo>
                  <a:close/>
                </a:path>
              </a:pathLst>
            </a:custGeom>
            <a:solidFill>
              <a:srgbClr val="DDDDDD"/>
            </a:solid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prstClr val="black"/>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sp>
          <p:nvSpPr>
            <p:cNvPr id="74" name="îš1íďé">
              <a:extLst>
                <a:ext uri="{FF2B5EF4-FFF2-40B4-BE49-F238E27FC236}">
                  <a16:creationId xmlns:a16="http://schemas.microsoft.com/office/drawing/2014/main" id="{FD2FC482-901D-4F65-84E3-223D42BEF033}"/>
                </a:ext>
              </a:extLst>
            </p:cNvPr>
            <p:cNvSpPr/>
            <p:nvPr/>
          </p:nvSpPr>
          <p:spPr bwMode="auto">
            <a:xfrm>
              <a:off x="4702407" y="1531414"/>
              <a:ext cx="4981575" cy="2970213"/>
            </a:xfrm>
            <a:custGeom>
              <a:avLst/>
              <a:gdLst>
                <a:gd name="T0" fmla="*/ 2348 w 2419"/>
                <a:gd name="T1" fmla="*/ 0 h 1443"/>
                <a:gd name="T2" fmla="*/ 71 w 2419"/>
                <a:gd name="T3" fmla="*/ 0 h 1443"/>
                <a:gd name="T4" fmla="*/ 0 w 2419"/>
                <a:gd name="T5" fmla="*/ 78 h 1443"/>
                <a:gd name="T6" fmla="*/ 0 w 2419"/>
                <a:gd name="T7" fmla="*/ 1443 h 1443"/>
                <a:gd name="T8" fmla="*/ 2419 w 2419"/>
                <a:gd name="T9" fmla="*/ 1443 h 1443"/>
                <a:gd name="T10" fmla="*/ 2419 w 2419"/>
                <a:gd name="T11" fmla="*/ 78 h 1443"/>
                <a:gd name="T12" fmla="*/ 2348 w 2419"/>
                <a:gd name="T13" fmla="*/ 0 h 1443"/>
                <a:gd name="T14" fmla="*/ 2311 w 2419"/>
                <a:gd name="T15" fmla="*/ 1340 h 1443"/>
                <a:gd name="T16" fmla="*/ 101 w 2419"/>
                <a:gd name="T17" fmla="*/ 1340 h 1443"/>
                <a:gd name="T18" fmla="*/ 101 w 2419"/>
                <a:gd name="T19" fmla="*/ 111 h 1443"/>
                <a:gd name="T20" fmla="*/ 2311 w 2419"/>
                <a:gd name="T21" fmla="*/ 111 h 1443"/>
                <a:gd name="T22" fmla="*/ 2311 w 2419"/>
                <a:gd name="T23" fmla="*/ 1340 h 14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419" h="1443">
                  <a:moveTo>
                    <a:pt x="2348" y="0"/>
                  </a:moveTo>
                  <a:cubicBezTo>
                    <a:pt x="71" y="0"/>
                    <a:pt x="71" y="0"/>
                    <a:pt x="71" y="0"/>
                  </a:cubicBezTo>
                  <a:cubicBezTo>
                    <a:pt x="32" y="0"/>
                    <a:pt x="0" y="35"/>
                    <a:pt x="0" y="78"/>
                  </a:cubicBezTo>
                  <a:cubicBezTo>
                    <a:pt x="0" y="1443"/>
                    <a:pt x="0" y="1443"/>
                    <a:pt x="0" y="1443"/>
                  </a:cubicBezTo>
                  <a:cubicBezTo>
                    <a:pt x="2419" y="1443"/>
                    <a:pt x="2419" y="1443"/>
                    <a:pt x="2419" y="1443"/>
                  </a:cubicBezTo>
                  <a:cubicBezTo>
                    <a:pt x="2419" y="78"/>
                    <a:pt x="2419" y="78"/>
                    <a:pt x="2419" y="78"/>
                  </a:cubicBezTo>
                  <a:cubicBezTo>
                    <a:pt x="2419" y="35"/>
                    <a:pt x="2387" y="0"/>
                    <a:pt x="2348" y="0"/>
                  </a:cubicBezTo>
                  <a:moveTo>
                    <a:pt x="2311" y="1340"/>
                  </a:moveTo>
                  <a:cubicBezTo>
                    <a:pt x="101" y="1340"/>
                    <a:pt x="101" y="1340"/>
                    <a:pt x="101" y="1340"/>
                  </a:cubicBezTo>
                  <a:cubicBezTo>
                    <a:pt x="101" y="111"/>
                    <a:pt x="101" y="111"/>
                    <a:pt x="101" y="111"/>
                  </a:cubicBezTo>
                  <a:cubicBezTo>
                    <a:pt x="2311" y="111"/>
                    <a:pt x="2311" y="111"/>
                    <a:pt x="2311" y="111"/>
                  </a:cubicBezTo>
                  <a:cubicBezTo>
                    <a:pt x="2311" y="1340"/>
                    <a:pt x="2311" y="1340"/>
                    <a:pt x="2311" y="1340"/>
                  </a:cubicBezTo>
                </a:path>
              </a:pathLst>
            </a:custGeom>
            <a:solidFill>
              <a:srgbClr val="000000"/>
            </a:solidFill>
            <a:ln>
              <a:noFill/>
            </a:ln>
            <a:extLst>
              <a:ext uri="{91240B29-F687-4F45-9708-019B960494DF}">
                <a14:hiddenLine xmlns:a14="http://schemas.microsoft.com/office/drawing/2010/main" w="9525">
                  <a:solidFill>
                    <a:srgbClr val="000000"/>
                  </a:solidFill>
                  <a:round/>
                </a14:hiddenLine>
              </a:ext>
            </a:ex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prstClr val="black"/>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sp>
          <p:nvSpPr>
            <p:cNvPr id="75" name="îṩľiḑé">
              <a:extLst>
                <a:ext uri="{FF2B5EF4-FFF2-40B4-BE49-F238E27FC236}">
                  <a16:creationId xmlns:a16="http://schemas.microsoft.com/office/drawing/2014/main" id="{EFA50DA3-FA75-4574-A6AF-A10A0CBFDB9D}"/>
                </a:ext>
              </a:extLst>
            </p:cNvPr>
            <p:cNvSpPr/>
            <p:nvPr/>
          </p:nvSpPr>
          <p:spPr bwMode="auto">
            <a:xfrm>
              <a:off x="6551844" y="4977876"/>
              <a:ext cx="1289050" cy="1588"/>
            </a:xfrm>
            <a:custGeom>
              <a:avLst/>
              <a:gdLst>
                <a:gd name="T0" fmla="*/ 1 w 812"/>
                <a:gd name="T1" fmla="*/ 0 h 1"/>
                <a:gd name="T2" fmla="*/ 0 w 812"/>
                <a:gd name="T3" fmla="*/ 1 h 1"/>
                <a:gd name="T4" fmla="*/ 812 w 812"/>
                <a:gd name="T5" fmla="*/ 1 h 1"/>
                <a:gd name="T6" fmla="*/ 812 w 812"/>
                <a:gd name="T7" fmla="*/ 0 h 1"/>
                <a:gd name="T8" fmla="*/ 1 w 812"/>
                <a:gd name="T9" fmla="*/ 0 h 1"/>
              </a:gdLst>
              <a:ahLst/>
              <a:cxnLst>
                <a:cxn ang="0">
                  <a:pos x="T0" y="T1"/>
                </a:cxn>
                <a:cxn ang="0">
                  <a:pos x="T2" y="T3"/>
                </a:cxn>
                <a:cxn ang="0">
                  <a:pos x="T4" y="T5"/>
                </a:cxn>
                <a:cxn ang="0">
                  <a:pos x="T6" y="T7"/>
                </a:cxn>
                <a:cxn ang="0">
                  <a:pos x="T8" y="T9"/>
                </a:cxn>
              </a:cxnLst>
              <a:rect l="0" t="0" r="r" b="b"/>
              <a:pathLst>
                <a:path w="812" h="1">
                  <a:moveTo>
                    <a:pt x="1" y="0"/>
                  </a:moveTo>
                  <a:lnTo>
                    <a:pt x="0" y="1"/>
                  </a:lnTo>
                  <a:lnTo>
                    <a:pt x="812" y="1"/>
                  </a:lnTo>
                  <a:lnTo>
                    <a:pt x="812" y="0"/>
                  </a:lnTo>
                  <a:lnTo>
                    <a:pt x="1" y="0"/>
                  </a:lnTo>
                  <a:close/>
                </a:path>
              </a:pathLst>
            </a:custGeom>
            <a:solidFill>
              <a:srgbClr val="F6F6F6"/>
            </a:solidFill>
            <a:ln>
              <a:noFill/>
            </a:ln>
            <a:extLst>
              <a:ext uri="{91240B29-F687-4F45-9708-019B960494DF}">
                <a14:hiddenLine xmlns:a14="http://schemas.microsoft.com/office/drawing/2010/main" w="9525">
                  <a:solidFill>
                    <a:srgbClr val="000000"/>
                  </a:solidFill>
                  <a:round/>
                </a14:hiddenLine>
              </a:ext>
            </a:ex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prstClr val="black"/>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sp>
          <p:nvSpPr>
            <p:cNvPr id="76" name="ísļide">
              <a:extLst>
                <a:ext uri="{FF2B5EF4-FFF2-40B4-BE49-F238E27FC236}">
                  <a16:creationId xmlns:a16="http://schemas.microsoft.com/office/drawing/2014/main" id="{8741CB47-07DE-4102-8F11-4178128CDE88}"/>
                </a:ext>
              </a:extLst>
            </p:cNvPr>
            <p:cNvSpPr/>
            <p:nvPr/>
          </p:nvSpPr>
          <p:spPr bwMode="auto">
            <a:xfrm>
              <a:off x="4702407" y="4501626"/>
              <a:ext cx="4981575" cy="246063"/>
            </a:xfrm>
            <a:prstGeom prst="rect">
              <a:avLst/>
            </a:prstGeom>
            <a:solidFill>
              <a:srgbClr val="000000"/>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prstClr val="black"/>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sp>
          <p:nvSpPr>
            <p:cNvPr id="77" name="iSlïḋé">
              <a:extLst>
                <a:ext uri="{FF2B5EF4-FFF2-40B4-BE49-F238E27FC236}">
                  <a16:creationId xmlns:a16="http://schemas.microsoft.com/office/drawing/2014/main" id="{8C0FDB76-E831-4296-AFF8-1FB23FF08ADA}"/>
                </a:ext>
              </a:extLst>
            </p:cNvPr>
            <p:cNvSpPr/>
            <p:nvPr/>
          </p:nvSpPr>
          <p:spPr bwMode="auto">
            <a:xfrm>
              <a:off x="4702407" y="4501626"/>
              <a:ext cx="4981575" cy="246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prstClr val="black"/>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sp>
          <p:nvSpPr>
            <p:cNvPr id="78" name="îṩ1îḓè">
              <a:extLst>
                <a:ext uri="{FF2B5EF4-FFF2-40B4-BE49-F238E27FC236}">
                  <a16:creationId xmlns:a16="http://schemas.microsoft.com/office/drawing/2014/main" id="{25A8002C-CEB5-45E9-B481-BB87070B2D3A}"/>
                </a:ext>
              </a:extLst>
            </p:cNvPr>
            <p:cNvSpPr/>
            <p:nvPr/>
          </p:nvSpPr>
          <p:spPr bwMode="auto">
            <a:xfrm>
              <a:off x="4702407" y="4507976"/>
              <a:ext cx="4981575" cy="479425"/>
            </a:xfrm>
            <a:custGeom>
              <a:avLst/>
              <a:gdLst>
                <a:gd name="T0" fmla="*/ 0 w 2419"/>
                <a:gd name="T1" fmla="*/ 0 h 233"/>
                <a:gd name="T2" fmla="*/ 0 w 2419"/>
                <a:gd name="T3" fmla="*/ 120 h 233"/>
                <a:gd name="T4" fmla="*/ 0 w 2419"/>
                <a:gd name="T5" fmla="*/ 155 h 233"/>
                <a:gd name="T6" fmla="*/ 71 w 2419"/>
                <a:gd name="T7" fmla="*/ 233 h 233"/>
                <a:gd name="T8" fmla="*/ 898 w 2419"/>
                <a:gd name="T9" fmla="*/ 233 h 233"/>
                <a:gd name="T10" fmla="*/ 899 w 2419"/>
                <a:gd name="T11" fmla="*/ 232 h 233"/>
                <a:gd name="T12" fmla="*/ 1524 w 2419"/>
                <a:gd name="T13" fmla="*/ 232 h 233"/>
                <a:gd name="T14" fmla="*/ 1524 w 2419"/>
                <a:gd name="T15" fmla="*/ 233 h 233"/>
                <a:gd name="T16" fmla="*/ 2348 w 2419"/>
                <a:gd name="T17" fmla="*/ 233 h 233"/>
                <a:gd name="T18" fmla="*/ 2419 w 2419"/>
                <a:gd name="T19" fmla="*/ 155 h 233"/>
                <a:gd name="T20" fmla="*/ 2419 w 2419"/>
                <a:gd name="T21" fmla="*/ 120 h 233"/>
                <a:gd name="T22" fmla="*/ 2419 w 2419"/>
                <a:gd name="T23" fmla="*/ 0 h 233"/>
                <a:gd name="T24" fmla="*/ 0 w 2419"/>
                <a:gd name="T25" fmla="*/ 0 h 2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19" h="233">
                  <a:moveTo>
                    <a:pt x="0" y="0"/>
                  </a:moveTo>
                  <a:cubicBezTo>
                    <a:pt x="0" y="120"/>
                    <a:pt x="0" y="120"/>
                    <a:pt x="0" y="120"/>
                  </a:cubicBezTo>
                  <a:cubicBezTo>
                    <a:pt x="0" y="155"/>
                    <a:pt x="0" y="155"/>
                    <a:pt x="0" y="155"/>
                  </a:cubicBezTo>
                  <a:cubicBezTo>
                    <a:pt x="0" y="198"/>
                    <a:pt x="32" y="233"/>
                    <a:pt x="71" y="233"/>
                  </a:cubicBezTo>
                  <a:cubicBezTo>
                    <a:pt x="898" y="233"/>
                    <a:pt x="898" y="233"/>
                    <a:pt x="898" y="233"/>
                  </a:cubicBezTo>
                  <a:cubicBezTo>
                    <a:pt x="899" y="232"/>
                    <a:pt x="899" y="232"/>
                    <a:pt x="899" y="232"/>
                  </a:cubicBezTo>
                  <a:cubicBezTo>
                    <a:pt x="1524" y="232"/>
                    <a:pt x="1524" y="232"/>
                    <a:pt x="1524" y="232"/>
                  </a:cubicBezTo>
                  <a:cubicBezTo>
                    <a:pt x="1524" y="233"/>
                    <a:pt x="1524" y="233"/>
                    <a:pt x="1524" y="233"/>
                  </a:cubicBezTo>
                  <a:cubicBezTo>
                    <a:pt x="2348" y="233"/>
                    <a:pt x="2348" y="233"/>
                    <a:pt x="2348" y="233"/>
                  </a:cubicBezTo>
                  <a:cubicBezTo>
                    <a:pt x="2387" y="233"/>
                    <a:pt x="2419" y="198"/>
                    <a:pt x="2419" y="155"/>
                  </a:cubicBezTo>
                  <a:cubicBezTo>
                    <a:pt x="2419" y="120"/>
                    <a:pt x="2419" y="120"/>
                    <a:pt x="2419" y="120"/>
                  </a:cubicBezTo>
                  <a:cubicBezTo>
                    <a:pt x="2419" y="0"/>
                    <a:pt x="2419" y="0"/>
                    <a:pt x="2419" y="0"/>
                  </a:cubicBezTo>
                  <a:cubicBezTo>
                    <a:pt x="0" y="0"/>
                    <a:pt x="0" y="0"/>
                    <a:pt x="0" y="0"/>
                  </a:cubicBezTo>
                </a:path>
              </a:pathLst>
            </a:custGeom>
            <a:solidFill>
              <a:srgbClr val="E8E8E8"/>
            </a:solidFill>
            <a:ln>
              <a:noFill/>
            </a:ln>
            <a:extLst>
              <a:ext uri="{91240B29-F687-4F45-9708-019B960494DF}">
                <a14:hiddenLine xmlns:a14="http://schemas.microsoft.com/office/drawing/2010/main" w="9525">
                  <a:solidFill>
                    <a:srgbClr val="000000"/>
                  </a:solidFill>
                  <a:round/>
                </a14:hiddenLine>
              </a:ext>
            </a:ex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prstClr val="black"/>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sp>
          <p:nvSpPr>
            <p:cNvPr id="79" name="ïṡḻïďê">
              <a:extLst>
                <a:ext uri="{FF2B5EF4-FFF2-40B4-BE49-F238E27FC236}">
                  <a16:creationId xmlns:a16="http://schemas.microsoft.com/office/drawing/2014/main" id="{BB3FF069-2246-49F5-B40F-297629EE2EC5}"/>
                </a:ext>
              </a:extLst>
            </p:cNvPr>
            <p:cNvSpPr/>
            <p:nvPr/>
          </p:nvSpPr>
          <p:spPr bwMode="auto">
            <a:xfrm>
              <a:off x="4910369" y="1760014"/>
              <a:ext cx="4551363" cy="253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prstClr val="black"/>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sp>
          <p:nvSpPr>
            <p:cNvPr id="80" name="îṡlîḋé">
              <a:extLst>
                <a:ext uri="{FF2B5EF4-FFF2-40B4-BE49-F238E27FC236}">
                  <a16:creationId xmlns:a16="http://schemas.microsoft.com/office/drawing/2014/main" id="{977F151B-5122-4568-9108-5681A72B2215}"/>
                </a:ext>
              </a:extLst>
            </p:cNvPr>
            <p:cNvSpPr/>
            <p:nvPr/>
          </p:nvSpPr>
          <p:spPr bwMode="auto">
            <a:xfrm>
              <a:off x="9433811" y="3620708"/>
              <a:ext cx="19219" cy="95082"/>
            </a:xfrm>
            <a:custGeom>
              <a:avLst/>
              <a:gdLst>
                <a:gd name="T0" fmla="*/ 9 w 22"/>
                <a:gd name="T1" fmla="*/ 0 h 107"/>
                <a:gd name="T2" fmla="*/ 13 w 22"/>
                <a:gd name="T3" fmla="*/ 0 h 107"/>
                <a:gd name="T4" fmla="*/ 22 w 22"/>
                <a:gd name="T5" fmla="*/ 9 h 107"/>
                <a:gd name="T6" fmla="*/ 22 w 22"/>
                <a:gd name="T7" fmla="*/ 98 h 107"/>
                <a:gd name="T8" fmla="*/ 13 w 22"/>
                <a:gd name="T9" fmla="*/ 107 h 107"/>
                <a:gd name="T10" fmla="*/ 9 w 22"/>
                <a:gd name="T11" fmla="*/ 107 h 107"/>
                <a:gd name="T12" fmla="*/ 0 w 22"/>
                <a:gd name="T13" fmla="*/ 98 h 107"/>
                <a:gd name="T14" fmla="*/ 0 w 22"/>
                <a:gd name="T15" fmla="*/ 9 h 107"/>
                <a:gd name="T16" fmla="*/ 9 w 22"/>
                <a:gd name="T17" fmla="*/ 0 h 1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107">
                  <a:moveTo>
                    <a:pt x="9" y="0"/>
                  </a:moveTo>
                  <a:cubicBezTo>
                    <a:pt x="13" y="0"/>
                    <a:pt x="13" y="0"/>
                    <a:pt x="13" y="0"/>
                  </a:cubicBezTo>
                  <a:cubicBezTo>
                    <a:pt x="18" y="0"/>
                    <a:pt x="22" y="4"/>
                    <a:pt x="22" y="9"/>
                  </a:cubicBezTo>
                  <a:cubicBezTo>
                    <a:pt x="22" y="98"/>
                    <a:pt x="22" y="98"/>
                    <a:pt x="22" y="98"/>
                  </a:cubicBezTo>
                  <a:cubicBezTo>
                    <a:pt x="22" y="103"/>
                    <a:pt x="18" y="107"/>
                    <a:pt x="13" y="107"/>
                  </a:cubicBezTo>
                  <a:cubicBezTo>
                    <a:pt x="9" y="107"/>
                    <a:pt x="9" y="107"/>
                    <a:pt x="9" y="107"/>
                  </a:cubicBezTo>
                  <a:cubicBezTo>
                    <a:pt x="4" y="107"/>
                    <a:pt x="0" y="103"/>
                    <a:pt x="0" y="98"/>
                  </a:cubicBezTo>
                  <a:cubicBezTo>
                    <a:pt x="0" y="9"/>
                    <a:pt x="0" y="9"/>
                    <a:pt x="0" y="9"/>
                  </a:cubicBezTo>
                  <a:cubicBezTo>
                    <a:pt x="0" y="4"/>
                    <a:pt x="4" y="0"/>
                    <a:pt x="9" y="0"/>
                  </a:cubicBezTo>
                  <a:close/>
                </a:path>
              </a:pathLst>
            </a:custGeom>
            <a:solidFill>
              <a:srgbClr val="3A3768"/>
            </a:solidFill>
            <a:ln>
              <a:noFill/>
            </a:ln>
            <a:extLst>
              <a:ext uri="{91240B29-F687-4F45-9708-019B960494DF}">
                <a14:hiddenLine xmlns:a14="http://schemas.microsoft.com/office/drawing/2010/main" w="9525">
                  <a:solidFill>
                    <a:srgbClr val="000000"/>
                  </a:solidFill>
                  <a:round/>
                </a14:hiddenLine>
              </a:ext>
            </a:ex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prstClr val="black"/>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sp>
          <p:nvSpPr>
            <p:cNvPr id="81" name="işḻîďè">
              <a:extLst>
                <a:ext uri="{FF2B5EF4-FFF2-40B4-BE49-F238E27FC236}">
                  <a16:creationId xmlns:a16="http://schemas.microsoft.com/office/drawing/2014/main" id="{20C3EAF7-D91D-4024-8056-8535C71AA7A4}"/>
                </a:ext>
              </a:extLst>
            </p:cNvPr>
            <p:cNvSpPr/>
            <p:nvPr/>
          </p:nvSpPr>
          <p:spPr bwMode="auto">
            <a:xfrm>
              <a:off x="9432799" y="3795699"/>
              <a:ext cx="22253" cy="165888"/>
            </a:xfrm>
            <a:custGeom>
              <a:avLst/>
              <a:gdLst>
                <a:gd name="T0" fmla="*/ 9 w 25"/>
                <a:gd name="T1" fmla="*/ 0 h 187"/>
                <a:gd name="T2" fmla="*/ 16 w 25"/>
                <a:gd name="T3" fmla="*/ 0 h 187"/>
                <a:gd name="T4" fmla="*/ 25 w 25"/>
                <a:gd name="T5" fmla="*/ 9 h 187"/>
                <a:gd name="T6" fmla="*/ 25 w 25"/>
                <a:gd name="T7" fmla="*/ 178 h 187"/>
                <a:gd name="T8" fmla="*/ 16 w 25"/>
                <a:gd name="T9" fmla="*/ 187 h 187"/>
                <a:gd name="T10" fmla="*/ 9 w 25"/>
                <a:gd name="T11" fmla="*/ 187 h 187"/>
                <a:gd name="T12" fmla="*/ 0 w 25"/>
                <a:gd name="T13" fmla="*/ 178 h 187"/>
                <a:gd name="T14" fmla="*/ 0 w 25"/>
                <a:gd name="T15" fmla="*/ 9 h 187"/>
                <a:gd name="T16" fmla="*/ 9 w 25"/>
                <a:gd name="T17" fmla="*/ 0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 h="187">
                  <a:moveTo>
                    <a:pt x="9" y="0"/>
                  </a:moveTo>
                  <a:cubicBezTo>
                    <a:pt x="16" y="0"/>
                    <a:pt x="16" y="0"/>
                    <a:pt x="16" y="0"/>
                  </a:cubicBezTo>
                  <a:cubicBezTo>
                    <a:pt x="21" y="0"/>
                    <a:pt x="25" y="4"/>
                    <a:pt x="25" y="9"/>
                  </a:cubicBezTo>
                  <a:cubicBezTo>
                    <a:pt x="25" y="178"/>
                    <a:pt x="25" y="178"/>
                    <a:pt x="25" y="178"/>
                  </a:cubicBezTo>
                  <a:cubicBezTo>
                    <a:pt x="25" y="183"/>
                    <a:pt x="21" y="187"/>
                    <a:pt x="16" y="187"/>
                  </a:cubicBezTo>
                  <a:cubicBezTo>
                    <a:pt x="9" y="187"/>
                    <a:pt x="9" y="187"/>
                    <a:pt x="9" y="187"/>
                  </a:cubicBezTo>
                  <a:cubicBezTo>
                    <a:pt x="4" y="187"/>
                    <a:pt x="0" y="183"/>
                    <a:pt x="0" y="178"/>
                  </a:cubicBezTo>
                  <a:cubicBezTo>
                    <a:pt x="0" y="9"/>
                    <a:pt x="0" y="9"/>
                    <a:pt x="0" y="9"/>
                  </a:cubicBezTo>
                  <a:cubicBezTo>
                    <a:pt x="0" y="4"/>
                    <a:pt x="4" y="0"/>
                    <a:pt x="9" y="0"/>
                  </a:cubicBezTo>
                  <a:close/>
                </a:path>
              </a:pathLst>
            </a:custGeom>
            <a:solidFill>
              <a:srgbClr val="3A3768"/>
            </a:solidFill>
            <a:ln>
              <a:noFill/>
            </a:ln>
            <a:extLst>
              <a:ext uri="{91240B29-F687-4F45-9708-019B960494DF}">
                <a14:hiddenLine xmlns:a14="http://schemas.microsoft.com/office/drawing/2010/main" w="9525">
                  <a:solidFill>
                    <a:srgbClr val="000000"/>
                  </a:solidFill>
                  <a:round/>
                </a14:hiddenLine>
              </a:ext>
            </a:extLst>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prstClr val="black"/>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grpSp>
      <p:grpSp>
        <p:nvGrpSpPr>
          <p:cNvPr id="82" name="组合 81">
            <a:extLst>
              <a:ext uri="{FF2B5EF4-FFF2-40B4-BE49-F238E27FC236}">
                <a16:creationId xmlns:a16="http://schemas.microsoft.com/office/drawing/2014/main" id="{E0D57523-B479-4D0A-B8D3-5E6F792FBE0A}"/>
              </a:ext>
            </a:extLst>
          </p:cNvPr>
          <p:cNvGrpSpPr/>
          <p:nvPr/>
        </p:nvGrpSpPr>
        <p:grpSpPr>
          <a:xfrm>
            <a:off x="288179" y="3005982"/>
            <a:ext cx="5641480" cy="3009839"/>
            <a:chOff x="637809" y="3086514"/>
            <a:chExt cx="4908791" cy="2619521"/>
          </a:xfrm>
        </p:grpSpPr>
        <p:grpSp>
          <p:nvGrpSpPr>
            <p:cNvPr id="83" name="íṩ1ïḓé">
              <a:extLst>
                <a:ext uri="{FF2B5EF4-FFF2-40B4-BE49-F238E27FC236}">
                  <a16:creationId xmlns:a16="http://schemas.microsoft.com/office/drawing/2014/main" id="{9038C881-11B8-4416-86C1-0AB4AFD99280}"/>
                </a:ext>
              </a:extLst>
            </p:cNvPr>
            <p:cNvGrpSpPr/>
            <p:nvPr/>
          </p:nvGrpSpPr>
          <p:grpSpPr>
            <a:xfrm>
              <a:off x="637809" y="3163050"/>
              <a:ext cx="4908791" cy="2542985"/>
              <a:chOff x="2459596" y="1610580"/>
              <a:chExt cx="7272808" cy="3767656"/>
            </a:xfrm>
          </p:grpSpPr>
          <p:sp>
            <p:nvSpPr>
              <p:cNvPr id="88" name="íŝľîďè">
                <a:extLst>
                  <a:ext uri="{FF2B5EF4-FFF2-40B4-BE49-F238E27FC236}">
                    <a16:creationId xmlns:a16="http://schemas.microsoft.com/office/drawing/2014/main" id="{295228FD-F3A7-41F1-82BC-F98BA0DB5EB5}"/>
                  </a:ext>
                </a:extLst>
              </p:cNvPr>
              <p:cNvSpPr/>
              <p:nvPr/>
            </p:nvSpPr>
            <p:spPr>
              <a:xfrm>
                <a:off x="3215253" y="1628800"/>
                <a:ext cx="5761494" cy="3651552"/>
              </a:xfrm>
              <a:custGeom>
                <a:avLst/>
                <a:gdLst>
                  <a:gd name="connsiteX0" fmla="*/ 224028 w 7415784"/>
                  <a:gd name="connsiteY0" fmla="*/ 269748 h 4700016"/>
                  <a:gd name="connsiteX1" fmla="*/ 224028 w 7415784"/>
                  <a:gd name="connsiteY1" fmla="*/ 4430268 h 4700016"/>
                  <a:gd name="connsiteX2" fmla="*/ 7191756 w 7415784"/>
                  <a:gd name="connsiteY2" fmla="*/ 4430268 h 4700016"/>
                  <a:gd name="connsiteX3" fmla="*/ 7191756 w 7415784"/>
                  <a:gd name="connsiteY3" fmla="*/ 269748 h 4700016"/>
                  <a:gd name="connsiteX4" fmla="*/ 266867 w 7415784"/>
                  <a:gd name="connsiteY4" fmla="*/ 0 h 4700016"/>
                  <a:gd name="connsiteX5" fmla="*/ 7148917 w 7415784"/>
                  <a:gd name="connsiteY5" fmla="*/ 0 h 4700016"/>
                  <a:gd name="connsiteX6" fmla="*/ 7415784 w 7415784"/>
                  <a:gd name="connsiteY6" fmla="*/ 266867 h 4700016"/>
                  <a:gd name="connsiteX7" fmla="*/ 7415784 w 7415784"/>
                  <a:gd name="connsiteY7" fmla="*/ 4433149 h 4700016"/>
                  <a:gd name="connsiteX8" fmla="*/ 7148917 w 7415784"/>
                  <a:gd name="connsiteY8" fmla="*/ 4700016 h 4700016"/>
                  <a:gd name="connsiteX9" fmla="*/ 266867 w 7415784"/>
                  <a:gd name="connsiteY9" fmla="*/ 4700016 h 4700016"/>
                  <a:gd name="connsiteX10" fmla="*/ 0 w 7415784"/>
                  <a:gd name="connsiteY10" fmla="*/ 4433149 h 4700016"/>
                  <a:gd name="connsiteX11" fmla="*/ 0 w 7415784"/>
                  <a:gd name="connsiteY11" fmla="*/ 266867 h 4700016"/>
                  <a:gd name="connsiteX12" fmla="*/ 266867 w 7415784"/>
                  <a:gd name="connsiteY12" fmla="*/ 0 h 47000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415784" h="4700016">
                    <a:moveTo>
                      <a:pt x="224028" y="269748"/>
                    </a:moveTo>
                    <a:lnTo>
                      <a:pt x="224028" y="4430268"/>
                    </a:lnTo>
                    <a:lnTo>
                      <a:pt x="7191756" y="4430268"/>
                    </a:lnTo>
                    <a:lnTo>
                      <a:pt x="7191756" y="269748"/>
                    </a:lnTo>
                    <a:close/>
                    <a:moveTo>
                      <a:pt x="266867" y="0"/>
                    </a:moveTo>
                    <a:lnTo>
                      <a:pt x="7148917" y="0"/>
                    </a:lnTo>
                    <a:cubicBezTo>
                      <a:pt x="7296304" y="0"/>
                      <a:pt x="7415784" y="119480"/>
                      <a:pt x="7415784" y="266867"/>
                    </a:cubicBezTo>
                    <a:lnTo>
                      <a:pt x="7415784" y="4433149"/>
                    </a:lnTo>
                    <a:cubicBezTo>
                      <a:pt x="7415784" y="4580536"/>
                      <a:pt x="7296304" y="4700016"/>
                      <a:pt x="7148917" y="4700016"/>
                    </a:cubicBezTo>
                    <a:lnTo>
                      <a:pt x="266867" y="4700016"/>
                    </a:lnTo>
                    <a:cubicBezTo>
                      <a:pt x="119480" y="4700016"/>
                      <a:pt x="0" y="4580536"/>
                      <a:pt x="0" y="4433149"/>
                    </a:cubicBezTo>
                    <a:lnTo>
                      <a:pt x="0" y="266867"/>
                    </a:lnTo>
                    <a:cubicBezTo>
                      <a:pt x="0" y="119480"/>
                      <a:pt x="119480" y="0"/>
                      <a:pt x="266867" y="0"/>
                    </a:cubicBezTo>
                    <a:close/>
                  </a:path>
                </a:pathLst>
              </a:custGeom>
              <a:solidFill>
                <a:sysClr val="window" lastClr="FFFFFF">
                  <a:lumMod val="75000"/>
                  <a:lumOff val="25000"/>
                </a:sysClr>
              </a:solidFill>
              <a:ln w="6350" cap="flat" cmpd="sng" algn="ctr">
                <a:noFill/>
                <a:prstDash val="solid"/>
                <a:miter lim="800000"/>
              </a:ln>
              <a:effectLst/>
            </p:spPr>
            <p:txBody>
              <a:bodyPr wrap="square" lIns="91440" tIns="45720" rIns="91440" bIns="45720"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90" b="0" i="0" u="none" strike="noStrike" kern="0" cap="none" spc="0" normalizeH="0" baseline="0" noProof="0">
                  <a:ln>
                    <a:noFill/>
                  </a:ln>
                  <a:solidFill>
                    <a:prstClr val="white"/>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sp>
            <p:nvSpPr>
              <p:cNvPr id="89" name="íšlïḑé">
                <a:extLst>
                  <a:ext uri="{FF2B5EF4-FFF2-40B4-BE49-F238E27FC236}">
                    <a16:creationId xmlns:a16="http://schemas.microsoft.com/office/drawing/2014/main" id="{21FE07DE-3FBD-4F9E-9B8C-CE04C8655BF1}"/>
                  </a:ext>
                </a:extLst>
              </p:cNvPr>
              <p:cNvSpPr/>
              <p:nvPr/>
            </p:nvSpPr>
            <p:spPr>
              <a:xfrm>
                <a:off x="3228835" y="1644767"/>
                <a:ext cx="5734330" cy="3619617"/>
              </a:xfrm>
              <a:custGeom>
                <a:avLst/>
                <a:gdLst>
                  <a:gd name="connsiteX0" fmla="*/ 252028 w 7380820"/>
                  <a:gd name="connsiteY0" fmla="*/ 295230 h 4658912"/>
                  <a:gd name="connsiteX1" fmla="*/ 252028 w 7380820"/>
                  <a:gd name="connsiteY1" fmla="*/ 4363682 h 4658912"/>
                  <a:gd name="connsiteX2" fmla="*/ 7128792 w 7380820"/>
                  <a:gd name="connsiteY2" fmla="*/ 4363682 h 4658912"/>
                  <a:gd name="connsiteX3" fmla="*/ 7128792 w 7380820"/>
                  <a:gd name="connsiteY3" fmla="*/ 295230 h 4658912"/>
                  <a:gd name="connsiteX4" fmla="*/ 264533 w 7380820"/>
                  <a:gd name="connsiteY4" fmla="*/ 0 h 4658912"/>
                  <a:gd name="connsiteX5" fmla="*/ 7116287 w 7380820"/>
                  <a:gd name="connsiteY5" fmla="*/ 0 h 4658912"/>
                  <a:gd name="connsiteX6" fmla="*/ 7380820 w 7380820"/>
                  <a:gd name="connsiteY6" fmla="*/ 264533 h 4658912"/>
                  <a:gd name="connsiteX7" fmla="*/ 7380820 w 7380820"/>
                  <a:gd name="connsiteY7" fmla="*/ 4394379 h 4658912"/>
                  <a:gd name="connsiteX8" fmla="*/ 7116287 w 7380820"/>
                  <a:gd name="connsiteY8" fmla="*/ 4658912 h 4658912"/>
                  <a:gd name="connsiteX9" fmla="*/ 264533 w 7380820"/>
                  <a:gd name="connsiteY9" fmla="*/ 4658912 h 4658912"/>
                  <a:gd name="connsiteX10" fmla="*/ 0 w 7380820"/>
                  <a:gd name="connsiteY10" fmla="*/ 4394379 h 4658912"/>
                  <a:gd name="connsiteX11" fmla="*/ 0 w 7380820"/>
                  <a:gd name="connsiteY11" fmla="*/ 264533 h 4658912"/>
                  <a:gd name="connsiteX12" fmla="*/ 264533 w 7380820"/>
                  <a:gd name="connsiteY12" fmla="*/ 0 h 46589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7380820" h="4658912">
                    <a:moveTo>
                      <a:pt x="252028" y="295230"/>
                    </a:moveTo>
                    <a:lnTo>
                      <a:pt x="252028" y="4363682"/>
                    </a:lnTo>
                    <a:lnTo>
                      <a:pt x="7128792" y="4363682"/>
                    </a:lnTo>
                    <a:lnTo>
                      <a:pt x="7128792" y="295230"/>
                    </a:lnTo>
                    <a:close/>
                    <a:moveTo>
                      <a:pt x="264533" y="0"/>
                    </a:moveTo>
                    <a:lnTo>
                      <a:pt x="7116287" y="0"/>
                    </a:lnTo>
                    <a:cubicBezTo>
                      <a:pt x="7262385" y="0"/>
                      <a:pt x="7380820" y="118435"/>
                      <a:pt x="7380820" y="264533"/>
                    </a:cubicBezTo>
                    <a:lnTo>
                      <a:pt x="7380820" y="4394379"/>
                    </a:lnTo>
                    <a:cubicBezTo>
                      <a:pt x="7380820" y="4540477"/>
                      <a:pt x="7262385" y="4658912"/>
                      <a:pt x="7116287" y="4658912"/>
                    </a:cubicBezTo>
                    <a:lnTo>
                      <a:pt x="264533" y="4658912"/>
                    </a:lnTo>
                    <a:cubicBezTo>
                      <a:pt x="118435" y="4658912"/>
                      <a:pt x="0" y="4540477"/>
                      <a:pt x="0" y="4394379"/>
                    </a:cubicBezTo>
                    <a:lnTo>
                      <a:pt x="0" y="264533"/>
                    </a:lnTo>
                    <a:cubicBezTo>
                      <a:pt x="0" y="118435"/>
                      <a:pt x="118435" y="0"/>
                      <a:pt x="264533" y="0"/>
                    </a:cubicBezTo>
                    <a:close/>
                  </a:path>
                </a:pathLst>
              </a:custGeom>
              <a:solidFill>
                <a:sysClr val="windowText" lastClr="000000"/>
              </a:solidFill>
              <a:ln w="6350" cap="flat" cmpd="sng" algn="ctr">
                <a:noFill/>
                <a:prstDash val="solid"/>
                <a:miter lim="800000"/>
              </a:ln>
              <a:effectLst/>
            </p:spPr>
            <p:txBody>
              <a:bodyPr wrap="square" lIns="91440" tIns="45720" rIns="91440" bIns="45720"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90" b="0" i="0" u="none" strike="noStrike" kern="0" cap="none" spc="0" normalizeH="0" baseline="0" noProof="0" dirty="0">
                  <a:ln>
                    <a:noFill/>
                  </a:ln>
                  <a:solidFill>
                    <a:prstClr val="white"/>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sp>
            <p:nvSpPr>
              <p:cNvPr id="90" name="ïšḻîdé">
                <a:extLst>
                  <a:ext uri="{FF2B5EF4-FFF2-40B4-BE49-F238E27FC236}">
                    <a16:creationId xmlns:a16="http://schemas.microsoft.com/office/drawing/2014/main" id="{EAF42A33-D987-4597-913F-EEE6C2962FD0}"/>
                  </a:ext>
                </a:extLst>
              </p:cNvPr>
              <p:cNvSpPr/>
              <p:nvPr/>
            </p:nvSpPr>
            <p:spPr>
              <a:xfrm>
                <a:off x="6040055" y="1707676"/>
                <a:ext cx="111889" cy="111889"/>
              </a:xfrm>
              <a:prstGeom prst="ellipse">
                <a:avLst/>
              </a:prstGeom>
              <a:gradFill flip="none" rotWithShape="1">
                <a:gsLst>
                  <a:gs pos="17000">
                    <a:sysClr val="windowText" lastClr="000000"/>
                  </a:gs>
                  <a:gs pos="34000">
                    <a:srgbClr val="000000">
                      <a:lumMod val="84000"/>
                      <a:lumOff val="16000"/>
                    </a:srgbClr>
                  </a:gs>
                  <a:gs pos="100000">
                    <a:sysClr val="window" lastClr="FFFFFF">
                      <a:lumMod val="50000"/>
                      <a:lumOff val="50000"/>
                    </a:sysClr>
                  </a:gs>
                </a:gsLst>
                <a:path path="circle">
                  <a:fillToRect l="50000" t="50000" r="50000" b="50000"/>
                </a:path>
                <a:tileRect/>
              </a:gradFill>
              <a:ln w="6350" cap="flat" cmpd="sng" algn="ctr">
                <a:noFill/>
                <a:prstDash val="solid"/>
                <a:miter lim="800000"/>
              </a:ln>
              <a:effectLst/>
            </p:spPr>
            <p:txBody>
              <a:bodyPr wrap="square" lIns="91440" tIns="45720" rIns="91440" bIns="45720" rtlCol="0" anchor="ctr">
                <a:normAutofit fontScale="2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90" b="0" i="0" u="none" strike="noStrike" kern="0" cap="none" spc="0" normalizeH="0" baseline="0" noProof="0">
                  <a:ln>
                    <a:noFill/>
                  </a:ln>
                  <a:solidFill>
                    <a:prstClr val="white"/>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grpSp>
            <p:nvGrpSpPr>
              <p:cNvPr id="91" name="íṥļíḓè">
                <a:extLst>
                  <a:ext uri="{FF2B5EF4-FFF2-40B4-BE49-F238E27FC236}">
                    <a16:creationId xmlns:a16="http://schemas.microsoft.com/office/drawing/2014/main" id="{51DF8EE3-D8E5-446B-BD49-59A0B88418CD}"/>
                  </a:ext>
                </a:extLst>
              </p:cNvPr>
              <p:cNvGrpSpPr/>
              <p:nvPr/>
            </p:nvGrpSpPr>
            <p:grpSpPr>
              <a:xfrm>
                <a:off x="2459596" y="5232543"/>
                <a:ext cx="7272808" cy="145693"/>
                <a:chOff x="-1348120" y="5777968"/>
                <a:chExt cx="9361040" cy="187524"/>
              </a:xfrm>
            </p:grpSpPr>
            <p:sp>
              <p:nvSpPr>
                <p:cNvPr id="94" name="iśľïḍê">
                  <a:extLst>
                    <a:ext uri="{FF2B5EF4-FFF2-40B4-BE49-F238E27FC236}">
                      <a16:creationId xmlns:a16="http://schemas.microsoft.com/office/drawing/2014/main" id="{18BBB11F-1648-451D-AA36-66EB6045F31C}"/>
                    </a:ext>
                  </a:extLst>
                </p:cNvPr>
                <p:cNvSpPr/>
                <p:nvPr/>
              </p:nvSpPr>
              <p:spPr>
                <a:xfrm flipV="1">
                  <a:off x="-1348120" y="5928916"/>
                  <a:ext cx="9361040" cy="36576"/>
                </a:xfrm>
                <a:prstGeom prst="trapezoid">
                  <a:avLst>
                    <a:gd name="adj" fmla="val 814192"/>
                  </a:avLst>
                </a:prstGeom>
                <a:solidFill>
                  <a:srgbClr val="808080"/>
                </a:solidFill>
                <a:ln w="6350" cap="flat" cmpd="sng" algn="ctr">
                  <a:noFill/>
                  <a:prstDash val="solid"/>
                  <a:miter lim="800000"/>
                </a:ln>
                <a:effectLst/>
              </p:spPr>
              <p:txBody>
                <a:bodyPr wrap="square" lIns="91440" tIns="45720" rIns="91440" bIns="45720" rtlCol="0" anchor="ctr">
                  <a:normAutofit fontScale="2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90" b="0" i="0" u="none" strike="noStrike" kern="0" cap="none" spc="0" normalizeH="0" baseline="0" noProof="0">
                    <a:ln>
                      <a:noFill/>
                    </a:ln>
                    <a:solidFill>
                      <a:prstClr val="white"/>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sp>
              <p:nvSpPr>
                <p:cNvPr id="95" name="iṧľiďê">
                  <a:extLst>
                    <a:ext uri="{FF2B5EF4-FFF2-40B4-BE49-F238E27FC236}">
                      <a16:creationId xmlns:a16="http://schemas.microsoft.com/office/drawing/2014/main" id="{4D8EC0A8-3AD9-44EB-8EA1-9697EF6D74E8}"/>
                    </a:ext>
                  </a:extLst>
                </p:cNvPr>
                <p:cNvSpPr/>
                <p:nvPr/>
              </p:nvSpPr>
              <p:spPr>
                <a:xfrm>
                  <a:off x="-1348120" y="5777968"/>
                  <a:ext cx="9361040" cy="151090"/>
                </a:xfrm>
                <a:prstGeom prst="rect">
                  <a:avLst/>
                </a:prstGeom>
                <a:solidFill>
                  <a:srgbClr val="DDDDDD"/>
                </a:solidFill>
                <a:ln w="6350" cap="flat" cmpd="sng" algn="ctr">
                  <a:noFill/>
                  <a:prstDash val="solid"/>
                  <a:miter lim="800000"/>
                </a:ln>
                <a:effectLst/>
              </p:spPr>
              <p:txBody>
                <a:bodyPr wrap="square" lIns="91440" tIns="45720" rIns="91440" bIns="45720" rtlCol="0" anchor="ctr">
                  <a:normAutofit fontScale="25000" lnSpcReduction="20000"/>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90" b="0" i="0" u="none" strike="noStrike" kern="0" cap="none" spc="0" normalizeH="0" baseline="0" noProof="0">
                    <a:ln>
                      <a:noFill/>
                    </a:ln>
                    <a:solidFill>
                      <a:prstClr val="white"/>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grpSp>
          <p:sp>
            <p:nvSpPr>
              <p:cNvPr id="92" name="ïṧ1íḓe">
                <a:extLst>
                  <a:ext uri="{FF2B5EF4-FFF2-40B4-BE49-F238E27FC236}">
                    <a16:creationId xmlns:a16="http://schemas.microsoft.com/office/drawing/2014/main" id="{CEFC8770-F7DF-401E-8D12-C8C8D28EB9D4}"/>
                  </a:ext>
                </a:extLst>
              </p:cNvPr>
              <p:cNvSpPr/>
              <p:nvPr/>
            </p:nvSpPr>
            <p:spPr>
              <a:xfrm>
                <a:off x="3359695" y="1867128"/>
                <a:ext cx="5439351" cy="3186712"/>
              </a:xfrm>
              <a:prstGeom prst="rect">
                <a:avLst/>
              </a:prstGeom>
              <a:pattFill prst="pct5">
                <a:fgClr>
                  <a:srgbClr val="E4E6EA"/>
                </a:fgClr>
                <a:bgClr>
                  <a:srgbClr val="ADB5BF"/>
                </a:bgClr>
              </a:pattFill>
              <a:ln w="6350" cap="flat" cmpd="sng" algn="ctr">
                <a:solidFill>
                  <a:sysClr val="windowText" lastClr="000000"/>
                </a:solidFill>
                <a:prstDash val="solid"/>
                <a:miter lim="800000"/>
              </a:ln>
              <a:effectLst/>
            </p:spPr>
            <p:txBody>
              <a:bodyPr wrap="square" lIns="91440" tIns="45720" rIns="91440" bIns="4572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prstClr val="white"/>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sp>
            <p:nvSpPr>
              <p:cNvPr id="93" name="íṥ1ïḋê">
                <a:extLst>
                  <a:ext uri="{FF2B5EF4-FFF2-40B4-BE49-F238E27FC236}">
                    <a16:creationId xmlns:a16="http://schemas.microsoft.com/office/drawing/2014/main" id="{5509E612-F282-420C-B8EF-9E24BE07A371}"/>
                  </a:ext>
                </a:extLst>
              </p:cNvPr>
              <p:cNvSpPr/>
              <p:nvPr/>
            </p:nvSpPr>
            <p:spPr>
              <a:xfrm>
                <a:off x="7010658" y="1610580"/>
                <a:ext cx="1966089" cy="3651552"/>
              </a:xfrm>
              <a:custGeom>
                <a:avLst/>
                <a:gdLst>
                  <a:gd name="connsiteX0" fmla="*/ 0 w 2530610"/>
                  <a:gd name="connsiteY0" fmla="*/ 0 h 4700016"/>
                  <a:gd name="connsiteX1" fmla="*/ 2263743 w 2530610"/>
                  <a:gd name="connsiteY1" fmla="*/ 0 h 4700016"/>
                  <a:gd name="connsiteX2" fmla="*/ 2530610 w 2530610"/>
                  <a:gd name="connsiteY2" fmla="*/ 266867 h 4700016"/>
                  <a:gd name="connsiteX3" fmla="*/ 2530610 w 2530610"/>
                  <a:gd name="connsiteY3" fmla="*/ 4433149 h 4700016"/>
                  <a:gd name="connsiteX4" fmla="*/ 2263743 w 2530610"/>
                  <a:gd name="connsiteY4" fmla="*/ 4700016 h 4700016"/>
                  <a:gd name="connsiteX5" fmla="*/ 1961175 w 2530610"/>
                  <a:gd name="connsiteY5" fmla="*/ 4700016 h 47000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30610" h="4700016">
                    <a:moveTo>
                      <a:pt x="0" y="0"/>
                    </a:moveTo>
                    <a:lnTo>
                      <a:pt x="2263743" y="0"/>
                    </a:lnTo>
                    <a:cubicBezTo>
                      <a:pt x="2411130" y="0"/>
                      <a:pt x="2530610" y="119480"/>
                      <a:pt x="2530610" y="266867"/>
                    </a:cubicBezTo>
                    <a:lnTo>
                      <a:pt x="2530610" y="4433149"/>
                    </a:lnTo>
                    <a:cubicBezTo>
                      <a:pt x="2530610" y="4580536"/>
                      <a:pt x="2411130" y="4700016"/>
                      <a:pt x="2263743" y="4700016"/>
                    </a:cubicBezTo>
                    <a:lnTo>
                      <a:pt x="1961175" y="4700016"/>
                    </a:lnTo>
                    <a:close/>
                  </a:path>
                </a:pathLst>
              </a:custGeom>
              <a:gradFill rotWithShape="1">
                <a:gsLst>
                  <a:gs pos="0">
                    <a:srgbClr val="FFFFFF">
                      <a:alpha val="30000"/>
                    </a:srgbClr>
                  </a:gs>
                  <a:gs pos="100000">
                    <a:srgbClr val="FFFFFF">
                      <a:alpha val="0"/>
                    </a:srgbClr>
                  </a:gs>
                </a:gsLst>
                <a:lin ang="5400000" scaled="0"/>
              </a:gradFill>
              <a:ln w="6350" cap="flat" cmpd="sng" algn="ctr">
                <a:noFill/>
                <a:prstDash val="solid"/>
                <a:miter lim="800000"/>
              </a:ln>
              <a:effectLst/>
            </p:spPr>
            <p:txBody>
              <a:bodyPr wrap="square" lIns="91440" tIns="45720" rIns="91440" bIns="45720" rtlCol="0" anchor="ctr">
                <a:normAutofit/>
              </a:bodyP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090" b="0" i="0" u="none" strike="noStrike" kern="0" cap="none" spc="0" normalizeH="0" baseline="0" noProof="0" dirty="0">
                  <a:ln>
                    <a:noFill/>
                  </a:ln>
                  <a:solidFill>
                    <a:prstClr val="white"/>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grpSp>
        <p:pic>
          <p:nvPicPr>
            <p:cNvPr id="84" name="图片 83">
              <a:extLst>
                <a:ext uri="{FF2B5EF4-FFF2-40B4-BE49-F238E27FC236}">
                  <a16:creationId xmlns:a16="http://schemas.microsoft.com/office/drawing/2014/main" id="{237BBE15-5B7A-4FCF-8D07-E3E1354CEA64}"/>
                </a:ext>
              </a:extLst>
            </p:cNvPr>
            <p:cNvPicPr>
              <a:picLocks noChangeAspect="1"/>
            </p:cNvPicPr>
            <p:nvPr/>
          </p:nvPicPr>
          <p:blipFill>
            <a:blip r:embed="rId3"/>
            <a:stretch>
              <a:fillRect/>
            </a:stretch>
          </p:blipFill>
          <p:spPr>
            <a:xfrm>
              <a:off x="1272175" y="3346565"/>
              <a:ext cx="3644456" cy="2152216"/>
            </a:xfrm>
            <a:prstGeom prst="rect">
              <a:avLst/>
            </a:prstGeom>
            <a:ln>
              <a:solidFill>
                <a:sysClr val="window" lastClr="FFFFFF">
                  <a:lumMod val="85000"/>
                </a:sysClr>
              </a:solidFill>
            </a:ln>
          </p:spPr>
        </p:pic>
        <p:pic>
          <p:nvPicPr>
            <p:cNvPr id="85" name="图片 84">
              <a:extLst>
                <a:ext uri="{FF2B5EF4-FFF2-40B4-BE49-F238E27FC236}">
                  <a16:creationId xmlns:a16="http://schemas.microsoft.com/office/drawing/2014/main" id="{9E839DDA-FC47-4DA4-B561-192562B39078}"/>
                </a:ext>
              </a:extLst>
            </p:cNvPr>
            <p:cNvPicPr>
              <a:picLocks noChangeAspect="1"/>
            </p:cNvPicPr>
            <p:nvPr/>
          </p:nvPicPr>
          <p:blipFill>
            <a:blip r:embed="rId4"/>
            <a:stretch>
              <a:fillRect/>
            </a:stretch>
          </p:blipFill>
          <p:spPr>
            <a:xfrm>
              <a:off x="1254464" y="3342446"/>
              <a:ext cx="3674659" cy="1611491"/>
            </a:xfrm>
            <a:prstGeom prst="rect">
              <a:avLst/>
            </a:prstGeom>
          </p:spPr>
        </p:pic>
        <p:pic>
          <p:nvPicPr>
            <p:cNvPr id="86" name="图片 85">
              <a:extLst>
                <a:ext uri="{FF2B5EF4-FFF2-40B4-BE49-F238E27FC236}">
                  <a16:creationId xmlns:a16="http://schemas.microsoft.com/office/drawing/2014/main" id="{96AE224A-8D28-4401-9950-53EAFABB1A74}"/>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b="10604"/>
            <a:stretch>
              <a:fillRect/>
            </a:stretch>
          </p:blipFill>
          <p:spPr>
            <a:xfrm>
              <a:off x="1918806" y="4207775"/>
              <a:ext cx="3002406" cy="1290085"/>
            </a:xfrm>
            <a:prstGeom prst="rect">
              <a:avLst/>
            </a:prstGeom>
            <a:ln>
              <a:noFill/>
            </a:ln>
          </p:spPr>
        </p:pic>
        <p:sp>
          <p:nvSpPr>
            <p:cNvPr id="87" name="iṧľîdé">
              <a:extLst>
                <a:ext uri="{FF2B5EF4-FFF2-40B4-BE49-F238E27FC236}">
                  <a16:creationId xmlns:a16="http://schemas.microsoft.com/office/drawing/2014/main" id="{3C1FC6E0-DEC1-4B35-9364-20C247A7A778}"/>
                </a:ext>
              </a:extLst>
            </p:cNvPr>
            <p:cNvSpPr/>
            <p:nvPr/>
          </p:nvSpPr>
          <p:spPr bwMode="auto">
            <a:xfrm>
              <a:off x="2074654" y="3086514"/>
              <a:ext cx="160338" cy="147638"/>
            </a:xfrm>
            <a:custGeom>
              <a:avLst/>
              <a:gdLst>
                <a:gd name="T0" fmla="*/ 94 w 114"/>
                <a:gd name="T1" fmla="*/ 0 h 106"/>
                <a:gd name="T2" fmla="*/ 89 w 114"/>
                <a:gd name="T3" fmla="*/ 1 h 106"/>
                <a:gd name="T4" fmla="*/ 14 w 114"/>
                <a:gd name="T5" fmla="*/ 24 h 106"/>
                <a:gd name="T6" fmla="*/ 2 w 114"/>
                <a:gd name="T7" fmla="*/ 46 h 106"/>
                <a:gd name="T8" fmla="*/ 8 w 114"/>
                <a:gd name="T9" fmla="*/ 54 h 106"/>
                <a:gd name="T10" fmla="*/ 64 w 114"/>
                <a:gd name="T11" fmla="*/ 102 h 106"/>
                <a:gd name="T12" fmla="*/ 75 w 114"/>
                <a:gd name="T13" fmla="*/ 106 h 106"/>
                <a:gd name="T14" fmla="*/ 89 w 114"/>
                <a:gd name="T15" fmla="*/ 99 h 106"/>
                <a:gd name="T16" fmla="*/ 92 w 114"/>
                <a:gd name="T17" fmla="*/ 93 h 106"/>
                <a:gd name="T18" fmla="*/ 111 w 114"/>
                <a:gd name="T19" fmla="*/ 22 h 106"/>
                <a:gd name="T20" fmla="*/ 99 w 114"/>
                <a:gd name="T21" fmla="*/ 1 h 106"/>
                <a:gd name="T22" fmla="*/ 94 w 114"/>
                <a:gd name="T23" fmla="*/ 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14" h="106">
                  <a:moveTo>
                    <a:pt x="94" y="0"/>
                  </a:moveTo>
                  <a:cubicBezTo>
                    <a:pt x="93" y="0"/>
                    <a:pt x="91" y="0"/>
                    <a:pt x="89" y="1"/>
                  </a:cubicBezTo>
                  <a:cubicBezTo>
                    <a:pt x="14" y="24"/>
                    <a:pt x="14" y="24"/>
                    <a:pt x="14" y="24"/>
                  </a:cubicBezTo>
                  <a:cubicBezTo>
                    <a:pt x="5" y="27"/>
                    <a:pt x="0" y="37"/>
                    <a:pt x="2" y="46"/>
                  </a:cubicBezTo>
                  <a:cubicBezTo>
                    <a:pt x="3" y="49"/>
                    <a:pt x="5" y="52"/>
                    <a:pt x="8" y="54"/>
                  </a:cubicBezTo>
                  <a:cubicBezTo>
                    <a:pt x="64" y="102"/>
                    <a:pt x="64" y="102"/>
                    <a:pt x="64" y="102"/>
                  </a:cubicBezTo>
                  <a:cubicBezTo>
                    <a:pt x="67" y="104"/>
                    <a:pt x="71" y="106"/>
                    <a:pt x="75" y="106"/>
                  </a:cubicBezTo>
                  <a:cubicBezTo>
                    <a:pt x="80" y="106"/>
                    <a:pt x="85" y="104"/>
                    <a:pt x="89" y="99"/>
                  </a:cubicBezTo>
                  <a:cubicBezTo>
                    <a:pt x="90" y="98"/>
                    <a:pt x="91" y="95"/>
                    <a:pt x="92" y="93"/>
                  </a:cubicBezTo>
                  <a:cubicBezTo>
                    <a:pt x="111" y="22"/>
                    <a:pt x="111" y="22"/>
                    <a:pt x="111" y="22"/>
                  </a:cubicBezTo>
                  <a:cubicBezTo>
                    <a:pt x="114" y="13"/>
                    <a:pt x="108" y="3"/>
                    <a:pt x="99" y="1"/>
                  </a:cubicBezTo>
                  <a:cubicBezTo>
                    <a:pt x="97" y="0"/>
                    <a:pt x="96" y="0"/>
                    <a:pt x="94" y="0"/>
                  </a:cubicBezTo>
                </a:path>
              </a:pathLst>
            </a:custGeom>
            <a:solidFill>
              <a:srgbClr val="38D39F">
                <a:alpha val="15000"/>
              </a:srgbClr>
            </a:solidFill>
            <a:ln>
              <a:noFill/>
            </a:ln>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sz="1800" b="0" i="0" u="none" strike="noStrike" kern="0" cap="none" spc="0" normalizeH="0" baseline="0" noProof="0">
                <a:ln>
                  <a:noFill/>
                </a:ln>
                <a:solidFill>
                  <a:prstClr val="black"/>
                </a:solidFill>
                <a:effectLst/>
                <a:uLnTx/>
                <a:uFillTx/>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endParaRPr>
            </a:p>
          </p:txBody>
        </p:sp>
      </p:grpSp>
      <p:pic>
        <p:nvPicPr>
          <p:cNvPr id="106" name="图片 105">
            <a:extLst>
              <a:ext uri="{FF2B5EF4-FFF2-40B4-BE49-F238E27FC236}">
                <a16:creationId xmlns:a16="http://schemas.microsoft.com/office/drawing/2014/main" id="{C1F8D467-6786-45F6-AF59-0A129B1CD872}"/>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9167053" y="2981906"/>
            <a:ext cx="2201278" cy="3632472"/>
          </a:xfrm>
          <a:prstGeom prst="rect">
            <a:avLst/>
          </a:prstGeom>
        </p:spPr>
      </p:pic>
      <p:sp>
        <p:nvSpPr>
          <p:cNvPr id="107" name="矩形 106">
            <a:extLst>
              <a:ext uri="{FF2B5EF4-FFF2-40B4-BE49-F238E27FC236}">
                <a16:creationId xmlns:a16="http://schemas.microsoft.com/office/drawing/2014/main" id="{96F0F259-C392-4A67-8E2C-F00188842789}"/>
              </a:ext>
            </a:extLst>
          </p:cNvPr>
          <p:cNvSpPr/>
          <p:nvPr/>
        </p:nvSpPr>
        <p:spPr>
          <a:xfrm>
            <a:off x="1494411" y="724438"/>
            <a:ext cx="9417963" cy="400110"/>
          </a:xfrm>
          <a:prstGeom prst="rect">
            <a:avLst/>
          </a:prstGeom>
        </p:spPr>
        <p:txBody>
          <a:bodyPr wrap="none">
            <a:spAutoFit/>
          </a:bodyPr>
          <a:lstStyle/>
          <a:p>
            <a:r>
              <a:rPr lang="zh-CN" altLang="en-US" sz="2000" b="1" dirty="0">
                <a:solidFill>
                  <a:schemeClr val="tx2">
                    <a:lumMod val="75000"/>
                  </a:schemeClr>
                </a:solidFill>
              </a:rPr>
              <a:t>移动端也可管理数据、处理流程，并可在钉钉、企业微信等第三方平台上进行集成</a:t>
            </a:r>
          </a:p>
        </p:txBody>
      </p:sp>
    </p:spTree>
    <p:extLst>
      <p:ext uri="{BB962C8B-B14F-4D97-AF65-F5344CB8AC3E}">
        <p14:creationId xmlns:p14="http://schemas.microsoft.com/office/powerpoint/2010/main" val="133129119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865FF438-62BE-460E-9AA5-D858880EFBDC}"/>
              </a:ext>
            </a:extLst>
          </p:cNvPr>
          <p:cNvSpPr txBox="1"/>
          <p:nvPr/>
        </p:nvSpPr>
        <p:spPr>
          <a:xfrm>
            <a:off x="71120" y="101600"/>
            <a:ext cx="3302000" cy="400110"/>
          </a:xfrm>
          <a:prstGeom prst="rect">
            <a:avLst/>
          </a:prstGeom>
          <a:noFill/>
        </p:spPr>
        <p:txBody>
          <a:bodyPr wrap="square" rtlCol="0">
            <a:spAutoFit/>
          </a:bodyPr>
          <a:lstStyle/>
          <a:p>
            <a:r>
              <a:rPr lang="en-US" altLang="zh-CN" sz="2000" b="1" dirty="0">
                <a:solidFill>
                  <a:schemeClr val="bg1"/>
                </a:solidFill>
              </a:rPr>
              <a:t>7. </a:t>
            </a:r>
            <a:r>
              <a:rPr lang="zh-CN" altLang="en-US" sz="2000" b="1" dirty="0">
                <a:solidFill>
                  <a:schemeClr val="bg1"/>
                </a:solidFill>
              </a:rPr>
              <a:t>行业应用</a:t>
            </a:r>
          </a:p>
        </p:txBody>
      </p:sp>
      <p:sp>
        <p:nvSpPr>
          <p:cNvPr id="5" name="椭圆 4">
            <a:extLst>
              <a:ext uri="{FF2B5EF4-FFF2-40B4-BE49-F238E27FC236}">
                <a16:creationId xmlns:a16="http://schemas.microsoft.com/office/drawing/2014/main" id="{34ABB41A-3292-48D5-AD55-0787D6014761}"/>
              </a:ext>
            </a:extLst>
          </p:cNvPr>
          <p:cNvSpPr/>
          <p:nvPr/>
        </p:nvSpPr>
        <p:spPr>
          <a:xfrm>
            <a:off x="1287157" y="1444489"/>
            <a:ext cx="3969021" cy="3969022"/>
          </a:xfrm>
          <a:prstGeom prst="ellipse">
            <a:avLst/>
          </a:prstGeom>
          <a:noFill/>
          <a:ln w="22225">
            <a:solidFill>
              <a:srgbClr val="00B9B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B9BE"/>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endParaRPr>
          </a:p>
        </p:txBody>
      </p:sp>
      <p:sp>
        <p:nvSpPr>
          <p:cNvPr id="6" name="椭圆 5">
            <a:extLst>
              <a:ext uri="{FF2B5EF4-FFF2-40B4-BE49-F238E27FC236}">
                <a16:creationId xmlns:a16="http://schemas.microsoft.com/office/drawing/2014/main" id="{5E8062BD-EFB7-4E8E-80F9-1E7E0B1B9874}"/>
              </a:ext>
            </a:extLst>
          </p:cNvPr>
          <p:cNvSpPr/>
          <p:nvPr/>
        </p:nvSpPr>
        <p:spPr>
          <a:xfrm>
            <a:off x="878838" y="2050430"/>
            <a:ext cx="1120458" cy="1120459"/>
          </a:xfrm>
          <a:prstGeom prst="ellipse">
            <a:avLst/>
          </a:prstGeom>
          <a:solidFill>
            <a:schemeClr val="bg1"/>
          </a:solidFill>
          <a:ln w="19050">
            <a:solidFill>
              <a:srgbClr val="00B9B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rgbClr val="00B9BE"/>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建筑</a:t>
            </a:r>
            <a:endParaRPr lang="en-US" altLang="zh-CN" sz="1400" dirty="0">
              <a:solidFill>
                <a:srgbClr val="00B9BE"/>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endParaRPr>
          </a:p>
          <a:p>
            <a:pPr algn="ctr"/>
            <a:r>
              <a:rPr lang="zh-CN" altLang="en-US" sz="1400" dirty="0">
                <a:solidFill>
                  <a:srgbClr val="00B9BE"/>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房产</a:t>
            </a:r>
          </a:p>
        </p:txBody>
      </p:sp>
      <p:sp>
        <p:nvSpPr>
          <p:cNvPr id="7" name="椭圆 6">
            <a:extLst>
              <a:ext uri="{FF2B5EF4-FFF2-40B4-BE49-F238E27FC236}">
                <a16:creationId xmlns:a16="http://schemas.microsoft.com/office/drawing/2014/main" id="{FF865E86-1D13-4304-B7AE-4BC72075C7B2}"/>
              </a:ext>
            </a:extLst>
          </p:cNvPr>
          <p:cNvSpPr/>
          <p:nvPr/>
        </p:nvSpPr>
        <p:spPr>
          <a:xfrm>
            <a:off x="2711440" y="1019513"/>
            <a:ext cx="1120458" cy="1120459"/>
          </a:xfrm>
          <a:prstGeom prst="ellipse">
            <a:avLst/>
          </a:prstGeom>
          <a:solidFill>
            <a:schemeClr val="bg1"/>
          </a:solidFill>
          <a:ln w="19050">
            <a:solidFill>
              <a:srgbClr val="00B9B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rgbClr val="00B9BE"/>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制造业</a:t>
            </a:r>
          </a:p>
        </p:txBody>
      </p:sp>
      <p:sp>
        <p:nvSpPr>
          <p:cNvPr id="8" name="椭圆 7">
            <a:extLst>
              <a:ext uri="{FF2B5EF4-FFF2-40B4-BE49-F238E27FC236}">
                <a16:creationId xmlns:a16="http://schemas.microsoft.com/office/drawing/2014/main" id="{FE52A1F5-33AF-4D91-BE7E-72DE10D7A005}"/>
              </a:ext>
            </a:extLst>
          </p:cNvPr>
          <p:cNvSpPr/>
          <p:nvPr/>
        </p:nvSpPr>
        <p:spPr>
          <a:xfrm>
            <a:off x="4381494" y="2050430"/>
            <a:ext cx="1120458" cy="1120459"/>
          </a:xfrm>
          <a:prstGeom prst="ellipse">
            <a:avLst/>
          </a:prstGeom>
          <a:solidFill>
            <a:schemeClr val="bg1"/>
          </a:solidFill>
          <a:ln w="19050">
            <a:solidFill>
              <a:srgbClr val="00B9B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rgbClr val="00B9BE"/>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零售</a:t>
            </a:r>
            <a:endParaRPr lang="en-US" altLang="zh-CN" sz="1400" dirty="0">
              <a:solidFill>
                <a:srgbClr val="00B9BE"/>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endParaRPr>
          </a:p>
          <a:p>
            <a:pPr algn="ctr"/>
            <a:r>
              <a:rPr lang="zh-CN" altLang="en-US" sz="1400" dirty="0">
                <a:solidFill>
                  <a:srgbClr val="00B9BE"/>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贸易</a:t>
            </a:r>
          </a:p>
        </p:txBody>
      </p:sp>
      <p:sp>
        <p:nvSpPr>
          <p:cNvPr id="9" name="椭圆 8">
            <a:extLst>
              <a:ext uri="{FF2B5EF4-FFF2-40B4-BE49-F238E27FC236}">
                <a16:creationId xmlns:a16="http://schemas.microsoft.com/office/drawing/2014/main" id="{D68830B9-54E5-402A-AE07-77597AC4724E}"/>
              </a:ext>
            </a:extLst>
          </p:cNvPr>
          <p:cNvSpPr/>
          <p:nvPr/>
        </p:nvSpPr>
        <p:spPr>
          <a:xfrm>
            <a:off x="4366258" y="3769737"/>
            <a:ext cx="1120458" cy="1120459"/>
          </a:xfrm>
          <a:prstGeom prst="ellipse">
            <a:avLst/>
          </a:prstGeom>
          <a:solidFill>
            <a:schemeClr val="bg1"/>
          </a:solidFill>
          <a:ln w="19050">
            <a:solidFill>
              <a:srgbClr val="00B9B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rgbClr val="00B9BE"/>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教育</a:t>
            </a:r>
            <a:r>
              <a:rPr lang="en-US" altLang="zh-CN" sz="1400" dirty="0">
                <a:solidFill>
                  <a:srgbClr val="00B9BE"/>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a:t>
            </a:r>
          </a:p>
          <a:p>
            <a:pPr algn="ctr"/>
            <a:r>
              <a:rPr lang="zh-CN" altLang="en-US" sz="1400" dirty="0">
                <a:solidFill>
                  <a:srgbClr val="00B9BE"/>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政府</a:t>
            </a:r>
          </a:p>
        </p:txBody>
      </p:sp>
      <p:sp>
        <p:nvSpPr>
          <p:cNvPr id="10" name="椭圆 9">
            <a:extLst>
              <a:ext uri="{FF2B5EF4-FFF2-40B4-BE49-F238E27FC236}">
                <a16:creationId xmlns:a16="http://schemas.microsoft.com/office/drawing/2014/main" id="{5EB944D8-FA02-429E-B4D8-3528B2208D34}"/>
              </a:ext>
            </a:extLst>
          </p:cNvPr>
          <p:cNvSpPr/>
          <p:nvPr/>
        </p:nvSpPr>
        <p:spPr>
          <a:xfrm>
            <a:off x="2711440" y="4734809"/>
            <a:ext cx="1120458" cy="1120459"/>
          </a:xfrm>
          <a:prstGeom prst="ellipse">
            <a:avLst/>
          </a:prstGeom>
          <a:solidFill>
            <a:schemeClr val="bg1"/>
          </a:solidFill>
          <a:ln w="19050">
            <a:solidFill>
              <a:srgbClr val="00B9B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rgbClr val="00B9BE"/>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互联网</a:t>
            </a:r>
          </a:p>
        </p:txBody>
      </p:sp>
      <p:sp>
        <p:nvSpPr>
          <p:cNvPr id="11" name="椭圆 10">
            <a:extLst>
              <a:ext uri="{FF2B5EF4-FFF2-40B4-BE49-F238E27FC236}">
                <a16:creationId xmlns:a16="http://schemas.microsoft.com/office/drawing/2014/main" id="{87CF33CD-A39B-4F11-944F-04B17D517572}"/>
              </a:ext>
            </a:extLst>
          </p:cNvPr>
          <p:cNvSpPr/>
          <p:nvPr/>
        </p:nvSpPr>
        <p:spPr>
          <a:xfrm>
            <a:off x="1056621" y="3769737"/>
            <a:ext cx="1120458" cy="1120459"/>
          </a:xfrm>
          <a:prstGeom prst="ellipse">
            <a:avLst/>
          </a:prstGeom>
          <a:solidFill>
            <a:schemeClr val="bg1"/>
          </a:solidFill>
          <a:ln w="19050">
            <a:solidFill>
              <a:srgbClr val="00B9B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rgbClr val="00B9BE"/>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a:t>
            </a:r>
            <a:endParaRPr lang="zh-CN" altLang="en-US" sz="1400" dirty="0">
              <a:solidFill>
                <a:srgbClr val="00B9BE"/>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endParaRPr>
          </a:p>
        </p:txBody>
      </p:sp>
      <p:grpSp>
        <p:nvGrpSpPr>
          <p:cNvPr id="12" name="组合 11">
            <a:extLst>
              <a:ext uri="{FF2B5EF4-FFF2-40B4-BE49-F238E27FC236}">
                <a16:creationId xmlns:a16="http://schemas.microsoft.com/office/drawing/2014/main" id="{4AFAA511-8F33-449C-8497-E034C43317C0}"/>
              </a:ext>
            </a:extLst>
          </p:cNvPr>
          <p:cNvGrpSpPr/>
          <p:nvPr/>
        </p:nvGrpSpPr>
        <p:grpSpPr>
          <a:xfrm>
            <a:off x="2069979" y="2293985"/>
            <a:ext cx="2327179" cy="2327179"/>
            <a:chOff x="1969248" y="2648726"/>
            <a:chExt cx="2042740" cy="2042740"/>
          </a:xfrm>
        </p:grpSpPr>
        <p:sp>
          <p:nvSpPr>
            <p:cNvPr id="13" name="椭圆 12">
              <a:extLst>
                <a:ext uri="{FF2B5EF4-FFF2-40B4-BE49-F238E27FC236}">
                  <a16:creationId xmlns:a16="http://schemas.microsoft.com/office/drawing/2014/main" id="{2AC3F007-91D1-4BBE-B92F-F0AB10419802}"/>
                </a:ext>
              </a:extLst>
            </p:cNvPr>
            <p:cNvSpPr/>
            <p:nvPr/>
          </p:nvSpPr>
          <p:spPr>
            <a:xfrm>
              <a:off x="1969248" y="2648726"/>
              <a:ext cx="2042740" cy="2042740"/>
            </a:xfrm>
            <a:prstGeom prst="ellipse">
              <a:avLst/>
            </a:prstGeom>
            <a:solidFill>
              <a:srgbClr val="2FEAD5">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00B9BE"/>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endParaRPr>
            </a:p>
          </p:txBody>
        </p:sp>
        <p:sp>
          <p:nvSpPr>
            <p:cNvPr id="14" name="椭圆 13">
              <a:extLst>
                <a:ext uri="{FF2B5EF4-FFF2-40B4-BE49-F238E27FC236}">
                  <a16:creationId xmlns:a16="http://schemas.microsoft.com/office/drawing/2014/main" id="{1165B65C-5D9A-4996-BBA6-81E184478C00}"/>
                </a:ext>
              </a:extLst>
            </p:cNvPr>
            <p:cNvSpPr/>
            <p:nvPr/>
          </p:nvSpPr>
          <p:spPr>
            <a:xfrm>
              <a:off x="2424809" y="3082729"/>
              <a:ext cx="1120459" cy="1120459"/>
            </a:xfrm>
            <a:prstGeom prst="ellipse">
              <a:avLst/>
            </a:prstGeom>
            <a:solidFill>
              <a:srgbClr val="00B9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0"/>
                </a:spcBef>
              </a:pPr>
              <a:r>
                <a:rPr lang="zh-CN" altLang="en-US" sz="1600" b="1" dirty="0">
                  <a:solidFill>
                    <a:schemeClr val="bg1"/>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rPr>
                <a:t>适用各行业</a:t>
              </a:r>
            </a:p>
          </p:txBody>
        </p:sp>
      </p:grpSp>
      <p:sp>
        <p:nvSpPr>
          <p:cNvPr id="15" name="椭圆 14">
            <a:extLst>
              <a:ext uri="{FF2B5EF4-FFF2-40B4-BE49-F238E27FC236}">
                <a16:creationId xmlns:a16="http://schemas.microsoft.com/office/drawing/2014/main" id="{8F520038-75BC-4027-A1F2-337B0B0F8194}"/>
              </a:ext>
            </a:extLst>
          </p:cNvPr>
          <p:cNvSpPr/>
          <p:nvPr/>
        </p:nvSpPr>
        <p:spPr>
          <a:xfrm>
            <a:off x="6849757" y="1444489"/>
            <a:ext cx="3969021" cy="3969022"/>
          </a:xfrm>
          <a:prstGeom prst="ellipse">
            <a:avLst/>
          </a:prstGeom>
          <a:noFill/>
          <a:ln w="22225">
            <a:solidFill>
              <a:srgbClr val="1EB9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1EB9AD"/>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endParaRPr>
          </a:p>
        </p:txBody>
      </p:sp>
      <p:sp>
        <p:nvSpPr>
          <p:cNvPr id="16" name="椭圆 15">
            <a:extLst>
              <a:ext uri="{FF2B5EF4-FFF2-40B4-BE49-F238E27FC236}">
                <a16:creationId xmlns:a16="http://schemas.microsoft.com/office/drawing/2014/main" id="{C9271946-F366-45DC-9EFA-7EA57A5E489C}"/>
              </a:ext>
            </a:extLst>
          </p:cNvPr>
          <p:cNvSpPr/>
          <p:nvPr/>
        </p:nvSpPr>
        <p:spPr>
          <a:xfrm>
            <a:off x="6441438" y="2050430"/>
            <a:ext cx="1120458" cy="1120459"/>
          </a:xfrm>
          <a:prstGeom prst="ellipse">
            <a:avLst/>
          </a:prstGeom>
          <a:solidFill>
            <a:schemeClr val="bg1"/>
          </a:solidFill>
          <a:ln w="19050">
            <a:solidFill>
              <a:srgbClr val="1EB9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rgbClr val="1EB9AD"/>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生产</a:t>
            </a:r>
            <a:r>
              <a:rPr lang="en-US" altLang="zh-CN" sz="1400" dirty="0">
                <a:solidFill>
                  <a:srgbClr val="1EB9AD"/>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a:t>
            </a:r>
            <a:r>
              <a:rPr lang="zh-CN" altLang="en-US" sz="1400" dirty="0">
                <a:solidFill>
                  <a:srgbClr val="1EB9AD"/>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采购</a:t>
            </a:r>
          </a:p>
        </p:txBody>
      </p:sp>
      <p:sp>
        <p:nvSpPr>
          <p:cNvPr id="17" name="椭圆 16">
            <a:extLst>
              <a:ext uri="{FF2B5EF4-FFF2-40B4-BE49-F238E27FC236}">
                <a16:creationId xmlns:a16="http://schemas.microsoft.com/office/drawing/2014/main" id="{5626C2E6-4B3E-45A7-AFFB-34D7AD5B6BDC}"/>
              </a:ext>
            </a:extLst>
          </p:cNvPr>
          <p:cNvSpPr/>
          <p:nvPr/>
        </p:nvSpPr>
        <p:spPr>
          <a:xfrm>
            <a:off x="8274040" y="1019513"/>
            <a:ext cx="1120458" cy="1120459"/>
          </a:xfrm>
          <a:prstGeom prst="ellipse">
            <a:avLst/>
          </a:prstGeom>
          <a:solidFill>
            <a:schemeClr val="bg1"/>
          </a:solidFill>
          <a:ln w="19050">
            <a:solidFill>
              <a:srgbClr val="1EB9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rgbClr val="1EB9AD"/>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设备</a:t>
            </a:r>
            <a:endParaRPr lang="en-US" altLang="zh-CN" sz="1400" dirty="0">
              <a:solidFill>
                <a:srgbClr val="1EB9AD"/>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endParaRPr>
          </a:p>
          <a:p>
            <a:pPr algn="ctr"/>
            <a:r>
              <a:rPr lang="zh-CN" altLang="en-US" sz="1400" dirty="0">
                <a:solidFill>
                  <a:srgbClr val="1EB9AD"/>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管理</a:t>
            </a:r>
          </a:p>
        </p:txBody>
      </p:sp>
      <p:sp>
        <p:nvSpPr>
          <p:cNvPr id="18" name="椭圆 17">
            <a:extLst>
              <a:ext uri="{FF2B5EF4-FFF2-40B4-BE49-F238E27FC236}">
                <a16:creationId xmlns:a16="http://schemas.microsoft.com/office/drawing/2014/main" id="{93F55559-622F-4DA1-A743-1BE04361C5E5}"/>
              </a:ext>
            </a:extLst>
          </p:cNvPr>
          <p:cNvSpPr/>
          <p:nvPr/>
        </p:nvSpPr>
        <p:spPr>
          <a:xfrm>
            <a:off x="9944094" y="2050430"/>
            <a:ext cx="1120458" cy="1120459"/>
          </a:xfrm>
          <a:prstGeom prst="ellipse">
            <a:avLst/>
          </a:prstGeom>
          <a:solidFill>
            <a:schemeClr val="bg1"/>
          </a:solidFill>
          <a:ln w="19050">
            <a:solidFill>
              <a:srgbClr val="1EB9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rgbClr val="1EB9AD"/>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疫情</a:t>
            </a:r>
            <a:endParaRPr lang="en-US" altLang="zh-CN" sz="1400" dirty="0">
              <a:solidFill>
                <a:srgbClr val="1EB9AD"/>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endParaRPr>
          </a:p>
          <a:p>
            <a:pPr algn="ctr"/>
            <a:r>
              <a:rPr lang="zh-CN" altLang="en-US" sz="1400" dirty="0">
                <a:solidFill>
                  <a:srgbClr val="1EB9AD"/>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防控</a:t>
            </a:r>
          </a:p>
        </p:txBody>
      </p:sp>
      <p:sp>
        <p:nvSpPr>
          <p:cNvPr id="19" name="椭圆 18">
            <a:extLst>
              <a:ext uri="{FF2B5EF4-FFF2-40B4-BE49-F238E27FC236}">
                <a16:creationId xmlns:a16="http://schemas.microsoft.com/office/drawing/2014/main" id="{1BFD7197-5FEA-4585-AA40-9D881CAEC600}"/>
              </a:ext>
            </a:extLst>
          </p:cNvPr>
          <p:cNvSpPr/>
          <p:nvPr/>
        </p:nvSpPr>
        <p:spPr>
          <a:xfrm>
            <a:off x="9928858" y="3769737"/>
            <a:ext cx="1120458" cy="1120459"/>
          </a:xfrm>
          <a:prstGeom prst="ellipse">
            <a:avLst/>
          </a:prstGeom>
          <a:solidFill>
            <a:schemeClr val="bg1"/>
          </a:solidFill>
          <a:ln w="19050">
            <a:solidFill>
              <a:srgbClr val="1EB9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rgbClr val="1EB9AD"/>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人事</a:t>
            </a:r>
            <a:endParaRPr lang="en-US" altLang="zh-CN" sz="1400" dirty="0">
              <a:solidFill>
                <a:srgbClr val="1EB9AD"/>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endParaRPr>
          </a:p>
          <a:p>
            <a:pPr algn="ctr"/>
            <a:r>
              <a:rPr lang="zh-CN" altLang="en-US" sz="1400" dirty="0">
                <a:solidFill>
                  <a:srgbClr val="1EB9AD"/>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财务</a:t>
            </a:r>
          </a:p>
        </p:txBody>
      </p:sp>
      <p:sp>
        <p:nvSpPr>
          <p:cNvPr id="20" name="椭圆 19">
            <a:extLst>
              <a:ext uri="{FF2B5EF4-FFF2-40B4-BE49-F238E27FC236}">
                <a16:creationId xmlns:a16="http://schemas.microsoft.com/office/drawing/2014/main" id="{49004F8F-571B-4520-A315-01F8BDF8DC3D}"/>
              </a:ext>
            </a:extLst>
          </p:cNvPr>
          <p:cNvSpPr/>
          <p:nvPr/>
        </p:nvSpPr>
        <p:spPr>
          <a:xfrm>
            <a:off x="8274040" y="4734809"/>
            <a:ext cx="1120458" cy="1120459"/>
          </a:xfrm>
          <a:prstGeom prst="ellipse">
            <a:avLst/>
          </a:prstGeom>
          <a:solidFill>
            <a:schemeClr val="bg1"/>
          </a:solidFill>
          <a:ln w="19050">
            <a:solidFill>
              <a:srgbClr val="1EB9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solidFill>
                  <a:srgbClr val="1EB9AD"/>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进销存</a:t>
            </a:r>
          </a:p>
        </p:txBody>
      </p:sp>
      <p:sp>
        <p:nvSpPr>
          <p:cNvPr id="21" name="椭圆 20">
            <a:extLst>
              <a:ext uri="{FF2B5EF4-FFF2-40B4-BE49-F238E27FC236}">
                <a16:creationId xmlns:a16="http://schemas.microsoft.com/office/drawing/2014/main" id="{9403B070-76D0-4B8B-AD23-A04AE9B8BD05}"/>
              </a:ext>
            </a:extLst>
          </p:cNvPr>
          <p:cNvSpPr/>
          <p:nvPr/>
        </p:nvSpPr>
        <p:spPr>
          <a:xfrm>
            <a:off x="6619221" y="3769737"/>
            <a:ext cx="1120458" cy="1120459"/>
          </a:xfrm>
          <a:prstGeom prst="ellipse">
            <a:avLst/>
          </a:prstGeom>
          <a:solidFill>
            <a:schemeClr val="bg1"/>
          </a:solidFill>
          <a:ln w="19050">
            <a:solidFill>
              <a:srgbClr val="1EB9A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rgbClr val="1EB9AD"/>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a:t>
            </a:r>
            <a:endParaRPr lang="zh-CN" altLang="en-US" sz="1400" dirty="0">
              <a:solidFill>
                <a:srgbClr val="1EB9AD"/>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endParaRPr>
          </a:p>
        </p:txBody>
      </p:sp>
      <p:grpSp>
        <p:nvGrpSpPr>
          <p:cNvPr id="22" name="组合 21">
            <a:extLst>
              <a:ext uri="{FF2B5EF4-FFF2-40B4-BE49-F238E27FC236}">
                <a16:creationId xmlns:a16="http://schemas.microsoft.com/office/drawing/2014/main" id="{5423111A-F1AC-4C3E-8646-66657FCB594F}"/>
              </a:ext>
            </a:extLst>
          </p:cNvPr>
          <p:cNvGrpSpPr/>
          <p:nvPr/>
        </p:nvGrpSpPr>
        <p:grpSpPr>
          <a:xfrm>
            <a:off x="7632579" y="2293985"/>
            <a:ext cx="2327179" cy="2327179"/>
            <a:chOff x="1969248" y="2648726"/>
            <a:chExt cx="2042740" cy="2042740"/>
          </a:xfrm>
        </p:grpSpPr>
        <p:sp>
          <p:nvSpPr>
            <p:cNvPr id="23" name="椭圆 22">
              <a:extLst>
                <a:ext uri="{FF2B5EF4-FFF2-40B4-BE49-F238E27FC236}">
                  <a16:creationId xmlns:a16="http://schemas.microsoft.com/office/drawing/2014/main" id="{1F77C28F-546D-49C5-A1DD-F5F5F804A2BC}"/>
                </a:ext>
              </a:extLst>
            </p:cNvPr>
            <p:cNvSpPr/>
            <p:nvPr/>
          </p:nvSpPr>
          <p:spPr>
            <a:xfrm>
              <a:off x="1969248" y="2648726"/>
              <a:ext cx="2042740" cy="2042740"/>
            </a:xfrm>
            <a:prstGeom prst="ellipse">
              <a:avLst/>
            </a:prstGeom>
            <a:solidFill>
              <a:srgbClr val="2FEAD5">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endParaRPr>
            </a:p>
          </p:txBody>
        </p:sp>
        <p:sp>
          <p:nvSpPr>
            <p:cNvPr id="24" name="椭圆 23">
              <a:extLst>
                <a:ext uri="{FF2B5EF4-FFF2-40B4-BE49-F238E27FC236}">
                  <a16:creationId xmlns:a16="http://schemas.microsoft.com/office/drawing/2014/main" id="{72F4759A-B869-4DA6-BBB3-138AD1A2D1F4}"/>
                </a:ext>
              </a:extLst>
            </p:cNvPr>
            <p:cNvSpPr/>
            <p:nvPr/>
          </p:nvSpPr>
          <p:spPr>
            <a:xfrm>
              <a:off x="2424809" y="3082729"/>
              <a:ext cx="1120459" cy="1120459"/>
            </a:xfrm>
            <a:prstGeom prst="ellipse">
              <a:avLst/>
            </a:prstGeom>
            <a:solidFill>
              <a:srgbClr val="1EB9A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spcBef>
                  <a:spcPct val="0"/>
                </a:spcBef>
              </a:pPr>
              <a:r>
                <a:rPr lang="zh-CN" altLang="en-US" sz="1600" b="1" dirty="0">
                  <a:solidFill>
                    <a:schemeClr val="bg1"/>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sym typeface="阿里巴巴普惠体 R" panose="00020600040101010101" pitchFamily="18" charset="-122"/>
                </a:rPr>
                <a:t>适用多场景</a:t>
              </a:r>
            </a:p>
          </p:txBody>
        </p:sp>
      </p:grpSp>
    </p:spTree>
    <p:extLst>
      <p:ext uri="{BB962C8B-B14F-4D97-AF65-F5344CB8AC3E}">
        <p14:creationId xmlns:p14="http://schemas.microsoft.com/office/powerpoint/2010/main" val="89902406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865FF438-62BE-460E-9AA5-D858880EFBDC}"/>
              </a:ext>
            </a:extLst>
          </p:cNvPr>
          <p:cNvSpPr txBox="1"/>
          <p:nvPr/>
        </p:nvSpPr>
        <p:spPr>
          <a:xfrm>
            <a:off x="71120" y="101600"/>
            <a:ext cx="3302000" cy="400110"/>
          </a:xfrm>
          <a:prstGeom prst="rect">
            <a:avLst/>
          </a:prstGeom>
          <a:noFill/>
        </p:spPr>
        <p:txBody>
          <a:bodyPr wrap="square" rtlCol="0">
            <a:spAutoFit/>
          </a:bodyPr>
          <a:lstStyle/>
          <a:p>
            <a:r>
              <a:rPr lang="en-US" altLang="zh-CN" sz="2000" b="1" dirty="0">
                <a:solidFill>
                  <a:schemeClr val="bg1"/>
                </a:solidFill>
              </a:rPr>
              <a:t>7.1 </a:t>
            </a:r>
            <a:r>
              <a:rPr lang="zh-CN" altLang="en-US" sz="2000" b="1" dirty="0">
                <a:solidFill>
                  <a:schemeClr val="bg1"/>
                </a:solidFill>
              </a:rPr>
              <a:t>功能场景</a:t>
            </a:r>
          </a:p>
        </p:txBody>
      </p:sp>
      <p:sp>
        <p:nvSpPr>
          <p:cNvPr id="7" name="文本框 6">
            <a:extLst>
              <a:ext uri="{FF2B5EF4-FFF2-40B4-BE49-F238E27FC236}">
                <a16:creationId xmlns:a16="http://schemas.microsoft.com/office/drawing/2014/main" id="{B1476C47-98F8-4808-AFFC-B8108009ECCD}"/>
              </a:ext>
            </a:extLst>
          </p:cNvPr>
          <p:cNvSpPr txBox="1"/>
          <p:nvPr/>
        </p:nvSpPr>
        <p:spPr>
          <a:xfrm>
            <a:off x="451381" y="1258564"/>
            <a:ext cx="2031325" cy="461665"/>
          </a:xfrm>
          <a:prstGeom prst="rect">
            <a:avLst/>
          </a:prstGeom>
          <a:noFill/>
        </p:spPr>
        <p:txBody>
          <a:bodyPr wrap="none" rtlCol="0">
            <a:spAutoFit/>
          </a:bodyPr>
          <a:lstStyle/>
          <a:p>
            <a:r>
              <a:rPr lang="zh-CN" altLang="en-US" sz="24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图书借阅管理</a:t>
            </a:r>
          </a:p>
        </p:txBody>
      </p:sp>
      <p:sp>
        <p:nvSpPr>
          <p:cNvPr id="8" name="矩形 7">
            <a:extLst>
              <a:ext uri="{FF2B5EF4-FFF2-40B4-BE49-F238E27FC236}">
                <a16:creationId xmlns:a16="http://schemas.microsoft.com/office/drawing/2014/main" id="{3FDD40F0-F491-4458-9ED7-A7C9B9F94EAF}"/>
              </a:ext>
            </a:extLst>
          </p:cNvPr>
          <p:cNvSpPr/>
          <p:nvPr/>
        </p:nvSpPr>
        <p:spPr>
          <a:xfrm>
            <a:off x="451381" y="1766426"/>
            <a:ext cx="1415772" cy="45719"/>
          </a:xfrm>
          <a:prstGeom prst="rect">
            <a:avLst/>
          </a:prstGeom>
          <a:gradFill flip="none" rotWithShape="1">
            <a:gsLst>
              <a:gs pos="14000">
                <a:srgbClr val="1D8B92"/>
              </a:gs>
              <a:gs pos="100000">
                <a:srgbClr val="00DBC0"/>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9" name="文本框 8">
            <a:extLst>
              <a:ext uri="{FF2B5EF4-FFF2-40B4-BE49-F238E27FC236}">
                <a16:creationId xmlns:a16="http://schemas.microsoft.com/office/drawing/2014/main" id="{AF2E3DA8-A14A-4505-9F86-7A0781210575}"/>
              </a:ext>
            </a:extLst>
          </p:cNvPr>
          <p:cNvSpPr txBox="1"/>
          <p:nvPr/>
        </p:nvSpPr>
        <p:spPr>
          <a:xfrm>
            <a:off x="451381" y="1935732"/>
            <a:ext cx="3778438" cy="705706"/>
          </a:xfrm>
          <a:prstGeom prst="rect">
            <a:avLst/>
          </a:prstGeom>
          <a:noFill/>
        </p:spPr>
        <p:txBody>
          <a:bodyPr wrap="square" rtlCol="0">
            <a:spAutoFit/>
          </a:bodyPr>
          <a:lstStyle/>
          <a:p>
            <a:pPr>
              <a:lnSpc>
                <a:spcPct val="150000"/>
              </a:lnSpc>
            </a:pPr>
            <a:r>
              <a:rPr lang="zh-CN" altLang="en-US" sz="1400" dirty="0">
                <a:latin typeface="Alibaba Sans Light" panose="020B0303020203040204" pitchFamily="34" charset="0"/>
                <a:cs typeface="Alibaba Sans Light" panose="020B0303020203040204" pitchFamily="34" charset="0"/>
                <a:sym typeface="Alibaba Sans Light" panose="020B0303020203040204" pitchFamily="34" charset="0"/>
              </a:rPr>
              <a:t>流程表单实现“借阅申请</a:t>
            </a:r>
            <a:r>
              <a:rPr lang="en-US" altLang="zh-CN" sz="1400" dirty="0">
                <a:latin typeface="Alibaba Sans Light" panose="020B0303020203040204" pitchFamily="34" charset="0"/>
                <a:cs typeface="Alibaba Sans Light" panose="020B0303020203040204" pitchFamily="34" charset="0"/>
                <a:sym typeface="Alibaba Sans Light" panose="020B0303020203040204" pitchFamily="34" charset="0"/>
              </a:rPr>
              <a:t>/</a:t>
            </a:r>
            <a:r>
              <a:rPr lang="zh-CN" altLang="en-US" sz="1400" dirty="0">
                <a:latin typeface="Alibaba Sans Light" panose="020B0303020203040204" pitchFamily="34" charset="0"/>
                <a:cs typeface="Alibaba Sans Light" panose="020B0303020203040204" pitchFamily="34" charset="0"/>
                <a:sym typeface="Alibaba Sans Light" panose="020B0303020203040204" pitchFamily="34" charset="0"/>
              </a:rPr>
              <a:t>归还申请”功能</a:t>
            </a:r>
            <a:endParaRPr lang="en-US" altLang="zh-CN" sz="1400" dirty="0">
              <a:latin typeface="Alibaba Sans Light" panose="020B0303020203040204" pitchFamily="34" charset="0"/>
              <a:cs typeface="Alibaba Sans Light" panose="020B0303020203040204" pitchFamily="34" charset="0"/>
              <a:sym typeface="Alibaba Sans Light" panose="020B0303020203040204" pitchFamily="34" charset="0"/>
            </a:endParaRPr>
          </a:p>
          <a:p>
            <a:pPr>
              <a:lnSpc>
                <a:spcPct val="150000"/>
              </a:lnSpc>
            </a:pPr>
            <a:r>
              <a:rPr lang="zh-CN" altLang="en-US" sz="1400" dirty="0">
                <a:latin typeface="Alibaba Sans Light" panose="020B0303020203040204" pitchFamily="34" charset="0"/>
                <a:cs typeface="Alibaba Sans Light" panose="020B0303020203040204" pitchFamily="34" charset="0"/>
                <a:sym typeface="Alibaba Sans Light" panose="020B0303020203040204" pitchFamily="34" charset="0"/>
              </a:rPr>
              <a:t>图书出入自动化管理</a:t>
            </a:r>
            <a:endParaRPr lang="en-US" altLang="zh-CN" sz="1400" dirty="0">
              <a:latin typeface="Alibaba Sans Light" panose="020B0303020203040204" pitchFamily="34" charset="0"/>
              <a:cs typeface="Alibaba Sans Light" panose="020B0303020203040204" pitchFamily="34" charset="0"/>
              <a:sym typeface="Alibaba Sans Light" panose="020B0303020203040204" pitchFamily="34" charset="0"/>
            </a:endParaRPr>
          </a:p>
        </p:txBody>
      </p:sp>
      <p:pic>
        <p:nvPicPr>
          <p:cNvPr id="84" name="图片 83">
            <a:extLst>
              <a:ext uri="{FF2B5EF4-FFF2-40B4-BE49-F238E27FC236}">
                <a16:creationId xmlns:a16="http://schemas.microsoft.com/office/drawing/2014/main" id="{ED8E119A-0ADE-4E70-BA6F-BCB912715AD9}"/>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a:stretch/>
        </p:blipFill>
        <p:spPr>
          <a:xfrm>
            <a:off x="5385563" y="1413148"/>
            <a:ext cx="5549729" cy="3196954"/>
          </a:xfrm>
          <a:prstGeom prst="rect">
            <a:avLst/>
          </a:prstGeom>
        </p:spPr>
      </p:pic>
      <p:pic>
        <p:nvPicPr>
          <p:cNvPr id="85" name="图片 84">
            <a:extLst>
              <a:ext uri="{FF2B5EF4-FFF2-40B4-BE49-F238E27FC236}">
                <a16:creationId xmlns:a16="http://schemas.microsoft.com/office/drawing/2014/main" id="{8703F90D-F6F0-47C5-B3B2-7D364DE751B0}"/>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159896" y="1124744"/>
            <a:ext cx="5935117" cy="4769619"/>
          </a:xfrm>
          <a:prstGeom prst="rect">
            <a:avLst/>
          </a:prstGeom>
        </p:spPr>
      </p:pic>
      <p:pic>
        <p:nvPicPr>
          <p:cNvPr id="86" name="图片 85">
            <a:extLst>
              <a:ext uri="{FF2B5EF4-FFF2-40B4-BE49-F238E27FC236}">
                <a16:creationId xmlns:a16="http://schemas.microsoft.com/office/drawing/2014/main" id="{7DB9D5B5-29F3-4684-8626-69463BB4E08E}"/>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6503004" y="1831181"/>
            <a:ext cx="780387" cy="2567997"/>
          </a:xfrm>
          <a:prstGeom prst="rect">
            <a:avLst/>
          </a:prstGeom>
        </p:spPr>
      </p:pic>
      <p:pic>
        <p:nvPicPr>
          <p:cNvPr id="88" name="图片 87">
            <a:extLst>
              <a:ext uri="{FF2B5EF4-FFF2-40B4-BE49-F238E27FC236}">
                <a16:creationId xmlns:a16="http://schemas.microsoft.com/office/drawing/2014/main" id="{7EC3BC77-687D-4901-BF02-1C764FA36616}"/>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9604772" y="2334529"/>
            <a:ext cx="2026632" cy="3095717"/>
          </a:xfrm>
          <a:prstGeom prst="rect">
            <a:avLst/>
          </a:prstGeom>
        </p:spPr>
      </p:pic>
      <p:grpSp>
        <p:nvGrpSpPr>
          <p:cNvPr id="89" name="组合 88">
            <a:extLst>
              <a:ext uri="{FF2B5EF4-FFF2-40B4-BE49-F238E27FC236}">
                <a16:creationId xmlns:a16="http://schemas.microsoft.com/office/drawing/2014/main" id="{1F8DEA7B-4A52-4158-81A7-D841ACE18407}"/>
              </a:ext>
            </a:extLst>
          </p:cNvPr>
          <p:cNvGrpSpPr/>
          <p:nvPr/>
        </p:nvGrpSpPr>
        <p:grpSpPr>
          <a:xfrm>
            <a:off x="385748" y="2774350"/>
            <a:ext cx="4198084" cy="3080674"/>
            <a:chOff x="6957892" y="4202853"/>
            <a:chExt cx="4198084" cy="1979866"/>
          </a:xfrm>
        </p:grpSpPr>
        <p:sp>
          <p:nvSpPr>
            <p:cNvPr id="90" name="矩形: 圆角 40">
              <a:extLst>
                <a:ext uri="{FF2B5EF4-FFF2-40B4-BE49-F238E27FC236}">
                  <a16:creationId xmlns:a16="http://schemas.microsoft.com/office/drawing/2014/main" id="{55CF6E41-7FD1-4053-B508-D9F21B51D6E0}"/>
                </a:ext>
              </a:extLst>
            </p:cNvPr>
            <p:cNvSpPr/>
            <p:nvPr/>
          </p:nvSpPr>
          <p:spPr bwMode="auto">
            <a:xfrm>
              <a:off x="6957892" y="4202853"/>
              <a:ext cx="4198084" cy="943500"/>
            </a:xfrm>
            <a:prstGeom prst="roundRect">
              <a:avLst>
                <a:gd name="adj" fmla="val 4594"/>
              </a:avLst>
            </a:prstGeom>
            <a:solidFill>
              <a:srgbClr val="F3F5F9"/>
            </a:solidFill>
            <a:ln>
              <a:noFill/>
            </a:ln>
          </p:spPr>
          <p:txBody>
            <a:bodyPr vert="horz" wrap="square" lIns="91440" tIns="45720" rIns="91440" bIns="45720" numCol="1" rtlCol="0"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lumMod val="50000"/>
                    <a:lumOff val="50000"/>
                  </a:prstClr>
                </a:solidFill>
                <a:effectLst/>
                <a:uLnTx/>
                <a:uFillTx/>
              </a:endParaRPr>
            </a:p>
          </p:txBody>
        </p:sp>
        <p:sp>
          <p:nvSpPr>
            <p:cNvPr id="91" name="矩形: 圆角 46">
              <a:extLst>
                <a:ext uri="{FF2B5EF4-FFF2-40B4-BE49-F238E27FC236}">
                  <a16:creationId xmlns:a16="http://schemas.microsoft.com/office/drawing/2014/main" id="{7CC2FFB8-EA19-41F0-A161-EADA83115C99}"/>
                </a:ext>
              </a:extLst>
            </p:cNvPr>
            <p:cNvSpPr/>
            <p:nvPr/>
          </p:nvSpPr>
          <p:spPr bwMode="auto">
            <a:xfrm>
              <a:off x="6957892" y="5239219"/>
              <a:ext cx="4198084" cy="943500"/>
            </a:xfrm>
            <a:prstGeom prst="roundRect">
              <a:avLst>
                <a:gd name="adj" fmla="val 4594"/>
              </a:avLst>
            </a:prstGeom>
            <a:solidFill>
              <a:srgbClr val="F3F5F9"/>
            </a:solidFill>
            <a:ln>
              <a:noFill/>
            </a:ln>
          </p:spPr>
          <p:txBody>
            <a:bodyPr vert="horz" wrap="square" lIns="91440" tIns="45720" rIns="91440" bIns="45720" numCol="1" rtlCol="0"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lumMod val="50000"/>
                    <a:lumOff val="50000"/>
                  </a:prstClr>
                </a:solidFill>
                <a:effectLst/>
                <a:uLnTx/>
                <a:uFillTx/>
              </a:endParaRPr>
            </a:p>
          </p:txBody>
        </p:sp>
      </p:grpSp>
      <p:sp>
        <p:nvSpPr>
          <p:cNvPr id="92" name="矩形: 圆角 47">
            <a:extLst>
              <a:ext uri="{FF2B5EF4-FFF2-40B4-BE49-F238E27FC236}">
                <a16:creationId xmlns:a16="http://schemas.microsoft.com/office/drawing/2014/main" id="{7317DE89-379B-4BD5-8A88-84F4482C7FB4}"/>
              </a:ext>
            </a:extLst>
          </p:cNvPr>
          <p:cNvSpPr/>
          <p:nvPr/>
        </p:nvSpPr>
        <p:spPr bwMode="auto">
          <a:xfrm>
            <a:off x="451380" y="2774350"/>
            <a:ext cx="757034" cy="928417"/>
          </a:xfrm>
          <a:prstGeom prst="roundRect">
            <a:avLst>
              <a:gd name="adj" fmla="val 11199"/>
            </a:avLst>
          </a:prstGeom>
          <a:noFill/>
          <a:ln>
            <a:noFill/>
          </a:ln>
        </p:spPr>
        <p:txBody>
          <a:bodyPr vert="horz" wrap="square" lIns="91440" tIns="45720" rIns="91440" bIns="45720" numCol="1" rtlCol="0"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black">
                  <a:lumMod val="50000"/>
                  <a:lumOff val="50000"/>
                </a:prstClr>
              </a:solidFill>
              <a:effectLst/>
              <a:uLnTx/>
              <a:uFillTx/>
            </a:endParaRPr>
          </a:p>
        </p:txBody>
      </p:sp>
      <p:sp>
        <p:nvSpPr>
          <p:cNvPr id="93" name="矩形: 圆角 48">
            <a:extLst>
              <a:ext uri="{FF2B5EF4-FFF2-40B4-BE49-F238E27FC236}">
                <a16:creationId xmlns:a16="http://schemas.microsoft.com/office/drawing/2014/main" id="{02AE6C05-D319-4E0E-9FC9-3DBA096A7DE8}"/>
              </a:ext>
            </a:extLst>
          </p:cNvPr>
          <p:cNvSpPr/>
          <p:nvPr/>
        </p:nvSpPr>
        <p:spPr bwMode="auto">
          <a:xfrm>
            <a:off x="451380" y="3861603"/>
            <a:ext cx="757034" cy="928417"/>
          </a:xfrm>
          <a:prstGeom prst="roundRect">
            <a:avLst>
              <a:gd name="adj" fmla="val 11199"/>
            </a:avLst>
          </a:prstGeom>
          <a:noFill/>
          <a:ln>
            <a:noFill/>
          </a:ln>
        </p:spPr>
        <p:txBody>
          <a:bodyPr vert="horz" wrap="square" lIns="91440" tIns="45720" rIns="91440" bIns="45720" numCol="1" rtlCol="0"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black">
                  <a:lumMod val="50000"/>
                  <a:lumOff val="50000"/>
                </a:prstClr>
              </a:solidFill>
              <a:effectLst/>
              <a:uLnTx/>
              <a:uFillTx/>
            </a:endParaRPr>
          </a:p>
        </p:txBody>
      </p:sp>
      <p:sp>
        <p:nvSpPr>
          <p:cNvPr id="94" name="矩形: 圆角 49">
            <a:extLst>
              <a:ext uri="{FF2B5EF4-FFF2-40B4-BE49-F238E27FC236}">
                <a16:creationId xmlns:a16="http://schemas.microsoft.com/office/drawing/2014/main" id="{0212F3F0-3EE8-40EA-AB82-1EEB0225BA6B}"/>
              </a:ext>
            </a:extLst>
          </p:cNvPr>
          <p:cNvSpPr/>
          <p:nvPr/>
        </p:nvSpPr>
        <p:spPr bwMode="auto">
          <a:xfrm>
            <a:off x="1252383" y="3861603"/>
            <a:ext cx="3397081" cy="928416"/>
          </a:xfrm>
          <a:prstGeom prst="roundRect">
            <a:avLst>
              <a:gd name="adj" fmla="val 11199"/>
            </a:avLst>
          </a:prstGeom>
          <a:noFill/>
          <a:ln>
            <a:noFill/>
          </a:ln>
        </p:spPr>
        <p:txBody>
          <a:bodyPr vert="horz" wrap="square" lIns="91440" tIns="45720" rIns="91440" bIns="45720" numCol="1" rtlCol="0"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lumMod val="50000"/>
                  <a:lumOff val="50000"/>
                </a:prstClr>
              </a:solidFill>
              <a:effectLst/>
              <a:uLnTx/>
              <a:uFillTx/>
            </a:endParaRPr>
          </a:p>
        </p:txBody>
      </p:sp>
      <p:sp>
        <p:nvSpPr>
          <p:cNvPr id="95" name="矩形: 圆角 50">
            <a:extLst>
              <a:ext uri="{FF2B5EF4-FFF2-40B4-BE49-F238E27FC236}">
                <a16:creationId xmlns:a16="http://schemas.microsoft.com/office/drawing/2014/main" id="{5297A7E6-175E-4724-9BF0-8FDA645E42A2}"/>
              </a:ext>
            </a:extLst>
          </p:cNvPr>
          <p:cNvSpPr/>
          <p:nvPr/>
        </p:nvSpPr>
        <p:spPr bwMode="auto">
          <a:xfrm>
            <a:off x="451380" y="4948855"/>
            <a:ext cx="757034" cy="928417"/>
          </a:xfrm>
          <a:prstGeom prst="roundRect">
            <a:avLst>
              <a:gd name="adj" fmla="val 11199"/>
            </a:avLst>
          </a:prstGeom>
          <a:noFill/>
          <a:ln>
            <a:noFill/>
          </a:ln>
        </p:spPr>
        <p:txBody>
          <a:bodyPr vert="horz" wrap="square" lIns="91440" tIns="45720" rIns="91440" bIns="45720" numCol="1" rtlCol="0"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black">
                  <a:lumMod val="50000"/>
                  <a:lumOff val="50000"/>
                </a:prstClr>
              </a:solidFill>
              <a:effectLst/>
              <a:uLnTx/>
              <a:uFillTx/>
            </a:endParaRPr>
          </a:p>
        </p:txBody>
      </p:sp>
      <p:sp>
        <p:nvSpPr>
          <p:cNvPr id="96" name="矩形: 圆角 51">
            <a:extLst>
              <a:ext uri="{FF2B5EF4-FFF2-40B4-BE49-F238E27FC236}">
                <a16:creationId xmlns:a16="http://schemas.microsoft.com/office/drawing/2014/main" id="{E5A61813-283B-41D1-9B75-0201E6187475}"/>
              </a:ext>
            </a:extLst>
          </p:cNvPr>
          <p:cNvSpPr/>
          <p:nvPr/>
        </p:nvSpPr>
        <p:spPr bwMode="auto">
          <a:xfrm>
            <a:off x="1252383" y="4948855"/>
            <a:ext cx="3397081" cy="928416"/>
          </a:xfrm>
          <a:prstGeom prst="roundRect">
            <a:avLst>
              <a:gd name="adj" fmla="val 11199"/>
            </a:avLst>
          </a:prstGeom>
          <a:noFill/>
          <a:ln>
            <a:noFill/>
          </a:ln>
        </p:spPr>
        <p:txBody>
          <a:bodyPr vert="horz" wrap="square" lIns="91440" tIns="45720" rIns="91440" bIns="45720" numCol="1" rtlCol="0"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lumMod val="50000"/>
                  <a:lumOff val="50000"/>
                </a:prstClr>
              </a:solidFill>
              <a:effectLst/>
              <a:uLnTx/>
              <a:uFillTx/>
            </a:endParaRPr>
          </a:p>
        </p:txBody>
      </p:sp>
      <p:sp>
        <p:nvSpPr>
          <p:cNvPr id="97" name="文本框 96">
            <a:extLst>
              <a:ext uri="{FF2B5EF4-FFF2-40B4-BE49-F238E27FC236}">
                <a16:creationId xmlns:a16="http://schemas.microsoft.com/office/drawing/2014/main" id="{CD5DD33B-E938-4E35-9F79-5DAF018524B6}"/>
              </a:ext>
            </a:extLst>
          </p:cNvPr>
          <p:cNvSpPr txBox="1"/>
          <p:nvPr/>
        </p:nvSpPr>
        <p:spPr>
          <a:xfrm>
            <a:off x="1086859" y="4661858"/>
            <a:ext cx="3397081" cy="830292"/>
          </a:xfrm>
          <a:prstGeom prst="rect">
            <a:avLst/>
          </a:prstGeom>
          <a:noFill/>
        </p:spPr>
        <p:txBody>
          <a:bodyPr wrap="square">
            <a:spAutoFit/>
          </a:bodyPr>
          <a:lstStyle/>
          <a:p>
            <a:pPr>
              <a:lnSpc>
                <a:spcPct val="150000"/>
              </a:lnSpc>
              <a:spcBef>
                <a:spcPct val="0"/>
              </a:spcBef>
            </a:pPr>
            <a:r>
              <a:rPr lang="zh-CN" altLang="en-US" sz="1100" dirty="0">
                <a:solidFill>
                  <a:prstClr val="black">
                    <a:lumMod val="50000"/>
                    <a:lumOff val="50000"/>
                  </a:prst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现在：</a:t>
            </a:r>
            <a:endParaRPr lang="en-US" altLang="zh-CN" sz="1100" dirty="0">
              <a:solidFill>
                <a:prstClr val="black">
                  <a:lumMod val="50000"/>
                  <a:lumOff val="50000"/>
                </a:prst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endParaRPr>
          </a:p>
          <a:p>
            <a:pPr marL="171450" indent="-171450">
              <a:lnSpc>
                <a:spcPct val="150000"/>
              </a:lnSpc>
              <a:spcBef>
                <a:spcPct val="0"/>
              </a:spcBef>
              <a:buFont typeface="Arial" panose="020B0604020202020204" pitchFamily="34" charset="0"/>
              <a:buChar char="•"/>
            </a:pPr>
            <a:r>
              <a:rPr lang="zh-CN" altLang="en-US" sz="1100" dirty="0">
                <a:solidFill>
                  <a:prstClr val="black">
                    <a:lumMod val="50000"/>
                    <a:lumOff val="50000"/>
                  </a:prst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读者在线发起借阅与归还流程，到期前后系统自动提醒读者还书</a:t>
            </a:r>
          </a:p>
        </p:txBody>
      </p:sp>
      <p:sp>
        <p:nvSpPr>
          <p:cNvPr id="98" name="椭圆 97">
            <a:extLst>
              <a:ext uri="{FF2B5EF4-FFF2-40B4-BE49-F238E27FC236}">
                <a16:creationId xmlns:a16="http://schemas.microsoft.com/office/drawing/2014/main" id="{BC99BAF3-3BC3-461A-80B0-382A51C54B6A}"/>
              </a:ext>
            </a:extLst>
          </p:cNvPr>
          <p:cNvSpPr/>
          <p:nvPr/>
        </p:nvSpPr>
        <p:spPr bwMode="auto">
          <a:xfrm>
            <a:off x="750622" y="3429784"/>
            <a:ext cx="239713" cy="239713"/>
          </a:xfrm>
          <a:prstGeom prst="ellipse">
            <a:avLst/>
          </a:prstGeom>
          <a:solidFill>
            <a:srgbClr val="FF0000"/>
          </a:solidFill>
          <a:ln>
            <a:noFill/>
          </a:ln>
        </p:spPr>
        <p:txBody>
          <a:bodyPr vert="horz" wrap="square" lIns="91440" tIns="45720" rIns="91440" bIns="45720" numCol="1" rtlCol="0"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endParaRPr>
          </a:p>
        </p:txBody>
      </p:sp>
      <p:sp>
        <p:nvSpPr>
          <p:cNvPr id="99" name="iconfont-10043-4933158">
            <a:extLst>
              <a:ext uri="{FF2B5EF4-FFF2-40B4-BE49-F238E27FC236}">
                <a16:creationId xmlns:a16="http://schemas.microsoft.com/office/drawing/2014/main" id="{336A20DC-7D5C-46FB-BE17-1B0007ACF546}"/>
              </a:ext>
            </a:extLst>
          </p:cNvPr>
          <p:cNvSpPr>
            <a:spLocks noChangeAspect="1"/>
          </p:cNvSpPr>
          <p:nvPr/>
        </p:nvSpPr>
        <p:spPr bwMode="auto">
          <a:xfrm>
            <a:off x="802294" y="3481879"/>
            <a:ext cx="135521" cy="135521"/>
          </a:xfrm>
          <a:custGeom>
            <a:avLst/>
            <a:gdLst>
              <a:gd name="T0" fmla="*/ 5548 w 5548"/>
              <a:gd name="T1" fmla="*/ 578 h 5548"/>
              <a:gd name="T2" fmla="*/ 4970 w 5548"/>
              <a:gd name="T3" fmla="*/ 0 h 5548"/>
              <a:gd name="T4" fmla="*/ 2774 w 5548"/>
              <a:gd name="T5" fmla="*/ 2195 h 5548"/>
              <a:gd name="T6" fmla="*/ 578 w 5548"/>
              <a:gd name="T7" fmla="*/ 0 h 5548"/>
              <a:gd name="T8" fmla="*/ 0 w 5548"/>
              <a:gd name="T9" fmla="*/ 578 h 5548"/>
              <a:gd name="T10" fmla="*/ 2195 w 5548"/>
              <a:gd name="T11" fmla="*/ 2774 h 5548"/>
              <a:gd name="T12" fmla="*/ 0 w 5548"/>
              <a:gd name="T13" fmla="*/ 4970 h 5548"/>
              <a:gd name="T14" fmla="*/ 578 w 5548"/>
              <a:gd name="T15" fmla="*/ 5548 h 5548"/>
              <a:gd name="T16" fmla="*/ 2774 w 5548"/>
              <a:gd name="T17" fmla="*/ 3353 h 5548"/>
              <a:gd name="T18" fmla="*/ 4970 w 5548"/>
              <a:gd name="T19" fmla="*/ 5548 h 5548"/>
              <a:gd name="T20" fmla="*/ 5548 w 5548"/>
              <a:gd name="T21" fmla="*/ 4970 h 5548"/>
              <a:gd name="T22" fmla="*/ 3353 w 5548"/>
              <a:gd name="T23" fmla="*/ 2774 h 5548"/>
              <a:gd name="T24" fmla="*/ 5548 w 5548"/>
              <a:gd name="T25" fmla="*/ 578 h 5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548" h="5548">
                <a:moveTo>
                  <a:pt x="5548" y="578"/>
                </a:moveTo>
                <a:lnTo>
                  <a:pt x="4970" y="0"/>
                </a:lnTo>
                <a:lnTo>
                  <a:pt x="2774" y="2195"/>
                </a:lnTo>
                <a:lnTo>
                  <a:pt x="578" y="0"/>
                </a:lnTo>
                <a:lnTo>
                  <a:pt x="0" y="578"/>
                </a:lnTo>
                <a:lnTo>
                  <a:pt x="2195" y="2774"/>
                </a:lnTo>
                <a:lnTo>
                  <a:pt x="0" y="4970"/>
                </a:lnTo>
                <a:lnTo>
                  <a:pt x="578" y="5548"/>
                </a:lnTo>
                <a:lnTo>
                  <a:pt x="2774" y="3353"/>
                </a:lnTo>
                <a:lnTo>
                  <a:pt x="4970" y="5548"/>
                </a:lnTo>
                <a:lnTo>
                  <a:pt x="5548" y="4970"/>
                </a:lnTo>
                <a:lnTo>
                  <a:pt x="3353" y="2774"/>
                </a:lnTo>
                <a:lnTo>
                  <a:pt x="5548" y="578"/>
                </a:lnTo>
                <a:close/>
              </a:path>
            </a:pathLst>
          </a:custGeom>
          <a:solidFill>
            <a:sysClr val="window" lastClr="FFFFFF"/>
          </a:solidFill>
          <a:ln>
            <a:noFill/>
          </a:ln>
        </p:spPr>
      </p:sp>
      <p:sp>
        <p:nvSpPr>
          <p:cNvPr id="100" name="椭圆 99">
            <a:extLst>
              <a:ext uri="{FF2B5EF4-FFF2-40B4-BE49-F238E27FC236}">
                <a16:creationId xmlns:a16="http://schemas.microsoft.com/office/drawing/2014/main" id="{34164445-1098-404C-8C84-6B59039F730C}"/>
              </a:ext>
            </a:extLst>
          </p:cNvPr>
          <p:cNvSpPr/>
          <p:nvPr/>
        </p:nvSpPr>
        <p:spPr bwMode="auto">
          <a:xfrm>
            <a:off x="750622" y="4988074"/>
            <a:ext cx="239713" cy="239713"/>
          </a:xfrm>
          <a:prstGeom prst="ellipse">
            <a:avLst/>
          </a:prstGeom>
          <a:solidFill>
            <a:srgbClr val="00B050"/>
          </a:solidFill>
          <a:ln>
            <a:noFill/>
          </a:ln>
        </p:spPr>
        <p:txBody>
          <a:bodyPr vert="horz" wrap="square" lIns="91440" tIns="45720" rIns="91440" bIns="45720" numCol="1" rtlCol="0"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endParaRPr>
          </a:p>
        </p:txBody>
      </p:sp>
      <p:sp>
        <p:nvSpPr>
          <p:cNvPr id="101" name="iconfont-1047-784233">
            <a:extLst>
              <a:ext uri="{FF2B5EF4-FFF2-40B4-BE49-F238E27FC236}">
                <a16:creationId xmlns:a16="http://schemas.microsoft.com/office/drawing/2014/main" id="{CAA49B2C-4A4B-4D16-901C-E512178A21AB}"/>
              </a:ext>
            </a:extLst>
          </p:cNvPr>
          <p:cNvSpPr>
            <a:spLocks noChangeAspect="1"/>
          </p:cNvSpPr>
          <p:nvPr/>
        </p:nvSpPr>
        <p:spPr bwMode="auto">
          <a:xfrm>
            <a:off x="782474" y="4985578"/>
            <a:ext cx="239713" cy="182853"/>
          </a:xfrm>
          <a:custGeom>
            <a:avLst/>
            <a:gdLst>
              <a:gd name="T0" fmla="*/ 3528 w 11109"/>
              <a:gd name="T1" fmla="*/ 6687 h 8473"/>
              <a:gd name="T2" fmla="*/ 893 w 11109"/>
              <a:gd name="T3" fmla="*/ 4052 h 8473"/>
              <a:gd name="T4" fmla="*/ 0 w 11109"/>
              <a:gd name="T5" fmla="*/ 4945 h 8473"/>
              <a:gd name="T6" fmla="*/ 3528 w 11109"/>
              <a:gd name="T7" fmla="*/ 8473 h 8473"/>
              <a:gd name="T8" fmla="*/ 11109 w 11109"/>
              <a:gd name="T9" fmla="*/ 894 h 8473"/>
              <a:gd name="T10" fmla="*/ 10215 w 11109"/>
              <a:gd name="T11" fmla="*/ 0 h 8473"/>
              <a:gd name="T12" fmla="*/ 3528 w 11109"/>
              <a:gd name="T13" fmla="*/ 6687 h 8473"/>
            </a:gdLst>
            <a:ahLst/>
            <a:cxnLst>
              <a:cxn ang="0">
                <a:pos x="T0" y="T1"/>
              </a:cxn>
              <a:cxn ang="0">
                <a:pos x="T2" y="T3"/>
              </a:cxn>
              <a:cxn ang="0">
                <a:pos x="T4" y="T5"/>
              </a:cxn>
              <a:cxn ang="0">
                <a:pos x="T6" y="T7"/>
              </a:cxn>
              <a:cxn ang="0">
                <a:pos x="T8" y="T9"/>
              </a:cxn>
              <a:cxn ang="0">
                <a:pos x="T10" y="T11"/>
              </a:cxn>
              <a:cxn ang="0">
                <a:pos x="T12" y="T13"/>
              </a:cxn>
            </a:cxnLst>
            <a:rect l="0" t="0" r="r" b="b"/>
            <a:pathLst>
              <a:path w="11109" h="8473">
                <a:moveTo>
                  <a:pt x="3528" y="6687"/>
                </a:moveTo>
                <a:lnTo>
                  <a:pt x="893" y="4052"/>
                </a:lnTo>
                <a:lnTo>
                  <a:pt x="0" y="4945"/>
                </a:lnTo>
                <a:lnTo>
                  <a:pt x="3528" y="8473"/>
                </a:lnTo>
                <a:lnTo>
                  <a:pt x="11109" y="894"/>
                </a:lnTo>
                <a:lnTo>
                  <a:pt x="10215" y="0"/>
                </a:lnTo>
                <a:lnTo>
                  <a:pt x="3528" y="6687"/>
                </a:lnTo>
                <a:close/>
              </a:path>
            </a:pathLst>
          </a:custGeom>
          <a:solidFill>
            <a:sysClr val="window" lastClr="FFFFFF"/>
          </a:solidFill>
          <a:ln>
            <a:noFill/>
          </a:ln>
        </p:spPr>
      </p:sp>
      <p:sp>
        <p:nvSpPr>
          <p:cNvPr id="102" name="文本框 101">
            <a:extLst>
              <a:ext uri="{FF2B5EF4-FFF2-40B4-BE49-F238E27FC236}">
                <a16:creationId xmlns:a16="http://schemas.microsoft.com/office/drawing/2014/main" id="{77991FE1-DB6F-48CC-AD3F-BF425C820FAF}"/>
              </a:ext>
            </a:extLst>
          </p:cNvPr>
          <p:cNvSpPr txBox="1"/>
          <p:nvPr/>
        </p:nvSpPr>
        <p:spPr>
          <a:xfrm>
            <a:off x="1086859" y="3082601"/>
            <a:ext cx="3397081" cy="830292"/>
          </a:xfrm>
          <a:prstGeom prst="rect">
            <a:avLst/>
          </a:prstGeom>
          <a:noFill/>
        </p:spPr>
        <p:txBody>
          <a:bodyPr wrap="square">
            <a:spAutoFit/>
          </a:bodyPr>
          <a:lstStyle/>
          <a:p>
            <a:pPr>
              <a:lnSpc>
                <a:spcPct val="150000"/>
              </a:lnSpc>
              <a:spcBef>
                <a:spcPct val="0"/>
              </a:spcBef>
            </a:pPr>
            <a:r>
              <a:rPr lang="zh-CN" altLang="en-US" sz="1100" dirty="0">
                <a:solidFill>
                  <a:prstClr val="black">
                    <a:lumMod val="50000"/>
                    <a:lumOff val="50000"/>
                  </a:prst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过去：</a:t>
            </a:r>
          </a:p>
          <a:p>
            <a:pPr marL="171450" indent="-171450">
              <a:lnSpc>
                <a:spcPct val="150000"/>
              </a:lnSpc>
              <a:spcBef>
                <a:spcPct val="0"/>
              </a:spcBef>
              <a:buFont typeface="Arial" panose="020B0604020202020204" pitchFamily="34" charset="0"/>
              <a:buChar char="•"/>
            </a:pPr>
            <a:r>
              <a:rPr lang="zh-CN" altLang="en-US" sz="1100" dirty="0">
                <a:solidFill>
                  <a:prstClr val="black">
                    <a:lumMod val="50000"/>
                    <a:lumOff val="50000"/>
                  </a:prst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借阅归还记录混乱、易丢失，图书借阅到期后需要人工催促还书</a:t>
            </a:r>
          </a:p>
        </p:txBody>
      </p:sp>
      <p:pic>
        <p:nvPicPr>
          <p:cNvPr id="103" name="图片 102">
            <a:extLst>
              <a:ext uri="{FF2B5EF4-FFF2-40B4-BE49-F238E27FC236}">
                <a16:creationId xmlns:a16="http://schemas.microsoft.com/office/drawing/2014/main" id="{B1515067-2876-4FB0-AD38-7FF219F9C58B}"/>
              </a:ext>
            </a:extLst>
          </p:cNvPr>
          <p:cNvPicPr>
            <a:picLocks noChangeAspect="1"/>
          </p:cNvPicPr>
          <p:nvPr/>
        </p:nvPicPr>
        <p:blipFill rotWithShape="1">
          <a:blip r:embed="rId6" cstate="screen">
            <a:extLst>
              <a:ext uri="{28A0092B-C50C-407E-A947-70E740481C1C}">
                <a14:useLocalDpi xmlns:a14="http://schemas.microsoft.com/office/drawing/2010/main"/>
              </a:ext>
            </a:extLst>
          </a:blip>
          <a:srcRect/>
          <a:stretch/>
        </p:blipFill>
        <p:spPr>
          <a:xfrm>
            <a:off x="9564325" y="1988840"/>
            <a:ext cx="2259172" cy="3960440"/>
          </a:xfrm>
          <a:prstGeom prst="rect">
            <a:avLst/>
          </a:prstGeom>
        </p:spPr>
      </p:pic>
    </p:spTree>
    <p:extLst>
      <p:ext uri="{BB962C8B-B14F-4D97-AF65-F5344CB8AC3E}">
        <p14:creationId xmlns:p14="http://schemas.microsoft.com/office/powerpoint/2010/main" val="187277749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865FF438-62BE-460E-9AA5-D858880EFBDC}"/>
              </a:ext>
            </a:extLst>
          </p:cNvPr>
          <p:cNvSpPr txBox="1"/>
          <p:nvPr/>
        </p:nvSpPr>
        <p:spPr>
          <a:xfrm>
            <a:off x="71120" y="101600"/>
            <a:ext cx="3302000" cy="400110"/>
          </a:xfrm>
          <a:prstGeom prst="rect">
            <a:avLst/>
          </a:prstGeom>
          <a:noFill/>
        </p:spPr>
        <p:txBody>
          <a:bodyPr wrap="square" rtlCol="0">
            <a:spAutoFit/>
          </a:bodyPr>
          <a:lstStyle/>
          <a:p>
            <a:r>
              <a:rPr lang="en-US" altLang="zh-CN" sz="2000" b="1" dirty="0">
                <a:solidFill>
                  <a:schemeClr val="bg1"/>
                </a:solidFill>
              </a:rPr>
              <a:t>7.1 </a:t>
            </a:r>
            <a:r>
              <a:rPr lang="zh-CN" altLang="en-US" sz="2000" b="1" dirty="0">
                <a:solidFill>
                  <a:schemeClr val="bg1"/>
                </a:solidFill>
              </a:rPr>
              <a:t>功能场景</a:t>
            </a:r>
          </a:p>
        </p:txBody>
      </p:sp>
      <p:sp>
        <p:nvSpPr>
          <p:cNvPr id="7" name="文本框 6">
            <a:extLst>
              <a:ext uri="{FF2B5EF4-FFF2-40B4-BE49-F238E27FC236}">
                <a16:creationId xmlns:a16="http://schemas.microsoft.com/office/drawing/2014/main" id="{B1476C47-98F8-4808-AFFC-B8108009ECCD}"/>
              </a:ext>
            </a:extLst>
          </p:cNvPr>
          <p:cNvSpPr txBox="1"/>
          <p:nvPr/>
        </p:nvSpPr>
        <p:spPr>
          <a:xfrm>
            <a:off x="451381" y="1258564"/>
            <a:ext cx="1415772" cy="461665"/>
          </a:xfrm>
          <a:prstGeom prst="rect">
            <a:avLst/>
          </a:prstGeom>
          <a:noFill/>
        </p:spPr>
        <p:txBody>
          <a:bodyPr wrap="none" rtlCol="0">
            <a:spAutoFit/>
          </a:bodyPr>
          <a:lstStyle/>
          <a:p>
            <a:r>
              <a:rPr lang="zh-CN" altLang="en-US" sz="24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教室预约</a:t>
            </a:r>
          </a:p>
        </p:txBody>
      </p:sp>
      <p:sp>
        <p:nvSpPr>
          <p:cNvPr id="8" name="矩形 7">
            <a:extLst>
              <a:ext uri="{FF2B5EF4-FFF2-40B4-BE49-F238E27FC236}">
                <a16:creationId xmlns:a16="http://schemas.microsoft.com/office/drawing/2014/main" id="{3FDD40F0-F491-4458-9ED7-A7C9B9F94EAF}"/>
              </a:ext>
            </a:extLst>
          </p:cNvPr>
          <p:cNvSpPr/>
          <p:nvPr/>
        </p:nvSpPr>
        <p:spPr>
          <a:xfrm>
            <a:off x="451381" y="1766426"/>
            <a:ext cx="1415772" cy="45719"/>
          </a:xfrm>
          <a:prstGeom prst="rect">
            <a:avLst/>
          </a:prstGeom>
          <a:gradFill flip="none" rotWithShape="1">
            <a:gsLst>
              <a:gs pos="14000">
                <a:srgbClr val="1D8B92"/>
              </a:gs>
              <a:gs pos="100000">
                <a:srgbClr val="00DBC0"/>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9" name="文本框 8">
            <a:extLst>
              <a:ext uri="{FF2B5EF4-FFF2-40B4-BE49-F238E27FC236}">
                <a16:creationId xmlns:a16="http://schemas.microsoft.com/office/drawing/2014/main" id="{AF2E3DA8-A14A-4505-9F86-7A0781210575}"/>
              </a:ext>
            </a:extLst>
          </p:cNvPr>
          <p:cNvSpPr txBox="1"/>
          <p:nvPr/>
        </p:nvSpPr>
        <p:spPr>
          <a:xfrm>
            <a:off x="451381" y="1935732"/>
            <a:ext cx="3778438" cy="705706"/>
          </a:xfrm>
          <a:prstGeom prst="rect">
            <a:avLst/>
          </a:prstGeom>
          <a:noFill/>
        </p:spPr>
        <p:txBody>
          <a:bodyPr wrap="square" rtlCol="0">
            <a:spAutoFit/>
          </a:bodyPr>
          <a:lstStyle/>
          <a:p>
            <a:pPr>
              <a:lnSpc>
                <a:spcPct val="150000"/>
              </a:lnSpc>
            </a:pPr>
            <a:r>
              <a:rPr lang="zh-CN" altLang="en-US" sz="1400" dirty="0">
                <a:latin typeface="Alibaba Sans Light" panose="020B0303020203040204" pitchFamily="34" charset="0"/>
                <a:cs typeface="Alibaba Sans Light" panose="020B0303020203040204" pitchFamily="34" charset="0"/>
                <a:sym typeface="Alibaba Sans Light" panose="020B0303020203040204" pitchFamily="34" charset="0"/>
              </a:rPr>
              <a:t>线上预约，实时查看教室预约情况</a:t>
            </a:r>
            <a:endParaRPr lang="en-US" altLang="zh-CN" sz="1400" dirty="0">
              <a:latin typeface="Alibaba Sans Light" panose="020B0303020203040204" pitchFamily="34" charset="0"/>
              <a:cs typeface="Alibaba Sans Light" panose="020B0303020203040204" pitchFamily="34" charset="0"/>
              <a:sym typeface="Alibaba Sans Light" panose="020B0303020203040204" pitchFamily="34" charset="0"/>
            </a:endParaRPr>
          </a:p>
          <a:p>
            <a:pPr>
              <a:lnSpc>
                <a:spcPct val="150000"/>
              </a:lnSpc>
            </a:pPr>
            <a:r>
              <a:rPr lang="zh-CN" altLang="en-US" sz="1400" dirty="0">
                <a:latin typeface="Alibaba Sans Light" panose="020B0303020203040204" pitchFamily="34" charset="0"/>
                <a:cs typeface="Alibaba Sans Light" panose="020B0303020203040204" pitchFamily="34" charset="0"/>
                <a:sym typeface="Alibaba Sans Light" panose="020B0303020203040204" pitchFamily="34" charset="0"/>
              </a:rPr>
              <a:t>会议内容记录存档</a:t>
            </a:r>
          </a:p>
        </p:txBody>
      </p:sp>
      <p:pic>
        <p:nvPicPr>
          <p:cNvPr id="85" name="图片 84">
            <a:extLst>
              <a:ext uri="{FF2B5EF4-FFF2-40B4-BE49-F238E27FC236}">
                <a16:creationId xmlns:a16="http://schemas.microsoft.com/office/drawing/2014/main" id="{8703F90D-F6F0-47C5-B3B2-7D364DE751B0}"/>
              </a:ext>
            </a:extLst>
          </p:cNvPr>
          <p:cNvPicPr>
            <a:picLocks noChangeAspect="1"/>
          </p:cNvPicPr>
          <p:nvPr/>
        </p:nvPicPr>
        <p:blipFill>
          <a:blip r:embed="rId2" cstate="screen">
            <a:extLst>
              <a:ext uri="{28A0092B-C50C-407E-A947-70E740481C1C}">
                <a14:useLocalDpi xmlns:a14="http://schemas.microsoft.com/office/drawing/2010/main"/>
              </a:ext>
            </a:extLst>
          </a:blip>
          <a:stretch>
            <a:fillRect/>
          </a:stretch>
        </p:blipFill>
        <p:spPr>
          <a:xfrm>
            <a:off x="5015880" y="1016171"/>
            <a:ext cx="5935117" cy="4769619"/>
          </a:xfrm>
          <a:prstGeom prst="rect">
            <a:avLst/>
          </a:prstGeom>
        </p:spPr>
      </p:pic>
      <p:grpSp>
        <p:nvGrpSpPr>
          <p:cNvPr id="89" name="组合 88">
            <a:extLst>
              <a:ext uri="{FF2B5EF4-FFF2-40B4-BE49-F238E27FC236}">
                <a16:creationId xmlns:a16="http://schemas.microsoft.com/office/drawing/2014/main" id="{1F8DEA7B-4A52-4158-81A7-D841ACE18407}"/>
              </a:ext>
            </a:extLst>
          </p:cNvPr>
          <p:cNvGrpSpPr/>
          <p:nvPr/>
        </p:nvGrpSpPr>
        <p:grpSpPr>
          <a:xfrm>
            <a:off x="385748" y="2774350"/>
            <a:ext cx="4198084" cy="3080674"/>
            <a:chOff x="6957892" y="4202853"/>
            <a:chExt cx="4198084" cy="1979866"/>
          </a:xfrm>
        </p:grpSpPr>
        <p:sp>
          <p:nvSpPr>
            <p:cNvPr id="90" name="矩形: 圆角 40">
              <a:extLst>
                <a:ext uri="{FF2B5EF4-FFF2-40B4-BE49-F238E27FC236}">
                  <a16:creationId xmlns:a16="http://schemas.microsoft.com/office/drawing/2014/main" id="{55CF6E41-7FD1-4053-B508-D9F21B51D6E0}"/>
                </a:ext>
              </a:extLst>
            </p:cNvPr>
            <p:cNvSpPr/>
            <p:nvPr/>
          </p:nvSpPr>
          <p:spPr bwMode="auto">
            <a:xfrm>
              <a:off x="6957892" y="4202853"/>
              <a:ext cx="4198084" cy="943500"/>
            </a:xfrm>
            <a:prstGeom prst="roundRect">
              <a:avLst>
                <a:gd name="adj" fmla="val 4594"/>
              </a:avLst>
            </a:prstGeom>
            <a:solidFill>
              <a:srgbClr val="F3F5F9"/>
            </a:solidFill>
            <a:ln>
              <a:noFill/>
            </a:ln>
          </p:spPr>
          <p:txBody>
            <a:bodyPr vert="horz" wrap="square" lIns="91440" tIns="45720" rIns="91440" bIns="45720" numCol="1" rtlCol="0"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lumMod val="50000"/>
                    <a:lumOff val="50000"/>
                  </a:prstClr>
                </a:solidFill>
                <a:effectLst/>
                <a:uLnTx/>
                <a:uFillTx/>
              </a:endParaRPr>
            </a:p>
          </p:txBody>
        </p:sp>
        <p:sp>
          <p:nvSpPr>
            <p:cNvPr id="91" name="矩形: 圆角 46">
              <a:extLst>
                <a:ext uri="{FF2B5EF4-FFF2-40B4-BE49-F238E27FC236}">
                  <a16:creationId xmlns:a16="http://schemas.microsoft.com/office/drawing/2014/main" id="{7CC2FFB8-EA19-41F0-A161-EADA83115C99}"/>
                </a:ext>
              </a:extLst>
            </p:cNvPr>
            <p:cNvSpPr/>
            <p:nvPr/>
          </p:nvSpPr>
          <p:spPr bwMode="auto">
            <a:xfrm>
              <a:off x="6957892" y="5239219"/>
              <a:ext cx="4198084" cy="943500"/>
            </a:xfrm>
            <a:prstGeom prst="roundRect">
              <a:avLst>
                <a:gd name="adj" fmla="val 4594"/>
              </a:avLst>
            </a:prstGeom>
            <a:solidFill>
              <a:srgbClr val="F3F5F9"/>
            </a:solidFill>
            <a:ln>
              <a:noFill/>
            </a:ln>
          </p:spPr>
          <p:txBody>
            <a:bodyPr vert="horz" wrap="square" lIns="91440" tIns="45720" rIns="91440" bIns="45720" numCol="1" rtlCol="0"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lumMod val="50000"/>
                    <a:lumOff val="50000"/>
                  </a:prstClr>
                </a:solidFill>
                <a:effectLst/>
                <a:uLnTx/>
                <a:uFillTx/>
              </a:endParaRPr>
            </a:p>
          </p:txBody>
        </p:sp>
      </p:grpSp>
      <p:sp>
        <p:nvSpPr>
          <p:cNvPr id="92" name="矩形: 圆角 47">
            <a:extLst>
              <a:ext uri="{FF2B5EF4-FFF2-40B4-BE49-F238E27FC236}">
                <a16:creationId xmlns:a16="http://schemas.microsoft.com/office/drawing/2014/main" id="{7317DE89-379B-4BD5-8A88-84F4482C7FB4}"/>
              </a:ext>
            </a:extLst>
          </p:cNvPr>
          <p:cNvSpPr/>
          <p:nvPr/>
        </p:nvSpPr>
        <p:spPr bwMode="auto">
          <a:xfrm>
            <a:off x="451380" y="2774350"/>
            <a:ext cx="757034" cy="928417"/>
          </a:xfrm>
          <a:prstGeom prst="roundRect">
            <a:avLst>
              <a:gd name="adj" fmla="val 11199"/>
            </a:avLst>
          </a:prstGeom>
          <a:noFill/>
          <a:ln>
            <a:noFill/>
          </a:ln>
        </p:spPr>
        <p:txBody>
          <a:bodyPr vert="horz" wrap="square" lIns="91440" tIns="45720" rIns="91440" bIns="45720" numCol="1" rtlCol="0"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black">
                  <a:lumMod val="50000"/>
                  <a:lumOff val="50000"/>
                </a:prstClr>
              </a:solidFill>
              <a:effectLst/>
              <a:uLnTx/>
              <a:uFillTx/>
            </a:endParaRPr>
          </a:p>
        </p:txBody>
      </p:sp>
      <p:sp>
        <p:nvSpPr>
          <p:cNvPr id="93" name="矩形: 圆角 48">
            <a:extLst>
              <a:ext uri="{FF2B5EF4-FFF2-40B4-BE49-F238E27FC236}">
                <a16:creationId xmlns:a16="http://schemas.microsoft.com/office/drawing/2014/main" id="{02AE6C05-D319-4E0E-9FC9-3DBA096A7DE8}"/>
              </a:ext>
            </a:extLst>
          </p:cNvPr>
          <p:cNvSpPr/>
          <p:nvPr/>
        </p:nvSpPr>
        <p:spPr bwMode="auto">
          <a:xfrm>
            <a:off x="451380" y="3861603"/>
            <a:ext cx="757034" cy="928417"/>
          </a:xfrm>
          <a:prstGeom prst="roundRect">
            <a:avLst>
              <a:gd name="adj" fmla="val 11199"/>
            </a:avLst>
          </a:prstGeom>
          <a:noFill/>
          <a:ln>
            <a:noFill/>
          </a:ln>
        </p:spPr>
        <p:txBody>
          <a:bodyPr vert="horz" wrap="square" lIns="91440" tIns="45720" rIns="91440" bIns="45720" numCol="1" rtlCol="0"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black">
                  <a:lumMod val="50000"/>
                  <a:lumOff val="50000"/>
                </a:prstClr>
              </a:solidFill>
              <a:effectLst/>
              <a:uLnTx/>
              <a:uFillTx/>
            </a:endParaRPr>
          </a:p>
        </p:txBody>
      </p:sp>
      <p:sp>
        <p:nvSpPr>
          <p:cNvPr id="94" name="矩形: 圆角 49">
            <a:extLst>
              <a:ext uri="{FF2B5EF4-FFF2-40B4-BE49-F238E27FC236}">
                <a16:creationId xmlns:a16="http://schemas.microsoft.com/office/drawing/2014/main" id="{0212F3F0-3EE8-40EA-AB82-1EEB0225BA6B}"/>
              </a:ext>
            </a:extLst>
          </p:cNvPr>
          <p:cNvSpPr/>
          <p:nvPr/>
        </p:nvSpPr>
        <p:spPr bwMode="auto">
          <a:xfrm>
            <a:off x="1252383" y="3861603"/>
            <a:ext cx="3397081" cy="928416"/>
          </a:xfrm>
          <a:prstGeom prst="roundRect">
            <a:avLst>
              <a:gd name="adj" fmla="val 11199"/>
            </a:avLst>
          </a:prstGeom>
          <a:noFill/>
          <a:ln>
            <a:noFill/>
          </a:ln>
        </p:spPr>
        <p:txBody>
          <a:bodyPr vert="horz" wrap="square" lIns="91440" tIns="45720" rIns="91440" bIns="45720" numCol="1" rtlCol="0"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lumMod val="50000"/>
                  <a:lumOff val="50000"/>
                </a:prstClr>
              </a:solidFill>
              <a:effectLst/>
              <a:uLnTx/>
              <a:uFillTx/>
            </a:endParaRPr>
          </a:p>
        </p:txBody>
      </p:sp>
      <p:sp>
        <p:nvSpPr>
          <p:cNvPr id="95" name="矩形: 圆角 50">
            <a:extLst>
              <a:ext uri="{FF2B5EF4-FFF2-40B4-BE49-F238E27FC236}">
                <a16:creationId xmlns:a16="http://schemas.microsoft.com/office/drawing/2014/main" id="{5297A7E6-175E-4724-9BF0-8FDA645E42A2}"/>
              </a:ext>
            </a:extLst>
          </p:cNvPr>
          <p:cNvSpPr/>
          <p:nvPr/>
        </p:nvSpPr>
        <p:spPr bwMode="auto">
          <a:xfrm>
            <a:off x="451380" y="4948855"/>
            <a:ext cx="757034" cy="928417"/>
          </a:xfrm>
          <a:prstGeom prst="roundRect">
            <a:avLst>
              <a:gd name="adj" fmla="val 11199"/>
            </a:avLst>
          </a:prstGeom>
          <a:noFill/>
          <a:ln>
            <a:noFill/>
          </a:ln>
        </p:spPr>
        <p:txBody>
          <a:bodyPr vert="horz" wrap="square" lIns="91440" tIns="45720" rIns="91440" bIns="45720" numCol="1" rtlCol="0"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black">
                  <a:lumMod val="50000"/>
                  <a:lumOff val="50000"/>
                </a:prstClr>
              </a:solidFill>
              <a:effectLst/>
              <a:uLnTx/>
              <a:uFillTx/>
            </a:endParaRPr>
          </a:p>
        </p:txBody>
      </p:sp>
      <p:sp>
        <p:nvSpPr>
          <p:cNvPr id="96" name="矩形: 圆角 51">
            <a:extLst>
              <a:ext uri="{FF2B5EF4-FFF2-40B4-BE49-F238E27FC236}">
                <a16:creationId xmlns:a16="http://schemas.microsoft.com/office/drawing/2014/main" id="{E5A61813-283B-41D1-9B75-0201E6187475}"/>
              </a:ext>
            </a:extLst>
          </p:cNvPr>
          <p:cNvSpPr/>
          <p:nvPr/>
        </p:nvSpPr>
        <p:spPr bwMode="auto">
          <a:xfrm>
            <a:off x="1252383" y="4948855"/>
            <a:ext cx="3397081" cy="928416"/>
          </a:xfrm>
          <a:prstGeom prst="roundRect">
            <a:avLst>
              <a:gd name="adj" fmla="val 11199"/>
            </a:avLst>
          </a:prstGeom>
          <a:noFill/>
          <a:ln>
            <a:noFill/>
          </a:ln>
        </p:spPr>
        <p:txBody>
          <a:bodyPr vert="horz" wrap="square" lIns="91440" tIns="45720" rIns="91440" bIns="45720" numCol="1" rtlCol="0"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lumMod val="50000"/>
                  <a:lumOff val="50000"/>
                </a:prstClr>
              </a:solidFill>
              <a:effectLst/>
              <a:uLnTx/>
              <a:uFillTx/>
            </a:endParaRPr>
          </a:p>
        </p:txBody>
      </p:sp>
      <p:sp>
        <p:nvSpPr>
          <p:cNvPr id="97" name="文本框 96">
            <a:extLst>
              <a:ext uri="{FF2B5EF4-FFF2-40B4-BE49-F238E27FC236}">
                <a16:creationId xmlns:a16="http://schemas.microsoft.com/office/drawing/2014/main" id="{CD5DD33B-E938-4E35-9F79-5DAF018524B6}"/>
              </a:ext>
            </a:extLst>
          </p:cNvPr>
          <p:cNvSpPr txBox="1"/>
          <p:nvPr/>
        </p:nvSpPr>
        <p:spPr>
          <a:xfrm>
            <a:off x="1086859" y="4661858"/>
            <a:ext cx="3397081" cy="830292"/>
          </a:xfrm>
          <a:prstGeom prst="rect">
            <a:avLst/>
          </a:prstGeom>
          <a:noFill/>
        </p:spPr>
        <p:txBody>
          <a:bodyPr wrap="square">
            <a:spAutoFit/>
          </a:bodyPr>
          <a:lstStyle/>
          <a:p>
            <a:pPr>
              <a:lnSpc>
                <a:spcPct val="150000"/>
              </a:lnSpc>
              <a:spcBef>
                <a:spcPct val="0"/>
              </a:spcBef>
            </a:pPr>
            <a:r>
              <a:rPr lang="zh-CN" altLang="en-US" sz="1100" dirty="0">
                <a:solidFill>
                  <a:prstClr val="black">
                    <a:lumMod val="50000"/>
                    <a:lumOff val="50000"/>
                  </a:prst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现在：</a:t>
            </a:r>
            <a:endParaRPr lang="en-US" altLang="zh-CN" sz="1100" dirty="0">
              <a:solidFill>
                <a:prstClr val="black">
                  <a:lumMod val="50000"/>
                  <a:lumOff val="50000"/>
                </a:prst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endParaRPr>
          </a:p>
          <a:p>
            <a:pPr marL="171450" indent="-171450">
              <a:lnSpc>
                <a:spcPct val="150000"/>
              </a:lnSpc>
              <a:spcBef>
                <a:spcPct val="0"/>
              </a:spcBef>
              <a:buFont typeface="Arial" panose="020B0604020202020204" pitchFamily="34" charset="0"/>
              <a:buChar char="•"/>
            </a:pPr>
            <a:r>
              <a:rPr lang="zh-CN" altLang="en-US" sz="1100" dirty="0">
                <a:solidFill>
                  <a:prstClr val="black">
                    <a:lumMod val="50000"/>
                    <a:lumOff val="50000"/>
                  </a:prst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在线预约公开课教室，可多时段选择</a:t>
            </a:r>
          </a:p>
          <a:p>
            <a:pPr marL="171450" indent="-171450">
              <a:lnSpc>
                <a:spcPct val="150000"/>
              </a:lnSpc>
              <a:spcBef>
                <a:spcPct val="0"/>
              </a:spcBef>
              <a:buFont typeface="Arial" panose="020B0604020202020204" pitchFamily="34" charset="0"/>
              <a:buChar char="•"/>
            </a:pPr>
            <a:r>
              <a:rPr lang="zh-CN" altLang="en-US" sz="1100" dirty="0">
                <a:solidFill>
                  <a:prstClr val="black">
                    <a:lumMod val="50000"/>
                    <a:lumOff val="50000"/>
                  </a:prst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支持记录每次会议的内容并存档，方便后续复盘</a:t>
            </a:r>
          </a:p>
        </p:txBody>
      </p:sp>
      <p:sp>
        <p:nvSpPr>
          <p:cNvPr id="98" name="椭圆 97">
            <a:extLst>
              <a:ext uri="{FF2B5EF4-FFF2-40B4-BE49-F238E27FC236}">
                <a16:creationId xmlns:a16="http://schemas.microsoft.com/office/drawing/2014/main" id="{BC99BAF3-3BC3-461A-80B0-382A51C54B6A}"/>
              </a:ext>
            </a:extLst>
          </p:cNvPr>
          <p:cNvSpPr/>
          <p:nvPr/>
        </p:nvSpPr>
        <p:spPr bwMode="auto">
          <a:xfrm>
            <a:off x="750622" y="3429784"/>
            <a:ext cx="239713" cy="239713"/>
          </a:xfrm>
          <a:prstGeom prst="ellipse">
            <a:avLst/>
          </a:prstGeom>
          <a:solidFill>
            <a:srgbClr val="FF0000"/>
          </a:solidFill>
          <a:ln>
            <a:noFill/>
          </a:ln>
        </p:spPr>
        <p:txBody>
          <a:bodyPr vert="horz" wrap="square" lIns="91440" tIns="45720" rIns="91440" bIns="45720" numCol="1" rtlCol="0"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endParaRPr>
          </a:p>
        </p:txBody>
      </p:sp>
      <p:sp>
        <p:nvSpPr>
          <p:cNvPr id="99" name="iconfont-10043-4933158">
            <a:extLst>
              <a:ext uri="{FF2B5EF4-FFF2-40B4-BE49-F238E27FC236}">
                <a16:creationId xmlns:a16="http://schemas.microsoft.com/office/drawing/2014/main" id="{336A20DC-7D5C-46FB-BE17-1B0007ACF546}"/>
              </a:ext>
            </a:extLst>
          </p:cNvPr>
          <p:cNvSpPr>
            <a:spLocks noChangeAspect="1"/>
          </p:cNvSpPr>
          <p:nvPr/>
        </p:nvSpPr>
        <p:spPr bwMode="auto">
          <a:xfrm>
            <a:off x="802294" y="3481879"/>
            <a:ext cx="135521" cy="135521"/>
          </a:xfrm>
          <a:custGeom>
            <a:avLst/>
            <a:gdLst>
              <a:gd name="T0" fmla="*/ 5548 w 5548"/>
              <a:gd name="T1" fmla="*/ 578 h 5548"/>
              <a:gd name="T2" fmla="*/ 4970 w 5548"/>
              <a:gd name="T3" fmla="*/ 0 h 5548"/>
              <a:gd name="T4" fmla="*/ 2774 w 5548"/>
              <a:gd name="T5" fmla="*/ 2195 h 5548"/>
              <a:gd name="T6" fmla="*/ 578 w 5548"/>
              <a:gd name="T7" fmla="*/ 0 h 5548"/>
              <a:gd name="T8" fmla="*/ 0 w 5548"/>
              <a:gd name="T9" fmla="*/ 578 h 5548"/>
              <a:gd name="T10" fmla="*/ 2195 w 5548"/>
              <a:gd name="T11" fmla="*/ 2774 h 5548"/>
              <a:gd name="T12" fmla="*/ 0 w 5548"/>
              <a:gd name="T13" fmla="*/ 4970 h 5548"/>
              <a:gd name="T14" fmla="*/ 578 w 5548"/>
              <a:gd name="T15" fmla="*/ 5548 h 5548"/>
              <a:gd name="T16" fmla="*/ 2774 w 5548"/>
              <a:gd name="T17" fmla="*/ 3353 h 5548"/>
              <a:gd name="T18" fmla="*/ 4970 w 5548"/>
              <a:gd name="T19" fmla="*/ 5548 h 5548"/>
              <a:gd name="T20" fmla="*/ 5548 w 5548"/>
              <a:gd name="T21" fmla="*/ 4970 h 5548"/>
              <a:gd name="T22" fmla="*/ 3353 w 5548"/>
              <a:gd name="T23" fmla="*/ 2774 h 5548"/>
              <a:gd name="T24" fmla="*/ 5548 w 5548"/>
              <a:gd name="T25" fmla="*/ 578 h 5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548" h="5548">
                <a:moveTo>
                  <a:pt x="5548" y="578"/>
                </a:moveTo>
                <a:lnTo>
                  <a:pt x="4970" y="0"/>
                </a:lnTo>
                <a:lnTo>
                  <a:pt x="2774" y="2195"/>
                </a:lnTo>
                <a:lnTo>
                  <a:pt x="578" y="0"/>
                </a:lnTo>
                <a:lnTo>
                  <a:pt x="0" y="578"/>
                </a:lnTo>
                <a:lnTo>
                  <a:pt x="2195" y="2774"/>
                </a:lnTo>
                <a:lnTo>
                  <a:pt x="0" y="4970"/>
                </a:lnTo>
                <a:lnTo>
                  <a:pt x="578" y="5548"/>
                </a:lnTo>
                <a:lnTo>
                  <a:pt x="2774" y="3353"/>
                </a:lnTo>
                <a:lnTo>
                  <a:pt x="4970" y="5548"/>
                </a:lnTo>
                <a:lnTo>
                  <a:pt x="5548" y="4970"/>
                </a:lnTo>
                <a:lnTo>
                  <a:pt x="3353" y="2774"/>
                </a:lnTo>
                <a:lnTo>
                  <a:pt x="5548" y="578"/>
                </a:lnTo>
                <a:close/>
              </a:path>
            </a:pathLst>
          </a:custGeom>
          <a:solidFill>
            <a:sysClr val="window" lastClr="FFFFFF"/>
          </a:solidFill>
          <a:ln>
            <a:noFill/>
          </a:ln>
        </p:spPr>
      </p:sp>
      <p:sp>
        <p:nvSpPr>
          <p:cNvPr id="100" name="椭圆 99">
            <a:extLst>
              <a:ext uri="{FF2B5EF4-FFF2-40B4-BE49-F238E27FC236}">
                <a16:creationId xmlns:a16="http://schemas.microsoft.com/office/drawing/2014/main" id="{34164445-1098-404C-8C84-6B59039F730C}"/>
              </a:ext>
            </a:extLst>
          </p:cNvPr>
          <p:cNvSpPr/>
          <p:nvPr/>
        </p:nvSpPr>
        <p:spPr bwMode="auto">
          <a:xfrm>
            <a:off x="750622" y="4988074"/>
            <a:ext cx="239713" cy="239713"/>
          </a:xfrm>
          <a:prstGeom prst="ellipse">
            <a:avLst/>
          </a:prstGeom>
          <a:solidFill>
            <a:srgbClr val="00B050"/>
          </a:solidFill>
          <a:ln>
            <a:noFill/>
          </a:ln>
        </p:spPr>
        <p:txBody>
          <a:bodyPr vert="horz" wrap="square" lIns="91440" tIns="45720" rIns="91440" bIns="45720" numCol="1" rtlCol="0"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endParaRPr>
          </a:p>
        </p:txBody>
      </p:sp>
      <p:sp>
        <p:nvSpPr>
          <p:cNvPr id="101" name="iconfont-1047-784233">
            <a:extLst>
              <a:ext uri="{FF2B5EF4-FFF2-40B4-BE49-F238E27FC236}">
                <a16:creationId xmlns:a16="http://schemas.microsoft.com/office/drawing/2014/main" id="{CAA49B2C-4A4B-4D16-901C-E512178A21AB}"/>
              </a:ext>
            </a:extLst>
          </p:cNvPr>
          <p:cNvSpPr>
            <a:spLocks noChangeAspect="1"/>
          </p:cNvSpPr>
          <p:nvPr/>
        </p:nvSpPr>
        <p:spPr bwMode="auto">
          <a:xfrm>
            <a:off x="782474" y="4985578"/>
            <a:ext cx="239713" cy="182853"/>
          </a:xfrm>
          <a:custGeom>
            <a:avLst/>
            <a:gdLst>
              <a:gd name="T0" fmla="*/ 3528 w 11109"/>
              <a:gd name="T1" fmla="*/ 6687 h 8473"/>
              <a:gd name="T2" fmla="*/ 893 w 11109"/>
              <a:gd name="T3" fmla="*/ 4052 h 8473"/>
              <a:gd name="T4" fmla="*/ 0 w 11109"/>
              <a:gd name="T5" fmla="*/ 4945 h 8473"/>
              <a:gd name="T6" fmla="*/ 3528 w 11109"/>
              <a:gd name="T7" fmla="*/ 8473 h 8473"/>
              <a:gd name="T8" fmla="*/ 11109 w 11109"/>
              <a:gd name="T9" fmla="*/ 894 h 8473"/>
              <a:gd name="T10" fmla="*/ 10215 w 11109"/>
              <a:gd name="T11" fmla="*/ 0 h 8473"/>
              <a:gd name="T12" fmla="*/ 3528 w 11109"/>
              <a:gd name="T13" fmla="*/ 6687 h 8473"/>
            </a:gdLst>
            <a:ahLst/>
            <a:cxnLst>
              <a:cxn ang="0">
                <a:pos x="T0" y="T1"/>
              </a:cxn>
              <a:cxn ang="0">
                <a:pos x="T2" y="T3"/>
              </a:cxn>
              <a:cxn ang="0">
                <a:pos x="T4" y="T5"/>
              </a:cxn>
              <a:cxn ang="0">
                <a:pos x="T6" y="T7"/>
              </a:cxn>
              <a:cxn ang="0">
                <a:pos x="T8" y="T9"/>
              </a:cxn>
              <a:cxn ang="0">
                <a:pos x="T10" y="T11"/>
              </a:cxn>
              <a:cxn ang="0">
                <a:pos x="T12" y="T13"/>
              </a:cxn>
            </a:cxnLst>
            <a:rect l="0" t="0" r="r" b="b"/>
            <a:pathLst>
              <a:path w="11109" h="8473">
                <a:moveTo>
                  <a:pt x="3528" y="6687"/>
                </a:moveTo>
                <a:lnTo>
                  <a:pt x="893" y="4052"/>
                </a:lnTo>
                <a:lnTo>
                  <a:pt x="0" y="4945"/>
                </a:lnTo>
                <a:lnTo>
                  <a:pt x="3528" y="8473"/>
                </a:lnTo>
                <a:lnTo>
                  <a:pt x="11109" y="894"/>
                </a:lnTo>
                <a:lnTo>
                  <a:pt x="10215" y="0"/>
                </a:lnTo>
                <a:lnTo>
                  <a:pt x="3528" y="6687"/>
                </a:lnTo>
                <a:close/>
              </a:path>
            </a:pathLst>
          </a:custGeom>
          <a:solidFill>
            <a:sysClr val="window" lastClr="FFFFFF"/>
          </a:solidFill>
          <a:ln>
            <a:noFill/>
          </a:ln>
        </p:spPr>
      </p:sp>
      <p:sp>
        <p:nvSpPr>
          <p:cNvPr id="102" name="文本框 101">
            <a:extLst>
              <a:ext uri="{FF2B5EF4-FFF2-40B4-BE49-F238E27FC236}">
                <a16:creationId xmlns:a16="http://schemas.microsoft.com/office/drawing/2014/main" id="{77991FE1-DB6F-48CC-AD3F-BF425C820FAF}"/>
              </a:ext>
            </a:extLst>
          </p:cNvPr>
          <p:cNvSpPr txBox="1"/>
          <p:nvPr/>
        </p:nvSpPr>
        <p:spPr>
          <a:xfrm>
            <a:off x="1086859" y="3082601"/>
            <a:ext cx="3397081" cy="830292"/>
          </a:xfrm>
          <a:prstGeom prst="rect">
            <a:avLst/>
          </a:prstGeom>
          <a:noFill/>
        </p:spPr>
        <p:txBody>
          <a:bodyPr wrap="square">
            <a:spAutoFit/>
          </a:bodyPr>
          <a:lstStyle/>
          <a:p>
            <a:pPr>
              <a:lnSpc>
                <a:spcPct val="150000"/>
              </a:lnSpc>
              <a:spcBef>
                <a:spcPct val="0"/>
              </a:spcBef>
            </a:pPr>
            <a:r>
              <a:rPr lang="zh-CN" altLang="en-US" sz="1100" dirty="0">
                <a:solidFill>
                  <a:prstClr val="black">
                    <a:lumMod val="50000"/>
                    <a:lumOff val="50000"/>
                  </a:prst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过去：</a:t>
            </a:r>
          </a:p>
          <a:p>
            <a:pPr marL="171450" indent="-171450">
              <a:lnSpc>
                <a:spcPct val="150000"/>
              </a:lnSpc>
              <a:spcBef>
                <a:spcPct val="0"/>
              </a:spcBef>
              <a:buFont typeface="Arial" panose="020B0604020202020204" pitchFamily="34" charset="0"/>
              <a:buChar char="•"/>
            </a:pPr>
            <a:r>
              <a:rPr lang="zh-CN" altLang="en-US" sz="1100" dirty="0">
                <a:solidFill>
                  <a:prstClr val="black">
                    <a:lumMod val="50000"/>
                    <a:lumOff val="50000"/>
                  </a:prst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教室预约信息不同步，耗费人力进行统计</a:t>
            </a:r>
            <a:endParaRPr lang="en-US" altLang="zh-CN" sz="1100" dirty="0">
              <a:solidFill>
                <a:prstClr val="black">
                  <a:lumMod val="50000"/>
                  <a:lumOff val="50000"/>
                </a:prst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endParaRPr>
          </a:p>
          <a:p>
            <a:pPr marL="171450" indent="-171450">
              <a:lnSpc>
                <a:spcPct val="150000"/>
              </a:lnSpc>
              <a:spcBef>
                <a:spcPct val="0"/>
              </a:spcBef>
              <a:buFont typeface="Arial" panose="020B0604020202020204" pitchFamily="34" charset="0"/>
              <a:buChar char="•"/>
            </a:pPr>
            <a:r>
              <a:rPr lang="zh-CN" altLang="en-US" sz="1100" dirty="0">
                <a:solidFill>
                  <a:prstClr val="black">
                    <a:lumMod val="50000"/>
                    <a:lumOff val="50000"/>
                  </a:prst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难以了解会议内容，复盘困难</a:t>
            </a:r>
          </a:p>
        </p:txBody>
      </p:sp>
      <p:pic>
        <p:nvPicPr>
          <p:cNvPr id="3" name="图片 2">
            <a:extLst>
              <a:ext uri="{FF2B5EF4-FFF2-40B4-BE49-F238E27FC236}">
                <a16:creationId xmlns:a16="http://schemas.microsoft.com/office/drawing/2014/main" id="{FEECF2C2-F20F-4A98-819C-CB76DAD28E04}"/>
              </a:ext>
            </a:extLst>
          </p:cNvPr>
          <p:cNvPicPr>
            <a:picLocks noChangeAspect="1"/>
          </p:cNvPicPr>
          <p:nvPr/>
        </p:nvPicPr>
        <p:blipFill>
          <a:blip r:embed="rId3"/>
          <a:stretch>
            <a:fillRect/>
          </a:stretch>
        </p:blipFill>
        <p:spPr>
          <a:xfrm>
            <a:off x="5230952" y="1337499"/>
            <a:ext cx="5401944" cy="3027190"/>
          </a:xfrm>
          <a:prstGeom prst="rect">
            <a:avLst/>
          </a:prstGeom>
        </p:spPr>
      </p:pic>
      <p:pic>
        <p:nvPicPr>
          <p:cNvPr id="25" name="图片 24">
            <a:extLst>
              <a:ext uri="{FF2B5EF4-FFF2-40B4-BE49-F238E27FC236}">
                <a16:creationId xmlns:a16="http://schemas.microsoft.com/office/drawing/2014/main" id="{C12A8A99-DB34-43E2-A82D-06AB830866BC}"/>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9457870" y="1935732"/>
            <a:ext cx="2110738" cy="3987363"/>
          </a:xfrm>
          <a:prstGeom prst="rect">
            <a:avLst/>
          </a:prstGeom>
        </p:spPr>
      </p:pic>
      <p:pic>
        <p:nvPicPr>
          <p:cNvPr id="27" name="图片 26">
            <a:extLst>
              <a:ext uri="{FF2B5EF4-FFF2-40B4-BE49-F238E27FC236}">
                <a16:creationId xmlns:a16="http://schemas.microsoft.com/office/drawing/2014/main" id="{3EF331C2-1C6E-44D0-B39C-7CF35B919709}"/>
              </a:ext>
            </a:extLst>
          </p:cNvPr>
          <p:cNvPicPr>
            <a:picLocks noChangeAspect="1"/>
          </p:cNvPicPr>
          <p:nvPr/>
        </p:nvPicPr>
        <p:blipFill rotWithShape="1">
          <a:blip r:embed="rId5"/>
          <a:srcRect t="2982" b="5884"/>
          <a:stretch/>
        </p:blipFill>
        <p:spPr>
          <a:xfrm>
            <a:off x="9634402" y="2395092"/>
            <a:ext cx="1697698" cy="2912578"/>
          </a:xfrm>
          <a:prstGeom prst="rect">
            <a:avLst/>
          </a:prstGeom>
        </p:spPr>
      </p:pic>
    </p:spTree>
    <p:extLst>
      <p:ext uri="{BB962C8B-B14F-4D97-AF65-F5344CB8AC3E}">
        <p14:creationId xmlns:p14="http://schemas.microsoft.com/office/powerpoint/2010/main" val="45265887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865FF438-62BE-460E-9AA5-D858880EFBDC}"/>
              </a:ext>
            </a:extLst>
          </p:cNvPr>
          <p:cNvSpPr txBox="1"/>
          <p:nvPr/>
        </p:nvSpPr>
        <p:spPr>
          <a:xfrm>
            <a:off x="71120" y="101600"/>
            <a:ext cx="3302000" cy="400110"/>
          </a:xfrm>
          <a:prstGeom prst="rect">
            <a:avLst/>
          </a:prstGeom>
          <a:noFill/>
        </p:spPr>
        <p:txBody>
          <a:bodyPr wrap="square" rtlCol="0">
            <a:spAutoFit/>
          </a:bodyPr>
          <a:lstStyle/>
          <a:p>
            <a:r>
              <a:rPr lang="en-US" altLang="zh-CN" sz="2000" b="1" dirty="0">
                <a:solidFill>
                  <a:schemeClr val="bg1"/>
                </a:solidFill>
              </a:rPr>
              <a:t>7.1 </a:t>
            </a:r>
            <a:r>
              <a:rPr lang="zh-CN" altLang="en-US" sz="2000" b="1" dirty="0">
                <a:solidFill>
                  <a:schemeClr val="bg1"/>
                </a:solidFill>
              </a:rPr>
              <a:t>功能场景</a:t>
            </a:r>
          </a:p>
        </p:txBody>
      </p:sp>
      <p:sp>
        <p:nvSpPr>
          <p:cNvPr id="7" name="文本框 6">
            <a:extLst>
              <a:ext uri="{FF2B5EF4-FFF2-40B4-BE49-F238E27FC236}">
                <a16:creationId xmlns:a16="http://schemas.microsoft.com/office/drawing/2014/main" id="{B1476C47-98F8-4808-AFFC-B8108009ECCD}"/>
              </a:ext>
            </a:extLst>
          </p:cNvPr>
          <p:cNvSpPr txBox="1"/>
          <p:nvPr/>
        </p:nvSpPr>
        <p:spPr>
          <a:xfrm>
            <a:off x="451381" y="1258564"/>
            <a:ext cx="1415772" cy="461665"/>
          </a:xfrm>
          <a:prstGeom prst="rect">
            <a:avLst/>
          </a:prstGeom>
          <a:noFill/>
        </p:spPr>
        <p:txBody>
          <a:bodyPr wrap="none" rtlCol="0">
            <a:spAutoFit/>
          </a:bodyPr>
          <a:lstStyle/>
          <a:p>
            <a:r>
              <a:rPr lang="zh-CN" altLang="en-US" sz="24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考勤管理</a:t>
            </a:r>
          </a:p>
        </p:txBody>
      </p:sp>
      <p:sp>
        <p:nvSpPr>
          <p:cNvPr id="8" name="矩形 7">
            <a:extLst>
              <a:ext uri="{FF2B5EF4-FFF2-40B4-BE49-F238E27FC236}">
                <a16:creationId xmlns:a16="http://schemas.microsoft.com/office/drawing/2014/main" id="{3FDD40F0-F491-4458-9ED7-A7C9B9F94EAF}"/>
              </a:ext>
            </a:extLst>
          </p:cNvPr>
          <p:cNvSpPr/>
          <p:nvPr/>
        </p:nvSpPr>
        <p:spPr>
          <a:xfrm>
            <a:off x="451381" y="1766426"/>
            <a:ext cx="1415772" cy="45719"/>
          </a:xfrm>
          <a:prstGeom prst="rect">
            <a:avLst/>
          </a:prstGeom>
          <a:gradFill flip="none" rotWithShape="1">
            <a:gsLst>
              <a:gs pos="14000">
                <a:srgbClr val="1D8B92"/>
              </a:gs>
              <a:gs pos="100000">
                <a:srgbClr val="00DBC0"/>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9" name="文本框 8">
            <a:extLst>
              <a:ext uri="{FF2B5EF4-FFF2-40B4-BE49-F238E27FC236}">
                <a16:creationId xmlns:a16="http://schemas.microsoft.com/office/drawing/2014/main" id="{AF2E3DA8-A14A-4505-9F86-7A0781210575}"/>
              </a:ext>
            </a:extLst>
          </p:cNvPr>
          <p:cNvSpPr txBox="1"/>
          <p:nvPr/>
        </p:nvSpPr>
        <p:spPr>
          <a:xfrm>
            <a:off x="451380" y="1935732"/>
            <a:ext cx="4362964" cy="705706"/>
          </a:xfrm>
          <a:prstGeom prst="rect">
            <a:avLst/>
          </a:prstGeom>
          <a:noFill/>
        </p:spPr>
        <p:txBody>
          <a:bodyPr wrap="square" rtlCol="0">
            <a:spAutoFit/>
          </a:bodyPr>
          <a:lstStyle/>
          <a:p>
            <a:pPr>
              <a:lnSpc>
                <a:spcPct val="150000"/>
              </a:lnSpc>
            </a:pPr>
            <a:r>
              <a:rPr lang="zh-CN" altLang="en-US" sz="1400" dirty="0">
                <a:latin typeface="Alibaba Sans Light" panose="020B0303020203040204" pitchFamily="34" charset="0"/>
                <a:cs typeface="Alibaba Sans Light" panose="020B0303020203040204" pitchFamily="34" charset="0"/>
                <a:sym typeface="Alibaba Sans Light" panose="020B0303020203040204" pitchFamily="34" charset="0"/>
              </a:rPr>
              <a:t>在线提交请假、加班、出差申请</a:t>
            </a:r>
            <a:endParaRPr lang="en-US" altLang="zh-CN" sz="1400" dirty="0">
              <a:latin typeface="Alibaba Sans Light" panose="020B0303020203040204" pitchFamily="34" charset="0"/>
              <a:cs typeface="Alibaba Sans Light" panose="020B0303020203040204" pitchFamily="34" charset="0"/>
              <a:sym typeface="Alibaba Sans Light" panose="020B0303020203040204" pitchFamily="34" charset="0"/>
            </a:endParaRPr>
          </a:p>
          <a:p>
            <a:pPr>
              <a:lnSpc>
                <a:spcPct val="150000"/>
              </a:lnSpc>
            </a:pPr>
            <a:r>
              <a:rPr lang="zh-CN" altLang="en-US" sz="1400" dirty="0">
                <a:latin typeface="Alibaba Sans Light" panose="020B0303020203040204" pitchFamily="34" charset="0"/>
                <a:cs typeface="Alibaba Sans Light" panose="020B0303020203040204" pitchFamily="34" charset="0"/>
                <a:sym typeface="Alibaba Sans Light" panose="020B0303020203040204" pitchFamily="34" charset="0"/>
              </a:rPr>
              <a:t>自动汇总考勤数据</a:t>
            </a:r>
            <a:endParaRPr lang="en-US" altLang="zh-CN" sz="1400" dirty="0">
              <a:latin typeface="Alibaba Sans Light" panose="020B0303020203040204" pitchFamily="34" charset="0"/>
              <a:cs typeface="Alibaba Sans Light" panose="020B0303020203040204" pitchFamily="34" charset="0"/>
              <a:sym typeface="Alibaba Sans Light" panose="020B0303020203040204" pitchFamily="34" charset="0"/>
            </a:endParaRPr>
          </a:p>
        </p:txBody>
      </p:sp>
      <p:grpSp>
        <p:nvGrpSpPr>
          <p:cNvPr id="89" name="组合 88">
            <a:extLst>
              <a:ext uri="{FF2B5EF4-FFF2-40B4-BE49-F238E27FC236}">
                <a16:creationId xmlns:a16="http://schemas.microsoft.com/office/drawing/2014/main" id="{1F8DEA7B-4A52-4158-81A7-D841ACE18407}"/>
              </a:ext>
            </a:extLst>
          </p:cNvPr>
          <p:cNvGrpSpPr/>
          <p:nvPr/>
        </p:nvGrpSpPr>
        <p:grpSpPr>
          <a:xfrm>
            <a:off x="385748" y="2774350"/>
            <a:ext cx="4198084" cy="3080674"/>
            <a:chOff x="6957892" y="4202853"/>
            <a:chExt cx="4198084" cy="1979866"/>
          </a:xfrm>
        </p:grpSpPr>
        <p:sp>
          <p:nvSpPr>
            <p:cNvPr id="90" name="矩形: 圆角 40">
              <a:extLst>
                <a:ext uri="{FF2B5EF4-FFF2-40B4-BE49-F238E27FC236}">
                  <a16:creationId xmlns:a16="http://schemas.microsoft.com/office/drawing/2014/main" id="{55CF6E41-7FD1-4053-B508-D9F21B51D6E0}"/>
                </a:ext>
              </a:extLst>
            </p:cNvPr>
            <p:cNvSpPr/>
            <p:nvPr/>
          </p:nvSpPr>
          <p:spPr bwMode="auto">
            <a:xfrm>
              <a:off x="6957892" y="4202853"/>
              <a:ext cx="4198084" cy="943500"/>
            </a:xfrm>
            <a:prstGeom prst="roundRect">
              <a:avLst>
                <a:gd name="adj" fmla="val 4594"/>
              </a:avLst>
            </a:prstGeom>
            <a:solidFill>
              <a:srgbClr val="F3F5F9"/>
            </a:solidFill>
            <a:ln>
              <a:noFill/>
            </a:ln>
          </p:spPr>
          <p:txBody>
            <a:bodyPr vert="horz" wrap="square" lIns="91440" tIns="45720" rIns="91440" bIns="45720" numCol="1" rtlCol="0"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lumMod val="50000"/>
                    <a:lumOff val="50000"/>
                  </a:prstClr>
                </a:solidFill>
                <a:effectLst/>
                <a:uLnTx/>
                <a:uFillTx/>
              </a:endParaRPr>
            </a:p>
          </p:txBody>
        </p:sp>
        <p:sp>
          <p:nvSpPr>
            <p:cNvPr id="91" name="矩形: 圆角 46">
              <a:extLst>
                <a:ext uri="{FF2B5EF4-FFF2-40B4-BE49-F238E27FC236}">
                  <a16:creationId xmlns:a16="http://schemas.microsoft.com/office/drawing/2014/main" id="{7CC2FFB8-EA19-41F0-A161-EADA83115C99}"/>
                </a:ext>
              </a:extLst>
            </p:cNvPr>
            <p:cNvSpPr/>
            <p:nvPr/>
          </p:nvSpPr>
          <p:spPr bwMode="auto">
            <a:xfrm>
              <a:off x="6957892" y="5239219"/>
              <a:ext cx="4198084" cy="943500"/>
            </a:xfrm>
            <a:prstGeom prst="roundRect">
              <a:avLst>
                <a:gd name="adj" fmla="val 4594"/>
              </a:avLst>
            </a:prstGeom>
            <a:solidFill>
              <a:srgbClr val="F3F5F9"/>
            </a:solidFill>
            <a:ln>
              <a:noFill/>
            </a:ln>
          </p:spPr>
          <p:txBody>
            <a:bodyPr vert="horz" wrap="square" lIns="91440" tIns="45720" rIns="91440" bIns="45720" numCol="1" rtlCol="0"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lumMod val="50000"/>
                    <a:lumOff val="50000"/>
                  </a:prstClr>
                </a:solidFill>
                <a:effectLst/>
                <a:uLnTx/>
                <a:uFillTx/>
              </a:endParaRPr>
            </a:p>
          </p:txBody>
        </p:sp>
      </p:grpSp>
      <p:sp>
        <p:nvSpPr>
          <p:cNvPr id="92" name="矩形: 圆角 47">
            <a:extLst>
              <a:ext uri="{FF2B5EF4-FFF2-40B4-BE49-F238E27FC236}">
                <a16:creationId xmlns:a16="http://schemas.microsoft.com/office/drawing/2014/main" id="{7317DE89-379B-4BD5-8A88-84F4482C7FB4}"/>
              </a:ext>
            </a:extLst>
          </p:cNvPr>
          <p:cNvSpPr/>
          <p:nvPr/>
        </p:nvSpPr>
        <p:spPr bwMode="auto">
          <a:xfrm>
            <a:off x="451380" y="2774350"/>
            <a:ext cx="757034" cy="928417"/>
          </a:xfrm>
          <a:prstGeom prst="roundRect">
            <a:avLst>
              <a:gd name="adj" fmla="val 11199"/>
            </a:avLst>
          </a:prstGeom>
          <a:noFill/>
          <a:ln>
            <a:noFill/>
          </a:ln>
        </p:spPr>
        <p:txBody>
          <a:bodyPr vert="horz" wrap="square" lIns="91440" tIns="45720" rIns="91440" bIns="45720" numCol="1" rtlCol="0"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black">
                  <a:lumMod val="50000"/>
                  <a:lumOff val="50000"/>
                </a:prstClr>
              </a:solidFill>
              <a:effectLst/>
              <a:uLnTx/>
              <a:uFillTx/>
            </a:endParaRPr>
          </a:p>
        </p:txBody>
      </p:sp>
      <p:sp>
        <p:nvSpPr>
          <p:cNvPr id="93" name="矩形: 圆角 48">
            <a:extLst>
              <a:ext uri="{FF2B5EF4-FFF2-40B4-BE49-F238E27FC236}">
                <a16:creationId xmlns:a16="http://schemas.microsoft.com/office/drawing/2014/main" id="{02AE6C05-D319-4E0E-9FC9-3DBA096A7DE8}"/>
              </a:ext>
            </a:extLst>
          </p:cNvPr>
          <p:cNvSpPr/>
          <p:nvPr/>
        </p:nvSpPr>
        <p:spPr bwMode="auto">
          <a:xfrm>
            <a:off x="451380" y="3861603"/>
            <a:ext cx="757034" cy="928417"/>
          </a:xfrm>
          <a:prstGeom prst="roundRect">
            <a:avLst>
              <a:gd name="adj" fmla="val 11199"/>
            </a:avLst>
          </a:prstGeom>
          <a:noFill/>
          <a:ln>
            <a:noFill/>
          </a:ln>
        </p:spPr>
        <p:txBody>
          <a:bodyPr vert="horz" wrap="square" lIns="91440" tIns="45720" rIns="91440" bIns="45720" numCol="1" rtlCol="0"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black">
                  <a:lumMod val="50000"/>
                  <a:lumOff val="50000"/>
                </a:prstClr>
              </a:solidFill>
              <a:effectLst/>
              <a:uLnTx/>
              <a:uFillTx/>
            </a:endParaRPr>
          </a:p>
        </p:txBody>
      </p:sp>
      <p:sp>
        <p:nvSpPr>
          <p:cNvPr id="94" name="矩形: 圆角 49">
            <a:extLst>
              <a:ext uri="{FF2B5EF4-FFF2-40B4-BE49-F238E27FC236}">
                <a16:creationId xmlns:a16="http://schemas.microsoft.com/office/drawing/2014/main" id="{0212F3F0-3EE8-40EA-AB82-1EEB0225BA6B}"/>
              </a:ext>
            </a:extLst>
          </p:cNvPr>
          <p:cNvSpPr/>
          <p:nvPr/>
        </p:nvSpPr>
        <p:spPr bwMode="auto">
          <a:xfrm>
            <a:off x="1252383" y="3861603"/>
            <a:ext cx="3397081" cy="928416"/>
          </a:xfrm>
          <a:prstGeom prst="roundRect">
            <a:avLst>
              <a:gd name="adj" fmla="val 11199"/>
            </a:avLst>
          </a:prstGeom>
          <a:noFill/>
          <a:ln>
            <a:noFill/>
          </a:ln>
        </p:spPr>
        <p:txBody>
          <a:bodyPr vert="horz" wrap="square" lIns="91440" tIns="45720" rIns="91440" bIns="45720" numCol="1" rtlCol="0"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lumMod val="50000"/>
                  <a:lumOff val="50000"/>
                </a:prstClr>
              </a:solidFill>
              <a:effectLst/>
              <a:uLnTx/>
              <a:uFillTx/>
            </a:endParaRPr>
          </a:p>
        </p:txBody>
      </p:sp>
      <p:sp>
        <p:nvSpPr>
          <p:cNvPr id="95" name="矩形: 圆角 50">
            <a:extLst>
              <a:ext uri="{FF2B5EF4-FFF2-40B4-BE49-F238E27FC236}">
                <a16:creationId xmlns:a16="http://schemas.microsoft.com/office/drawing/2014/main" id="{5297A7E6-175E-4724-9BF0-8FDA645E42A2}"/>
              </a:ext>
            </a:extLst>
          </p:cNvPr>
          <p:cNvSpPr/>
          <p:nvPr/>
        </p:nvSpPr>
        <p:spPr bwMode="auto">
          <a:xfrm>
            <a:off x="451380" y="4948855"/>
            <a:ext cx="757034" cy="928417"/>
          </a:xfrm>
          <a:prstGeom prst="roundRect">
            <a:avLst>
              <a:gd name="adj" fmla="val 11199"/>
            </a:avLst>
          </a:prstGeom>
          <a:noFill/>
          <a:ln>
            <a:noFill/>
          </a:ln>
        </p:spPr>
        <p:txBody>
          <a:bodyPr vert="horz" wrap="square" lIns="91440" tIns="45720" rIns="91440" bIns="45720" numCol="1" rtlCol="0"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dirty="0">
              <a:ln>
                <a:noFill/>
              </a:ln>
              <a:solidFill>
                <a:prstClr val="black">
                  <a:lumMod val="50000"/>
                  <a:lumOff val="50000"/>
                </a:prstClr>
              </a:solidFill>
              <a:effectLst/>
              <a:uLnTx/>
              <a:uFillTx/>
            </a:endParaRPr>
          </a:p>
        </p:txBody>
      </p:sp>
      <p:sp>
        <p:nvSpPr>
          <p:cNvPr id="96" name="矩形: 圆角 51">
            <a:extLst>
              <a:ext uri="{FF2B5EF4-FFF2-40B4-BE49-F238E27FC236}">
                <a16:creationId xmlns:a16="http://schemas.microsoft.com/office/drawing/2014/main" id="{E5A61813-283B-41D1-9B75-0201E6187475}"/>
              </a:ext>
            </a:extLst>
          </p:cNvPr>
          <p:cNvSpPr/>
          <p:nvPr/>
        </p:nvSpPr>
        <p:spPr bwMode="auto">
          <a:xfrm>
            <a:off x="1252383" y="4948855"/>
            <a:ext cx="3397081" cy="928416"/>
          </a:xfrm>
          <a:prstGeom prst="roundRect">
            <a:avLst>
              <a:gd name="adj" fmla="val 11199"/>
            </a:avLst>
          </a:prstGeom>
          <a:noFill/>
          <a:ln>
            <a:noFill/>
          </a:ln>
        </p:spPr>
        <p:txBody>
          <a:bodyPr vert="horz" wrap="square" lIns="91440" tIns="45720" rIns="91440" bIns="45720" numCol="1" rtlCol="0"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lumMod val="50000"/>
                  <a:lumOff val="50000"/>
                </a:prstClr>
              </a:solidFill>
              <a:effectLst/>
              <a:uLnTx/>
              <a:uFillTx/>
            </a:endParaRPr>
          </a:p>
        </p:txBody>
      </p:sp>
      <p:sp>
        <p:nvSpPr>
          <p:cNvPr id="97" name="文本框 96">
            <a:extLst>
              <a:ext uri="{FF2B5EF4-FFF2-40B4-BE49-F238E27FC236}">
                <a16:creationId xmlns:a16="http://schemas.microsoft.com/office/drawing/2014/main" id="{CD5DD33B-E938-4E35-9F79-5DAF018524B6}"/>
              </a:ext>
            </a:extLst>
          </p:cNvPr>
          <p:cNvSpPr txBox="1"/>
          <p:nvPr/>
        </p:nvSpPr>
        <p:spPr>
          <a:xfrm>
            <a:off x="1086859" y="4661858"/>
            <a:ext cx="3397081" cy="1084208"/>
          </a:xfrm>
          <a:prstGeom prst="rect">
            <a:avLst/>
          </a:prstGeom>
          <a:noFill/>
        </p:spPr>
        <p:txBody>
          <a:bodyPr wrap="square">
            <a:spAutoFit/>
          </a:bodyPr>
          <a:lstStyle/>
          <a:p>
            <a:pPr>
              <a:lnSpc>
                <a:spcPct val="150000"/>
              </a:lnSpc>
              <a:spcBef>
                <a:spcPct val="0"/>
              </a:spcBef>
            </a:pPr>
            <a:r>
              <a:rPr lang="zh-CN" altLang="en-US" sz="1100" dirty="0">
                <a:solidFill>
                  <a:prstClr val="black">
                    <a:lumMod val="50000"/>
                    <a:lumOff val="50000"/>
                  </a:prst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现在：</a:t>
            </a:r>
            <a:endParaRPr lang="en-US" altLang="zh-CN" sz="1100" dirty="0">
              <a:solidFill>
                <a:prstClr val="black">
                  <a:lumMod val="50000"/>
                  <a:lumOff val="50000"/>
                </a:prst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endParaRPr>
          </a:p>
          <a:p>
            <a:pPr marL="171450" indent="-171450">
              <a:lnSpc>
                <a:spcPct val="150000"/>
              </a:lnSpc>
              <a:spcBef>
                <a:spcPct val="0"/>
              </a:spcBef>
              <a:buFont typeface="Arial" panose="020B0604020202020204" pitchFamily="34" charset="0"/>
              <a:buChar char="•"/>
            </a:pPr>
            <a:r>
              <a:rPr lang="zh-CN" altLang="en-US" sz="1100" dirty="0">
                <a:solidFill>
                  <a:prstClr val="black">
                    <a:lumMod val="50000"/>
                    <a:lumOff val="50000"/>
                  </a:prst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系统直接展示每日考勤情况</a:t>
            </a:r>
            <a:endParaRPr lang="en-US" altLang="zh-CN" sz="1100" dirty="0">
              <a:solidFill>
                <a:prstClr val="black">
                  <a:lumMod val="50000"/>
                  <a:lumOff val="50000"/>
                </a:prst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endParaRPr>
          </a:p>
          <a:p>
            <a:pPr marL="171450" indent="-171450">
              <a:lnSpc>
                <a:spcPct val="150000"/>
              </a:lnSpc>
              <a:spcBef>
                <a:spcPct val="0"/>
              </a:spcBef>
              <a:buFont typeface="Arial" panose="020B0604020202020204" pitchFamily="34" charset="0"/>
              <a:buChar char="•"/>
            </a:pPr>
            <a:r>
              <a:rPr lang="zh-CN" altLang="en-US" sz="1100" dirty="0">
                <a:solidFill>
                  <a:prstClr val="black">
                    <a:lumMod val="50000"/>
                    <a:lumOff val="50000"/>
                  </a:prst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薪资待遇与考勤挂钩，每月自动统计，省时省力</a:t>
            </a:r>
          </a:p>
          <a:p>
            <a:pPr>
              <a:lnSpc>
                <a:spcPct val="150000"/>
              </a:lnSpc>
              <a:spcBef>
                <a:spcPct val="0"/>
              </a:spcBef>
            </a:pPr>
            <a:endParaRPr lang="zh-CN" altLang="en-US" sz="1100" dirty="0">
              <a:solidFill>
                <a:prstClr val="black">
                  <a:lumMod val="50000"/>
                  <a:lumOff val="50000"/>
                </a:prst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endParaRPr>
          </a:p>
        </p:txBody>
      </p:sp>
      <p:sp>
        <p:nvSpPr>
          <p:cNvPr id="98" name="椭圆 97">
            <a:extLst>
              <a:ext uri="{FF2B5EF4-FFF2-40B4-BE49-F238E27FC236}">
                <a16:creationId xmlns:a16="http://schemas.microsoft.com/office/drawing/2014/main" id="{BC99BAF3-3BC3-461A-80B0-382A51C54B6A}"/>
              </a:ext>
            </a:extLst>
          </p:cNvPr>
          <p:cNvSpPr/>
          <p:nvPr/>
        </p:nvSpPr>
        <p:spPr bwMode="auto">
          <a:xfrm>
            <a:off x="750622" y="3429784"/>
            <a:ext cx="239713" cy="239713"/>
          </a:xfrm>
          <a:prstGeom prst="ellipse">
            <a:avLst/>
          </a:prstGeom>
          <a:solidFill>
            <a:srgbClr val="FF0000"/>
          </a:solidFill>
          <a:ln>
            <a:noFill/>
          </a:ln>
        </p:spPr>
        <p:txBody>
          <a:bodyPr vert="horz" wrap="square" lIns="91440" tIns="45720" rIns="91440" bIns="45720" numCol="1" rtlCol="0"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endParaRPr>
          </a:p>
        </p:txBody>
      </p:sp>
      <p:sp>
        <p:nvSpPr>
          <p:cNvPr id="99" name="iconfont-10043-4933158">
            <a:extLst>
              <a:ext uri="{FF2B5EF4-FFF2-40B4-BE49-F238E27FC236}">
                <a16:creationId xmlns:a16="http://schemas.microsoft.com/office/drawing/2014/main" id="{336A20DC-7D5C-46FB-BE17-1B0007ACF546}"/>
              </a:ext>
            </a:extLst>
          </p:cNvPr>
          <p:cNvSpPr>
            <a:spLocks noChangeAspect="1"/>
          </p:cNvSpPr>
          <p:nvPr/>
        </p:nvSpPr>
        <p:spPr bwMode="auto">
          <a:xfrm>
            <a:off x="802294" y="3481879"/>
            <a:ext cx="135521" cy="135521"/>
          </a:xfrm>
          <a:custGeom>
            <a:avLst/>
            <a:gdLst>
              <a:gd name="T0" fmla="*/ 5548 w 5548"/>
              <a:gd name="T1" fmla="*/ 578 h 5548"/>
              <a:gd name="T2" fmla="*/ 4970 w 5548"/>
              <a:gd name="T3" fmla="*/ 0 h 5548"/>
              <a:gd name="T4" fmla="*/ 2774 w 5548"/>
              <a:gd name="T5" fmla="*/ 2195 h 5548"/>
              <a:gd name="T6" fmla="*/ 578 w 5548"/>
              <a:gd name="T7" fmla="*/ 0 h 5548"/>
              <a:gd name="T8" fmla="*/ 0 w 5548"/>
              <a:gd name="T9" fmla="*/ 578 h 5548"/>
              <a:gd name="T10" fmla="*/ 2195 w 5548"/>
              <a:gd name="T11" fmla="*/ 2774 h 5548"/>
              <a:gd name="T12" fmla="*/ 0 w 5548"/>
              <a:gd name="T13" fmla="*/ 4970 h 5548"/>
              <a:gd name="T14" fmla="*/ 578 w 5548"/>
              <a:gd name="T15" fmla="*/ 5548 h 5548"/>
              <a:gd name="T16" fmla="*/ 2774 w 5548"/>
              <a:gd name="T17" fmla="*/ 3353 h 5548"/>
              <a:gd name="T18" fmla="*/ 4970 w 5548"/>
              <a:gd name="T19" fmla="*/ 5548 h 5548"/>
              <a:gd name="T20" fmla="*/ 5548 w 5548"/>
              <a:gd name="T21" fmla="*/ 4970 h 5548"/>
              <a:gd name="T22" fmla="*/ 3353 w 5548"/>
              <a:gd name="T23" fmla="*/ 2774 h 5548"/>
              <a:gd name="T24" fmla="*/ 5548 w 5548"/>
              <a:gd name="T25" fmla="*/ 578 h 55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5548" h="5548">
                <a:moveTo>
                  <a:pt x="5548" y="578"/>
                </a:moveTo>
                <a:lnTo>
                  <a:pt x="4970" y="0"/>
                </a:lnTo>
                <a:lnTo>
                  <a:pt x="2774" y="2195"/>
                </a:lnTo>
                <a:lnTo>
                  <a:pt x="578" y="0"/>
                </a:lnTo>
                <a:lnTo>
                  <a:pt x="0" y="578"/>
                </a:lnTo>
                <a:lnTo>
                  <a:pt x="2195" y="2774"/>
                </a:lnTo>
                <a:lnTo>
                  <a:pt x="0" y="4970"/>
                </a:lnTo>
                <a:lnTo>
                  <a:pt x="578" y="5548"/>
                </a:lnTo>
                <a:lnTo>
                  <a:pt x="2774" y="3353"/>
                </a:lnTo>
                <a:lnTo>
                  <a:pt x="4970" y="5548"/>
                </a:lnTo>
                <a:lnTo>
                  <a:pt x="5548" y="4970"/>
                </a:lnTo>
                <a:lnTo>
                  <a:pt x="3353" y="2774"/>
                </a:lnTo>
                <a:lnTo>
                  <a:pt x="5548" y="578"/>
                </a:lnTo>
                <a:close/>
              </a:path>
            </a:pathLst>
          </a:custGeom>
          <a:solidFill>
            <a:sysClr val="window" lastClr="FFFFFF"/>
          </a:solidFill>
          <a:ln>
            <a:noFill/>
          </a:ln>
        </p:spPr>
      </p:sp>
      <p:sp>
        <p:nvSpPr>
          <p:cNvPr id="100" name="椭圆 99">
            <a:extLst>
              <a:ext uri="{FF2B5EF4-FFF2-40B4-BE49-F238E27FC236}">
                <a16:creationId xmlns:a16="http://schemas.microsoft.com/office/drawing/2014/main" id="{34164445-1098-404C-8C84-6B59039F730C}"/>
              </a:ext>
            </a:extLst>
          </p:cNvPr>
          <p:cNvSpPr/>
          <p:nvPr/>
        </p:nvSpPr>
        <p:spPr bwMode="auto">
          <a:xfrm>
            <a:off x="750622" y="4988074"/>
            <a:ext cx="239713" cy="239713"/>
          </a:xfrm>
          <a:prstGeom prst="ellipse">
            <a:avLst/>
          </a:prstGeom>
          <a:solidFill>
            <a:srgbClr val="00B050"/>
          </a:solidFill>
          <a:ln>
            <a:noFill/>
          </a:ln>
        </p:spPr>
        <p:txBody>
          <a:bodyPr vert="horz" wrap="square" lIns="91440" tIns="45720" rIns="91440" bIns="45720" numCol="1" rtlCol="0" anchor="t" anchorCtr="0" compatLnSpc="1">
            <a:prstTxWarp prst="textNoShape">
              <a:avLst/>
            </a:prstTxWarp>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prstClr val="black"/>
              </a:solidFill>
              <a:effectLst/>
              <a:uLnTx/>
              <a:uFillTx/>
            </a:endParaRPr>
          </a:p>
        </p:txBody>
      </p:sp>
      <p:sp>
        <p:nvSpPr>
          <p:cNvPr id="101" name="iconfont-1047-784233">
            <a:extLst>
              <a:ext uri="{FF2B5EF4-FFF2-40B4-BE49-F238E27FC236}">
                <a16:creationId xmlns:a16="http://schemas.microsoft.com/office/drawing/2014/main" id="{CAA49B2C-4A4B-4D16-901C-E512178A21AB}"/>
              </a:ext>
            </a:extLst>
          </p:cNvPr>
          <p:cNvSpPr>
            <a:spLocks noChangeAspect="1"/>
          </p:cNvSpPr>
          <p:nvPr/>
        </p:nvSpPr>
        <p:spPr bwMode="auto">
          <a:xfrm>
            <a:off x="782474" y="4985578"/>
            <a:ext cx="239713" cy="182853"/>
          </a:xfrm>
          <a:custGeom>
            <a:avLst/>
            <a:gdLst>
              <a:gd name="T0" fmla="*/ 3528 w 11109"/>
              <a:gd name="T1" fmla="*/ 6687 h 8473"/>
              <a:gd name="T2" fmla="*/ 893 w 11109"/>
              <a:gd name="T3" fmla="*/ 4052 h 8473"/>
              <a:gd name="T4" fmla="*/ 0 w 11109"/>
              <a:gd name="T5" fmla="*/ 4945 h 8473"/>
              <a:gd name="T6" fmla="*/ 3528 w 11109"/>
              <a:gd name="T7" fmla="*/ 8473 h 8473"/>
              <a:gd name="T8" fmla="*/ 11109 w 11109"/>
              <a:gd name="T9" fmla="*/ 894 h 8473"/>
              <a:gd name="T10" fmla="*/ 10215 w 11109"/>
              <a:gd name="T11" fmla="*/ 0 h 8473"/>
              <a:gd name="T12" fmla="*/ 3528 w 11109"/>
              <a:gd name="T13" fmla="*/ 6687 h 8473"/>
            </a:gdLst>
            <a:ahLst/>
            <a:cxnLst>
              <a:cxn ang="0">
                <a:pos x="T0" y="T1"/>
              </a:cxn>
              <a:cxn ang="0">
                <a:pos x="T2" y="T3"/>
              </a:cxn>
              <a:cxn ang="0">
                <a:pos x="T4" y="T5"/>
              </a:cxn>
              <a:cxn ang="0">
                <a:pos x="T6" y="T7"/>
              </a:cxn>
              <a:cxn ang="0">
                <a:pos x="T8" y="T9"/>
              </a:cxn>
              <a:cxn ang="0">
                <a:pos x="T10" y="T11"/>
              </a:cxn>
              <a:cxn ang="0">
                <a:pos x="T12" y="T13"/>
              </a:cxn>
            </a:cxnLst>
            <a:rect l="0" t="0" r="r" b="b"/>
            <a:pathLst>
              <a:path w="11109" h="8473">
                <a:moveTo>
                  <a:pt x="3528" y="6687"/>
                </a:moveTo>
                <a:lnTo>
                  <a:pt x="893" y="4052"/>
                </a:lnTo>
                <a:lnTo>
                  <a:pt x="0" y="4945"/>
                </a:lnTo>
                <a:lnTo>
                  <a:pt x="3528" y="8473"/>
                </a:lnTo>
                <a:lnTo>
                  <a:pt x="11109" y="894"/>
                </a:lnTo>
                <a:lnTo>
                  <a:pt x="10215" y="0"/>
                </a:lnTo>
                <a:lnTo>
                  <a:pt x="3528" y="6687"/>
                </a:lnTo>
                <a:close/>
              </a:path>
            </a:pathLst>
          </a:custGeom>
          <a:solidFill>
            <a:sysClr val="window" lastClr="FFFFFF"/>
          </a:solidFill>
          <a:ln>
            <a:noFill/>
          </a:ln>
        </p:spPr>
      </p:sp>
      <p:sp>
        <p:nvSpPr>
          <p:cNvPr id="102" name="文本框 101">
            <a:extLst>
              <a:ext uri="{FF2B5EF4-FFF2-40B4-BE49-F238E27FC236}">
                <a16:creationId xmlns:a16="http://schemas.microsoft.com/office/drawing/2014/main" id="{77991FE1-DB6F-48CC-AD3F-BF425C820FAF}"/>
              </a:ext>
            </a:extLst>
          </p:cNvPr>
          <p:cNvSpPr txBox="1"/>
          <p:nvPr/>
        </p:nvSpPr>
        <p:spPr>
          <a:xfrm>
            <a:off x="1086859" y="2992864"/>
            <a:ext cx="3397081" cy="1084208"/>
          </a:xfrm>
          <a:prstGeom prst="rect">
            <a:avLst/>
          </a:prstGeom>
          <a:noFill/>
        </p:spPr>
        <p:txBody>
          <a:bodyPr wrap="square">
            <a:spAutoFit/>
          </a:bodyPr>
          <a:lstStyle/>
          <a:p>
            <a:pPr>
              <a:lnSpc>
                <a:spcPct val="150000"/>
              </a:lnSpc>
              <a:spcBef>
                <a:spcPct val="0"/>
              </a:spcBef>
            </a:pPr>
            <a:r>
              <a:rPr lang="zh-CN" altLang="en-US" sz="1100" dirty="0">
                <a:solidFill>
                  <a:prstClr val="black">
                    <a:lumMod val="50000"/>
                    <a:lumOff val="50000"/>
                  </a:prst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过去：</a:t>
            </a:r>
          </a:p>
          <a:p>
            <a:pPr marL="171450" indent="-171450">
              <a:lnSpc>
                <a:spcPct val="150000"/>
              </a:lnSpc>
              <a:spcBef>
                <a:spcPct val="0"/>
              </a:spcBef>
              <a:buFont typeface="Arial" panose="020B0604020202020204" pitchFamily="34" charset="0"/>
              <a:buChar char="•"/>
            </a:pPr>
            <a:r>
              <a:rPr lang="zh-CN" altLang="en-US" sz="1100" dirty="0">
                <a:solidFill>
                  <a:prstClr val="black">
                    <a:lumMod val="50000"/>
                    <a:lumOff val="50000"/>
                  </a:prst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查看每天的考勤情况需要翻阅查询</a:t>
            </a:r>
            <a:endParaRPr lang="en-US" altLang="zh-CN" sz="1100" dirty="0">
              <a:solidFill>
                <a:prstClr val="black">
                  <a:lumMod val="50000"/>
                  <a:lumOff val="50000"/>
                </a:prst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endParaRPr>
          </a:p>
          <a:p>
            <a:pPr marL="171450" indent="-171450">
              <a:lnSpc>
                <a:spcPct val="150000"/>
              </a:lnSpc>
              <a:spcBef>
                <a:spcPct val="0"/>
              </a:spcBef>
              <a:buFont typeface="Arial" panose="020B0604020202020204" pitchFamily="34" charset="0"/>
              <a:buChar char="•"/>
            </a:pPr>
            <a:r>
              <a:rPr lang="zh-CN" altLang="en-US" sz="1100" dirty="0">
                <a:solidFill>
                  <a:prstClr val="black">
                    <a:lumMod val="50000"/>
                    <a:lumOff val="50000"/>
                  </a:prst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每月考勤涉及打卡、补卡、请假、外出等多张</a:t>
            </a:r>
            <a:r>
              <a:rPr lang="en-US" altLang="zh-CN" sz="1100" dirty="0">
                <a:solidFill>
                  <a:prstClr val="black">
                    <a:lumMod val="50000"/>
                    <a:lumOff val="50000"/>
                  </a:prst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excel</a:t>
            </a:r>
            <a:r>
              <a:rPr lang="zh-CN" altLang="en-US" sz="1100" dirty="0">
                <a:solidFill>
                  <a:prstClr val="black">
                    <a:lumMod val="50000"/>
                    <a:lumOff val="50000"/>
                  </a:prstClr>
                </a:solidFill>
                <a:latin typeface="阿里巴巴普惠体 R" panose="00020600040101010101" pitchFamily="18" charset="-122"/>
                <a:ea typeface="阿里巴巴普惠体 R" panose="00020600040101010101" pitchFamily="18" charset="-122"/>
                <a:cs typeface="阿里巴巴普惠体 R" panose="00020600040101010101" pitchFamily="18" charset="-122"/>
              </a:rPr>
              <a:t>汇总表，费时费力</a:t>
            </a:r>
          </a:p>
        </p:txBody>
      </p:sp>
      <p:pic>
        <p:nvPicPr>
          <p:cNvPr id="25" name="图片 24">
            <a:extLst>
              <a:ext uri="{FF2B5EF4-FFF2-40B4-BE49-F238E27FC236}">
                <a16:creationId xmlns:a16="http://schemas.microsoft.com/office/drawing/2014/main" id="{D4431B98-6CED-442B-A66F-9805A2C2D39E}"/>
              </a:ext>
            </a:extLst>
          </p:cNvPr>
          <p:cNvPicPr>
            <a:picLocks noChangeAspect="1"/>
          </p:cNvPicPr>
          <p:nvPr/>
        </p:nvPicPr>
        <p:blipFill>
          <a:blip r:embed="rId2"/>
          <a:stretch>
            <a:fillRect/>
          </a:stretch>
        </p:blipFill>
        <p:spPr>
          <a:xfrm>
            <a:off x="5573185" y="1428049"/>
            <a:ext cx="5310070" cy="2986914"/>
          </a:xfrm>
          <a:prstGeom prst="rect">
            <a:avLst/>
          </a:prstGeom>
        </p:spPr>
      </p:pic>
      <p:pic>
        <p:nvPicPr>
          <p:cNvPr id="26" name="图片 25">
            <a:extLst>
              <a:ext uri="{FF2B5EF4-FFF2-40B4-BE49-F238E27FC236}">
                <a16:creationId xmlns:a16="http://schemas.microsoft.com/office/drawing/2014/main" id="{99AE677B-BA18-4C46-AB72-11C6C8F4449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03912" y="1102951"/>
            <a:ext cx="5935117" cy="4769619"/>
          </a:xfrm>
          <a:prstGeom prst="rect">
            <a:avLst/>
          </a:prstGeom>
        </p:spPr>
      </p:pic>
      <p:grpSp>
        <p:nvGrpSpPr>
          <p:cNvPr id="27" name="组合 26">
            <a:extLst>
              <a:ext uri="{FF2B5EF4-FFF2-40B4-BE49-F238E27FC236}">
                <a16:creationId xmlns:a16="http://schemas.microsoft.com/office/drawing/2014/main" id="{34BC7F0A-87A0-43A8-9DC2-B3281A993EE5}"/>
              </a:ext>
            </a:extLst>
          </p:cNvPr>
          <p:cNvGrpSpPr/>
          <p:nvPr/>
        </p:nvGrpSpPr>
        <p:grpSpPr>
          <a:xfrm>
            <a:off x="9602814" y="1907520"/>
            <a:ext cx="2239358" cy="3994761"/>
            <a:chOff x="4449729" y="2765038"/>
            <a:chExt cx="1791337" cy="3602448"/>
          </a:xfrm>
        </p:grpSpPr>
        <p:pic>
          <p:nvPicPr>
            <p:cNvPr id="28" name="图片 27">
              <a:extLst>
                <a:ext uri="{FF2B5EF4-FFF2-40B4-BE49-F238E27FC236}">
                  <a16:creationId xmlns:a16="http://schemas.microsoft.com/office/drawing/2014/main" id="{6CBC7DE8-6BF2-45C7-A26F-D45FE97F3378}"/>
                </a:ext>
              </a:extLst>
            </p:cNvPr>
            <p:cNvPicPr>
              <a:picLocks noChangeAspect="1"/>
            </p:cNvPicPr>
            <p:nvPr/>
          </p:nvPicPr>
          <p:blipFill rotWithShape="1">
            <a:blip r:embed="rId4"/>
            <a:srcRect b="10450"/>
            <a:stretch/>
          </p:blipFill>
          <p:spPr>
            <a:xfrm>
              <a:off x="4634123" y="3282096"/>
              <a:ext cx="1422549" cy="2496311"/>
            </a:xfrm>
            <a:prstGeom prst="rect">
              <a:avLst/>
            </a:prstGeom>
          </p:spPr>
        </p:pic>
        <p:pic>
          <p:nvPicPr>
            <p:cNvPr id="29" name="图片 28">
              <a:extLst>
                <a:ext uri="{FF2B5EF4-FFF2-40B4-BE49-F238E27FC236}">
                  <a16:creationId xmlns:a16="http://schemas.microsoft.com/office/drawing/2014/main" id="{C73615CB-B265-4417-8BDA-E6709DD0DBFE}"/>
                </a:ext>
              </a:extLst>
            </p:cNvPr>
            <p:cNvPicPr>
              <a:picLocks noChangeAspect="1"/>
            </p:cNvPicPr>
            <p:nvPr/>
          </p:nvPicPr>
          <p:blipFill rotWithShape="1">
            <a:blip r:embed="rId5" cstate="print">
              <a:extLst>
                <a:ext uri="{28A0092B-C50C-407E-A947-70E740481C1C}">
                  <a14:useLocalDpi xmlns:a14="http://schemas.microsoft.com/office/drawing/2010/main" val="0"/>
                </a:ext>
              </a:extLst>
            </a:blip>
            <a:srcRect l="30844" t="3066" r="34863" b="12646"/>
            <a:stretch/>
          </p:blipFill>
          <p:spPr>
            <a:xfrm>
              <a:off x="4449729" y="2765038"/>
              <a:ext cx="1791337" cy="3602448"/>
            </a:xfrm>
            <a:prstGeom prst="rect">
              <a:avLst/>
            </a:prstGeom>
          </p:spPr>
        </p:pic>
      </p:grpSp>
      <p:pic>
        <p:nvPicPr>
          <p:cNvPr id="30" name="图片 29">
            <a:extLst>
              <a:ext uri="{FF2B5EF4-FFF2-40B4-BE49-F238E27FC236}">
                <a16:creationId xmlns:a16="http://schemas.microsoft.com/office/drawing/2014/main" id="{2F616C3F-C9CD-4368-A15D-EEBDEFB55638}"/>
              </a:ext>
            </a:extLst>
          </p:cNvPr>
          <p:cNvPicPr>
            <a:picLocks noChangeAspect="1"/>
          </p:cNvPicPr>
          <p:nvPr/>
        </p:nvPicPr>
        <p:blipFill rotWithShape="1">
          <a:blip r:embed="rId2"/>
          <a:srcRect l="18448" t="40111" r="56324" b="14955"/>
          <a:stretch/>
        </p:blipFill>
        <p:spPr>
          <a:xfrm>
            <a:off x="6284407" y="2269854"/>
            <a:ext cx="2762995" cy="2768164"/>
          </a:xfrm>
          <a:prstGeom prst="flowChartConnector">
            <a:avLst/>
          </a:prstGeom>
          <a:ln>
            <a:solidFill>
              <a:schemeClr val="bg1">
                <a:lumMod val="95000"/>
              </a:schemeClr>
            </a:solidFill>
          </a:ln>
        </p:spPr>
      </p:pic>
    </p:spTree>
    <p:extLst>
      <p:ext uri="{BB962C8B-B14F-4D97-AF65-F5344CB8AC3E}">
        <p14:creationId xmlns:p14="http://schemas.microsoft.com/office/powerpoint/2010/main" val="306957086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865FF438-62BE-460E-9AA5-D858880EFBDC}"/>
              </a:ext>
            </a:extLst>
          </p:cNvPr>
          <p:cNvSpPr txBox="1"/>
          <p:nvPr/>
        </p:nvSpPr>
        <p:spPr>
          <a:xfrm>
            <a:off x="71120" y="101600"/>
            <a:ext cx="3302000" cy="400110"/>
          </a:xfrm>
          <a:prstGeom prst="rect">
            <a:avLst/>
          </a:prstGeom>
          <a:noFill/>
        </p:spPr>
        <p:txBody>
          <a:bodyPr wrap="square" rtlCol="0">
            <a:spAutoFit/>
          </a:bodyPr>
          <a:lstStyle/>
          <a:p>
            <a:r>
              <a:rPr lang="en-US" altLang="zh-CN" sz="2000" b="1" dirty="0">
                <a:solidFill>
                  <a:schemeClr val="bg1"/>
                </a:solidFill>
              </a:rPr>
              <a:t>7.2 </a:t>
            </a:r>
            <a:r>
              <a:rPr lang="zh-CN" altLang="en-US" sz="2000" b="1" dirty="0">
                <a:solidFill>
                  <a:schemeClr val="bg1"/>
                </a:solidFill>
              </a:rPr>
              <a:t>典型应用场景</a:t>
            </a:r>
          </a:p>
        </p:txBody>
      </p:sp>
      <p:sp>
        <p:nvSpPr>
          <p:cNvPr id="84" name="矩形 83">
            <a:extLst>
              <a:ext uri="{FF2B5EF4-FFF2-40B4-BE49-F238E27FC236}">
                <a16:creationId xmlns:a16="http://schemas.microsoft.com/office/drawing/2014/main" id="{0CE458FF-381F-4523-955E-E67DCA88B5FD}"/>
              </a:ext>
            </a:extLst>
          </p:cNvPr>
          <p:cNvSpPr/>
          <p:nvPr/>
        </p:nvSpPr>
        <p:spPr>
          <a:xfrm>
            <a:off x="2027548" y="1209271"/>
            <a:ext cx="8136904" cy="1283626"/>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dirty="0">
                <a:solidFill>
                  <a:srgbClr val="334356"/>
                </a:solidFill>
                <a:latin typeface="Microsoft YaHei" panose="020B0503020204020204" pitchFamily="34" charset="-122"/>
                <a:ea typeface="Microsoft YaHei" panose="020B0503020204020204" pitchFamily="34" charset="-122"/>
              </a:rPr>
              <a:t>CRM</a:t>
            </a:r>
            <a:r>
              <a:rPr lang="zh-CN" altLang="en-US" dirty="0">
                <a:solidFill>
                  <a:srgbClr val="334356"/>
                </a:solidFill>
                <a:latin typeface="Microsoft YaHei" panose="020B0503020204020204" pitchFamily="34" charset="-122"/>
                <a:ea typeface="Microsoft YaHei" panose="020B0503020204020204" pitchFamily="34" charset="-122"/>
              </a:rPr>
              <a:t>：即</a:t>
            </a:r>
            <a:r>
              <a:rPr lang="zh-CN" altLang="en-US" b="1" dirty="0">
                <a:solidFill>
                  <a:srgbClr val="334356"/>
                </a:solidFill>
                <a:latin typeface="Microsoft YaHei" panose="020B0503020204020204" pitchFamily="34" charset="-122"/>
                <a:ea typeface="Microsoft YaHei" panose="020B0503020204020204" pitchFamily="34" charset="-122"/>
              </a:rPr>
              <a:t>客户关系管理</a:t>
            </a:r>
            <a:r>
              <a:rPr lang="zh-CN" altLang="en-US" dirty="0">
                <a:solidFill>
                  <a:srgbClr val="334356"/>
                </a:solidFill>
                <a:latin typeface="Microsoft YaHei" panose="020B0503020204020204" pitchFamily="34" charset="-122"/>
                <a:ea typeface="Microsoft YaHei" panose="020B0503020204020204" pitchFamily="34" charset="-122"/>
              </a:rPr>
              <a:t>，是指企业为提高核心竞争力，利用相应的信息技术以及互联网技术协调企业与顾客间在</a:t>
            </a:r>
            <a:r>
              <a:rPr lang="zh-CN" altLang="en-US" b="1" dirty="0">
                <a:solidFill>
                  <a:srgbClr val="334356"/>
                </a:solidFill>
                <a:latin typeface="Microsoft YaHei" panose="020B0503020204020204" pitchFamily="34" charset="-122"/>
                <a:ea typeface="Microsoft YaHei" panose="020B0503020204020204" pitchFamily="34" charset="-122"/>
              </a:rPr>
              <a:t>销售、营销和服务</a:t>
            </a:r>
            <a:r>
              <a:rPr lang="zh-CN" altLang="en-US" dirty="0">
                <a:solidFill>
                  <a:srgbClr val="334356"/>
                </a:solidFill>
                <a:latin typeface="Microsoft YaHei" panose="020B0503020204020204" pitchFamily="34" charset="-122"/>
                <a:ea typeface="Microsoft YaHei" panose="020B0503020204020204" pitchFamily="34" charset="-122"/>
              </a:rPr>
              <a:t>上的交互，从而提升其管理方式，向客户提供创新式的个性化的客户交互和服务的过程。其最终目标是吸引新客户、保留老客户以及将已有客户转为忠实客户，增加市场。</a:t>
            </a:r>
            <a:endParaRPr lang="en-US" altLang="zh-CN" dirty="0">
              <a:solidFill>
                <a:srgbClr val="334356"/>
              </a:solidFill>
              <a:latin typeface="Microsoft YaHei" panose="020B0503020204020204" pitchFamily="34" charset="-122"/>
              <a:ea typeface="Microsoft YaHei" panose="020B0503020204020204" pitchFamily="34" charset="-122"/>
            </a:endParaRPr>
          </a:p>
        </p:txBody>
      </p:sp>
      <p:sp>
        <p:nvSpPr>
          <p:cNvPr id="86" name="文本框 85">
            <a:extLst>
              <a:ext uri="{FF2B5EF4-FFF2-40B4-BE49-F238E27FC236}">
                <a16:creationId xmlns:a16="http://schemas.microsoft.com/office/drawing/2014/main" id="{6FD9D3A3-3D94-4736-AB94-69CEF20DE0C4}"/>
              </a:ext>
            </a:extLst>
          </p:cNvPr>
          <p:cNvSpPr txBox="1"/>
          <p:nvPr/>
        </p:nvSpPr>
        <p:spPr>
          <a:xfrm>
            <a:off x="1523492" y="2852936"/>
            <a:ext cx="9145016" cy="2951898"/>
          </a:xfrm>
          <a:prstGeom prst="rect">
            <a:avLst/>
          </a:prstGeom>
          <a:noFill/>
        </p:spPr>
        <p:txBody>
          <a:bodyPr wrap="square">
            <a:spAutoFit/>
          </a:bodyPr>
          <a:lstStyle/>
          <a:p>
            <a:pPr marL="285750" indent="-285750" algn="l">
              <a:lnSpc>
                <a:spcPct val="150000"/>
              </a:lnSpc>
              <a:buFont typeface="Wingdings" panose="05000000000000000000" pitchFamily="2" charset="2"/>
              <a:buChar char="Ø"/>
            </a:pPr>
            <a:r>
              <a:rPr lang="zh-CN" altLang="en-US" b="0" i="0" dirty="0">
                <a:solidFill>
                  <a:srgbClr val="334356"/>
                </a:solidFill>
                <a:effectLst/>
                <a:latin typeface="Microsoft YaHei" panose="020B0503020204020204" pitchFamily="34" charset="-122"/>
                <a:ea typeface="Microsoft YaHei" panose="020B0503020204020204" pitchFamily="34" charset="-122"/>
              </a:rPr>
              <a:t>市场获客：各渠道客户信息统计并进行各渠道获客分析。</a:t>
            </a:r>
            <a:endParaRPr lang="en-US" altLang="zh-CN" b="0" i="0" dirty="0">
              <a:solidFill>
                <a:srgbClr val="334356"/>
              </a:solidFill>
              <a:effectLst/>
              <a:latin typeface="Microsoft YaHei" panose="020B0503020204020204" pitchFamily="34" charset="-122"/>
              <a:ea typeface="Microsoft YaHei" panose="020B0503020204020204" pitchFamily="34" charset="-122"/>
            </a:endParaRPr>
          </a:p>
          <a:p>
            <a:pPr marL="285750" indent="-285750" algn="l">
              <a:lnSpc>
                <a:spcPct val="150000"/>
              </a:lnSpc>
              <a:buFont typeface="Wingdings" panose="05000000000000000000" pitchFamily="2" charset="2"/>
              <a:buChar char="Ø"/>
            </a:pPr>
            <a:r>
              <a:rPr lang="zh-CN" altLang="en-US" dirty="0">
                <a:solidFill>
                  <a:srgbClr val="334356"/>
                </a:solidFill>
                <a:latin typeface="Microsoft YaHei" panose="020B0503020204020204" pitchFamily="34" charset="-122"/>
                <a:ea typeface="Microsoft YaHei" panose="020B0503020204020204" pitchFamily="34" charset="-122"/>
              </a:rPr>
              <a:t>线索分配</a:t>
            </a:r>
            <a:r>
              <a:rPr lang="zh-CN" altLang="en-US" b="0" i="0" dirty="0">
                <a:solidFill>
                  <a:srgbClr val="334356"/>
                </a:solidFill>
                <a:effectLst/>
                <a:latin typeface="Microsoft YaHei" panose="020B0503020204020204" pitchFamily="34" charset="-122"/>
                <a:ea typeface="Microsoft YaHei" panose="020B0503020204020204" pitchFamily="34" charset="-122"/>
              </a:rPr>
              <a:t>：客户线索统一沉淀至线索池，销售从线索池批量领取线索。</a:t>
            </a:r>
            <a:endParaRPr lang="en-US" altLang="zh-CN" b="0" i="0" dirty="0">
              <a:solidFill>
                <a:srgbClr val="334356"/>
              </a:solidFill>
              <a:effectLst/>
              <a:latin typeface="Microsoft YaHei" panose="020B0503020204020204" pitchFamily="34" charset="-122"/>
              <a:ea typeface="Microsoft YaHei" panose="020B0503020204020204" pitchFamily="34" charset="-122"/>
            </a:endParaRPr>
          </a:p>
          <a:p>
            <a:pPr marL="285750" indent="-285750" algn="l">
              <a:lnSpc>
                <a:spcPct val="150000"/>
              </a:lnSpc>
              <a:buFont typeface="Wingdings" panose="05000000000000000000" pitchFamily="2" charset="2"/>
              <a:buChar char="Ø"/>
            </a:pPr>
            <a:r>
              <a:rPr lang="zh-CN" altLang="en-US" dirty="0">
                <a:solidFill>
                  <a:srgbClr val="334356"/>
                </a:solidFill>
                <a:latin typeface="Microsoft YaHei" panose="020B0503020204020204" pitchFamily="34" charset="-122"/>
                <a:ea typeface="Microsoft YaHei" panose="020B0503020204020204" pitchFamily="34" charset="-122"/>
              </a:rPr>
              <a:t>客户跟进：调取客户信息便于销售查看，销售可在信息表中添加跟进记录和计划，不合要求的线索可退回公海池。</a:t>
            </a:r>
            <a:endParaRPr lang="en-US" altLang="zh-CN" dirty="0">
              <a:solidFill>
                <a:srgbClr val="334356"/>
              </a:solidFill>
              <a:latin typeface="Microsoft YaHei" panose="020B0503020204020204" pitchFamily="34" charset="-122"/>
              <a:ea typeface="Microsoft YaHei" panose="020B0503020204020204" pitchFamily="34" charset="-122"/>
            </a:endParaRPr>
          </a:p>
          <a:p>
            <a:pPr marL="285750" indent="-285750" algn="l">
              <a:lnSpc>
                <a:spcPct val="150000"/>
              </a:lnSpc>
              <a:buFont typeface="Wingdings" panose="05000000000000000000" pitchFamily="2" charset="2"/>
              <a:buChar char="Ø"/>
            </a:pPr>
            <a:r>
              <a:rPr lang="zh-CN" altLang="en-US" dirty="0">
                <a:solidFill>
                  <a:srgbClr val="334356"/>
                </a:solidFill>
                <a:latin typeface="Microsoft YaHei" panose="020B0503020204020204" pitchFamily="34" charset="-122"/>
                <a:ea typeface="Microsoft YaHei" panose="020B0503020204020204" pitchFamily="34" charset="-122"/>
              </a:rPr>
              <a:t>商机管理：及时记录客户的不同需求，依据跟进情况更新商机跟进阶段。</a:t>
            </a:r>
            <a:endParaRPr lang="en-US" altLang="zh-CN" dirty="0">
              <a:solidFill>
                <a:srgbClr val="334356"/>
              </a:solidFill>
              <a:latin typeface="Microsoft YaHei" panose="020B0503020204020204" pitchFamily="34" charset="-122"/>
              <a:ea typeface="Microsoft YaHei" panose="020B0503020204020204" pitchFamily="34" charset="-122"/>
            </a:endParaRPr>
          </a:p>
          <a:p>
            <a:pPr marL="285750" indent="-285750" algn="l">
              <a:lnSpc>
                <a:spcPct val="150000"/>
              </a:lnSpc>
              <a:buFont typeface="Wingdings" panose="05000000000000000000" pitchFamily="2" charset="2"/>
              <a:buChar char="Ø"/>
            </a:pPr>
            <a:r>
              <a:rPr lang="zh-CN" altLang="en-US" dirty="0">
                <a:solidFill>
                  <a:srgbClr val="334356"/>
                </a:solidFill>
                <a:latin typeface="Microsoft YaHei" panose="020B0503020204020204" pitchFamily="34" charset="-122"/>
                <a:ea typeface="Microsoft YaHei" panose="020B0503020204020204" pitchFamily="34" charset="-122"/>
              </a:rPr>
              <a:t>商务过程：确定成单后，在线发起合同签订、开票申请等商务流程。</a:t>
            </a:r>
            <a:endParaRPr lang="en-US" altLang="zh-CN" dirty="0">
              <a:solidFill>
                <a:srgbClr val="334356"/>
              </a:solidFill>
              <a:latin typeface="Microsoft YaHei" panose="020B0503020204020204" pitchFamily="34" charset="-122"/>
              <a:ea typeface="Microsoft YaHei" panose="020B0503020204020204" pitchFamily="34" charset="-122"/>
            </a:endParaRPr>
          </a:p>
          <a:p>
            <a:pPr marL="285750" indent="-285750" algn="l">
              <a:lnSpc>
                <a:spcPct val="150000"/>
              </a:lnSpc>
              <a:buFont typeface="Wingdings" panose="05000000000000000000" pitchFamily="2" charset="2"/>
              <a:buChar char="Ø"/>
            </a:pPr>
            <a:r>
              <a:rPr lang="zh-CN" altLang="en-US" dirty="0">
                <a:solidFill>
                  <a:srgbClr val="334356"/>
                </a:solidFill>
                <a:latin typeface="Microsoft YaHei" panose="020B0503020204020204" pitchFamily="34" charset="-122"/>
                <a:ea typeface="Microsoft YaHei" panose="020B0503020204020204" pitchFamily="34" charset="-122"/>
              </a:rPr>
              <a:t>售后管理：发起退货流程以及提供测试、安装等服务时录入服务工单记录工作量。</a:t>
            </a:r>
            <a:endParaRPr lang="en-US" altLang="zh-CN" dirty="0">
              <a:solidFill>
                <a:srgbClr val="334356"/>
              </a:solidFill>
              <a:latin typeface="Microsoft YaHei" panose="020B0503020204020204" pitchFamily="34" charset="-122"/>
              <a:ea typeface="Microsoft YaHei" panose="020B0503020204020204" pitchFamily="34" charset="-122"/>
            </a:endParaRPr>
          </a:p>
        </p:txBody>
      </p:sp>
    </p:spTree>
    <p:extLst>
      <p:ext uri="{BB962C8B-B14F-4D97-AF65-F5344CB8AC3E}">
        <p14:creationId xmlns:p14="http://schemas.microsoft.com/office/powerpoint/2010/main" val="408441375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865FF438-62BE-460E-9AA5-D858880EFBDC}"/>
              </a:ext>
            </a:extLst>
          </p:cNvPr>
          <p:cNvSpPr txBox="1"/>
          <p:nvPr/>
        </p:nvSpPr>
        <p:spPr>
          <a:xfrm>
            <a:off x="71120" y="101600"/>
            <a:ext cx="3302000" cy="400110"/>
          </a:xfrm>
          <a:prstGeom prst="rect">
            <a:avLst/>
          </a:prstGeom>
          <a:noFill/>
        </p:spPr>
        <p:txBody>
          <a:bodyPr wrap="square" rtlCol="0">
            <a:spAutoFit/>
          </a:bodyPr>
          <a:lstStyle/>
          <a:p>
            <a:r>
              <a:rPr lang="en-US" altLang="zh-CN" sz="2000" b="1" dirty="0">
                <a:solidFill>
                  <a:schemeClr val="bg1"/>
                </a:solidFill>
              </a:rPr>
              <a:t>7.2 </a:t>
            </a:r>
            <a:r>
              <a:rPr lang="zh-CN" altLang="en-US" sz="2000" b="1" dirty="0">
                <a:solidFill>
                  <a:schemeClr val="bg1"/>
                </a:solidFill>
              </a:rPr>
              <a:t>典型应用场景</a:t>
            </a:r>
          </a:p>
        </p:txBody>
      </p:sp>
      <p:sp>
        <p:nvSpPr>
          <p:cNvPr id="102" name="文本框 101">
            <a:hlinkClick r:id="rId2"/>
            <a:extLst>
              <a:ext uri="{FF2B5EF4-FFF2-40B4-BE49-F238E27FC236}">
                <a16:creationId xmlns:a16="http://schemas.microsoft.com/office/drawing/2014/main" id="{F0B0BAB1-5455-439D-B9C1-56DA70F99BF2}"/>
              </a:ext>
            </a:extLst>
          </p:cNvPr>
          <p:cNvSpPr txBox="1"/>
          <p:nvPr/>
        </p:nvSpPr>
        <p:spPr>
          <a:xfrm>
            <a:off x="488516" y="1528433"/>
            <a:ext cx="2010487" cy="461665"/>
          </a:xfrm>
          <a:prstGeom prst="rect">
            <a:avLst/>
          </a:prstGeom>
          <a:noFill/>
        </p:spPr>
        <p:txBody>
          <a:bodyPr wrap="none" rtlCol="0">
            <a:spAutoFit/>
          </a:bodyPr>
          <a:lstStyle/>
          <a:p>
            <a:r>
              <a:rPr lang="en-US" altLang="zh-CN" sz="24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CRM</a:t>
            </a:r>
            <a:r>
              <a:rPr lang="zh-CN" altLang="en-US" sz="24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场景套件</a:t>
            </a:r>
          </a:p>
        </p:txBody>
      </p:sp>
      <p:sp>
        <p:nvSpPr>
          <p:cNvPr id="103" name="矩形 102">
            <a:extLst>
              <a:ext uri="{FF2B5EF4-FFF2-40B4-BE49-F238E27FC236}">
                <a16:creationId xmlns:a16="http://schemas.microsoft.com/office/drawing/2014/main" id="{E14D101E-C4BD-412E-B583-D4C7B1A672D1}"/>
              </a:ext>
            </a:extLst>
          </p:cNvPr>
          <p:cNvSpPr/>
          <p:nvPr/>
        </p:nvSpPr>
        <p:spPr>
          <a:xfrm>
            <a:off x="488516" y="2036295"/>
            <a:ext cx="1415772" cy="45719"/>
          </a:xfrm>
          <a:prstGeom prst="rect">
            <a:avLst/>
          </a:prstGeom>
          <a:gradFill flip="none" rotWithShape="1">
            <a:gsLst>
              <a:gs pos="14000">
                <a:srgbClr val="1D8B92"/>
              </a:gs>
              <a:gs pos="100000">
                <a:srgbClr val="00DBC0"/>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104" name="文本框 103">
            <a:extLst>
              <a:ext uri="{FF2B5EF4-FFF2-40B4-BE49-F238E27FC236}">
                <a16:creationId xmlns:a16="http://schemas.microsoft.com/office/drawing/2014/main" id="{6E4B0855-92B6-42CF-B367-687F894FE8B7}"/>
              </a:ext>
            </a:extLst>
          </p:cNvPr>
          <p:cNvSpPr txBox="1"/>
          <p:nvPr/>
        </p:nvSpPr>
        <p:spPr>
          <a:xfrm>
            <a:off x="488516" y="2205601"/>
            <a:ext cx="3778438" cy="1061829"/>
          </a:xfrm>
          <a:prstGeom prst="rect">
            <a:avLst/>
          </a:prstGeom>
          <a:noFill/>
        </p:spPr>
        <p:txBody>
          <a:bodyPr wrap="square" rtlCol="0">
            <a:spAutoFit/>
          </a:bodyPr>
          <a:lstStyle/>
          <a:p>
            <a:pPr>
              <a:lnSpc>
                <a:spcPct val="150000"/>
              </a:lnSpc>
            </a:pPr>
            <a:r>
              <a:rPr lang="zh-CN" altLang="en-US" sz="1400" dirty="0">
                <a:latin typeface="Alibaba Sans Light" panose="020B0303020203040204" pitchFamily="34" charset="0"/>
                <a:cs typeface="Alibaba Sans Light" panose="020B0303020203040204" pitchFamily="34" charset="0"/>
                <a:sym typeface="Alibaba Sans Light" panose="020B0303020203040204" pitchFamily="34" charset="0"/>
              </a:rPr>
              <a:t>简道云</a:t>
            </a:r>
            <a:r>
              <a:rPr lang="en-US" altLang="zh-CN" sz="1400" dirty="0">
                <a:latin typeface="Alibaba Sans Light" panose="020B0303020203040204" pitchFamily="34" charset="0"/>
                <a:cs typeface="Alibaba Sans Light" panose="020B0303020203040204" pitchFamily="34" charset="0"/>
                <a:sym typeface="Alibaba Sans Light" panose="020B0303020203040204" pitchFamily="34" charset="0"/>
              </a:rPr>
              <a:t>CRM</a:t>
            </a:r>
            <a:r>
              <a:rPr lang="zh-CN" altLang="en-US" sz="1400" dirty="0">
                <a:latin typeface="Alibaba Sans Light" panose="020B0303020203040204" pitchFamily="34" charset="0"/>
                <a:cs typeface="Alibaba Sans Light" panose="020B0303020203040204" pitchFamily="34" charset="0"/>
                <a:sym typeface="Alibaba Sans Light" panose="020B0303020203040204" pitchFamily="34" charset="0"/>
              </a:rPr>
              <a:t>场景套件，既支持简道云的搭建能力，也提供标准的</a:t>
            </a:r>
            <a:r>
              <a:rPr lang="en-US" altLang="zh-CN" sz="1400" dirty="0">
                <a:latin typeface="Alibaba Sans Light" panose="020B0303020203040204" pitchFamily="34" charset="0"/>
                <a:cs typeface="Alibaba Sans Light" panose="020B0303020203040204" pitchFamily="34" charset="0"/>
                <a:sym typeface="Alibaba Sans Light" panose="020B0303020203040204" pitchFamily="34" charset="0"/>
              </a:rPr>
              <a:t>CRM</a:t>
            </a:r>
            <a:r>
              <a:rPr lang="zh-CN" altLang="en-US" sz="1400" dirty="0">
                <a:latin typeface="Alibaba Sans Light" panose="020B0303020203040204" pitchFamily="34" charset="0"/>
                <a:cs typeface="Alibaba Sans Light" panose="020B0303020203040204" pitchFamily="34" charset="0"/>
                <a:sym typeface="Alibaba Sans Light" panose="020B0303020203040204" pitchFamily="34" charset="0"/>
              </a:rPr>
              <a:t>功能模块，高效管理客户，提升团队工作效率。</a:t>
            </a:r>
          </a:p>
        </p:txBody>
      </p:sp>
      <p:grpSp>
        <p:nvGrpSpPr>
          <p:cNvPr id="149" name="组合 148">
            <a:extLst>
              <a:ext uri="{FF2B5EF4-FFF2-40B4-BE49-F238E27FC236}">
                <a16:creationId xmlns:a16="http://schemas.microsoft.com/office/drawing/2014/main" id="{359B7B9C-FFD2-4817-8619-FBC32FFAE5A7}"/>
              </a:ext>
            </a:extLst>
          </p:cNvPr>
          <p:cNvGrpSpPr/>
          <p:nvPr/>
        </p:nvGrpSpPr>
        <p:grpSpPr>
          <a:xfrm>
            <a:off x="643742" y="3548332"/>
            <a:ext cx="1400105" cy="276999"/>
            <a:chOff x="603062" y="3722984"/>
            <a:chExt cx="1400105" cy="276999"/>
          </a:xfrm>
        </p:grpSpPr>
        <p:sp>
          <p:nvSpPr>
            <p:cNvPr id="150" name="circle-outline-of-small-size_33759">
              <a:extLst>
                <a:ext uri="{FF2B5EF4-FFF2-40B4-BE49-F238E27FC236}">
                  <a16:creationId xmlns:a16="http://schemas.microsoft.com/office/drawing/2014/main" id="{39FB902C-C5BD-4501-A768-4C7E0ADFA775}"/>
                </a:ext>
              </a:extLst>
            </p:cNvPr>
            <p:cNvSpPr/>
            <p:nvPr/>
          </p:nvSpPr>
          <p:spPr>
            <a:xfrm>
              <a:off x="6030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177" name="文本框 176">
              <a:extLst>
                <a:ext uri="{FF2B5EF4-FFF2-40B4-BE49-F238E27FC236}">
                  <a16:creationId xmlns:a16="http://schemas.microsoft.com/office/drawing/2014/main" id="{B7ED0F90-8EBF-4FF3-9D44-478AFC712818}"/>
                </a:ext>
              </a:extLst>
            </p:cNvPr>
            <p:cNvSpPr txBox="1"/>
            <p:nvPr/>
          </p:nvSpPr>
          <p:spPr>
            <a:xfrm>
              <a:off x="741283" y="3722984"/>
              <a:ext cx="1261884"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客户管理标准化</a:t>
              </a:r>
            </a:p>
          </p:txBody>
        </p:sp>
      </p:grpSp>
      <p:grpSp>
        <p:nvGrpSpPr>
          <p:cNvPr id="178" name="组合 177">
            <a:extLst>
              <a:ext uri="{FF2B5EF4-FFF2-40B4-BE49-F238E27FC236}">
                <a16:creationId xmlns:a16="http://schemas.microsoft.com/office/drawing/2014/main" id="{E4B7D879-92CD-408D-9D3B-E63B78DFC0DF}"/>
              </a:ext>
            </a:extLst>
          </p:cNvPr>
          <p:cNvGrpSpPr/>
          <p:nvPr/>
        </p:nvGrpSpPr>
        <p:grpSpPr>
          <a:xfrm>
            <a:off x="643742" y="4056357"/>
            <a:ext cx="1400105" cy="276999"/>
            <a:chOff x="603062" y="3722984"/>
            <a:chExt cx="1400105" cy="276999"/>
          </a:xfrm>
        </p:grpSpPr>
        <p:sp>
          <p:nvSpPr>
            <p:cNvPr id="179" name="circle-outline-of-small-size_33759">
              <a:extLst>
                <a:ext uri="{FF2B5EF4-FFF2-40B4-BE49-F238E27FC236}">
                  <a16:creationId xmlns:a16="http://schemas.microsoft.com/office/drawing/2014/main" id="{7E439308-B10A-4C71-B377-E16E2949BD1C}"/>
                </a:ext>
              </a:extLst>
            </p:cNvPr>
            <p:cNvSpPr/>
            <p:nvPr/>
          </p:nvSpPr>
          <p:spPr>
            <a:xfrm>
              <a:off x="6030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180" name="文本框 179">
              <a:extLst>
                <a:ext uri="{FF2B5EF4-FFF2-40B4-BE49-F238E27FC236}">
                  <a16:creationId xmlns:a16="http://schemas.microsoft.com/office/drawing/2014/main" id="{867B1C97-9F7A-4621-89FC-5BA83C67F27F}"/>
                </a:ext>
              </a:extLst>
            </p:cNvPr>
            <p:cNvSpPr txBox="1"/>
            <p:nvPr/>
          </p:nvSpPr>
          <p:spPr>
            <a:xfrm>
              <a:off x="741283" y="3722984"/>
              <a:ext cx="1261884"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销售流程自定义</a:t>
              </a:r>
            </a:p>
          </p:txBody>
        </p:sp>
      </p:grpSp>
      <p:grpSp>
        <p:nvGrpSpPr>
          <p:cNvPr id="181" name="组合 180">
            <a:extLst>
              <a:ext uri="{FF2B5EF4-FFF2-40B4-BE49-F238E27FC236}">
                <a16:creationId xmlns:a16="http://schemas.microsoft.com/office/drawing/2014/main" id="{F5AEEB2F-EB7E-42AE-AE5B-79C3C1231EF2}"/>
              </a:ext>
            </a:extLst>
          </p:cNvPr>
          <p:cNvGrpSpPr/>
          <p:nvPr/>
        </p:nvGrpSpPr>
        <p:grpSpPr>
          <a:xfrm>
            <a:off x="643742" y="4565698"/>
            <a:ext cx="1092328" cy="276999"/>
            <a:chOff x="603062" y="3722984"/>
            <a:chExt cx="1092328" cy="276999"/>
          </a:xfrm>
        </p:grpSpPr>
        <p:sp>
          <p:nvSpPr>
            <p:cNvPr id="182" name="circle-outline-of-small-size_33759">
              <a:extLst>
                <a:ext uri="{FF2B5EF4-FFF2-40B4-BE49-F238E27FC236}">
                  <a16:creationId xmlns:a16="http://schemas.microsoft.com/office/drawing/2014/main" id="{70C7007A-CF8F-420E-8B2A-33480AD74C4C}"/>
                </a:ext>
              </a:extLst>
            </p:cNvPr>
            <p:cNvSpPr/>
            <p:nvPr/>
          </p:nvSpPr>
          <p:spPr>
            <a:xfrm>
              <a:off x="6030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183" name="文本框 182">
              <a:extLst>
                <a:ext uri="{FF2B5EF4-FFF2-40B4-BE49-F238E27FC236}">
                  <a16:creationId xmlns:a16="http://schemas.microsoft.com/office/drawing/2014/main" id="{3F376C8F-00B1-40FD-A6B2-2066916A626A}"/>
                </a:ext>
              </a:extLst>
            </p:cNvPr>
            <p:cNvSpPr txBox="1"/>
            <p:nvPr/>
          </p:nvSpPr>
          <p:spPr>
            <a:xfrm>
              <a:off x="741283" y="3722984"/>
              <a:ext cx="954107"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拜访日历化</a:t>
              </a:r>
            </a:p>
          </p:txBody>
        </p:sp>
      </p:grpSp>
      <p:grpSp>
        <p:nvGrpSpPr>
          <p:cNvPr id="184" name="组合 183">
            <a:extLst>
              <a:ext uri="{FF2B5EF4-FFF2-40B4-BE49-F238E27FC236}">
                <a16:creationId xmlns:a16="http://schemas.microsoft.com/office/drawing/2014/main" id="{5B9E82E5-43B5-4A53-9460-8A09E00F050E}"/>
              </a:ext>
            </a:extLst>
          </p:cNvPr>
          <p:cNvGrpSpPr/>
          <p:nvPr/>
        </p:nvGrpSpPr>
        <p:grpSpPr>
          <a:xfrm>
            <a:off x="643742" y="5067348"/>
            <a:ext cx="1246217" cy="276999"/>
            <a:chOff x="603062" y="3722984"/>
            <a:chExt cx="1246217" cy="276999"/>
          </a:xfrm>
        </p:grpSpPr>
        <p:sp>
          <p:nvSpPr>
            <p:cNvPr id="185" name="circle-outline-of-small-size_33759">
              <a:extLst>
                <a:ext uri="{FF2B5EF4-FFF2-40B4-BE49-F238E27FC236}">
                  <a16:creationId xmlns:a16="http://schemas.microsoft.com/office/drawing/2014/main" id="{31E81096-5686-417D-BF30-3A96C9F035A9}"/>
                </a:ext>
              </a:extLst>
            </p:cNvPr>
            <p:cNvSpPr/>
            <p:nvPr/>
          </p:nvSpPr>
          <p:spPr>
            <a:xfrm>
              <a:off x="6030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186" name="文本框 185">
              <a:extLst>
                <a:ext uri="{FF2B5EF4-FFF2-40B4-BE49-F238E27FC236}">
                  <a16:creationId xmlns:a16="http://schemas.microsoft.com/office/drawing/2014/main" id="{DA039FE4-724F-49ED-8840-A8ACA77FDD8D}"/>
                </a:ext>
              </a:extLst>
            </p:cNvPr>
            <p:cNvSpPr txBox="1"/>
            <p:nvPr/>
          </p:nvSpPr>
          <p:spPr>
            <a:xfrm>
              <a:off x="741283" y="3722984"/>
              <a:ext cx="1107996"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一键智能分析</a:t>
              </a:r>
            </a:p>
          </p:txBody>
        </p:sp>
      </p:grpSp>
      <p:grpSp>
        <p:nvGrpSpPr>
          <p:cNvPr id="187" name="组合 186">
            <a:extLst>
              <a:ext uri="{FF2B5EF4-FFF2-40B4-BE49-F238E27FC236}">
                <a16:creationId xmlns:a16="http://schemas.microsoft.com/office/drawing/2014/main" id="{612A0E86-B833-4E6F-8F8A-22AD429C691F}"/>
              </a:ext>
            </a:extLst>
          </p:cNvPr>
          <p:cNvGrpSpPr/>
          <p:nvPr/>
        </p:nvGrpSpPr>
        <p:grpSpPr>
          <a:xfrm>
            <a:off x="2574142" y="4565698"/>
            <a:ext cx="938440" cy="276999"/>
            <a:chOff x="603062" y="3722984"/>
            <a:chExt cx="938440" cy="276999"/>
          </a:xfrm>
        </p:grpSpPr>
        <p:sp>
          <p:nvSpPr>
            <p:cNvPr id="188" name="circle-outline-of-small-size_33759">
              <a:extLst>
                <a:ext uri="{FF2B5EF4-FFF2-40B4-BE49-F238E27FC236}">
                  <a16:creationId xmlns:a16="http://schemas.microsoft.com/office/drawing/2014/main" id="{C1A5558E-CE2E-4FC1-8790-33A513E95039}"/>
                </a:ext>
              </a:extLst>
            </p:cNvPr>
            <p:cNvSpPr/>
            <p:nvPr/>
          </p:nvSpPr>
          <p:spPr>
            <a:xfrm>
              <a:off x="6030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189" name="文本框 188">
              <a:extLst>
                <a:ext uri="{FF2B5EF4-FFF2-40B4-BE49-F238E27FC236}">
                  <a16:creationId xmlns:a16="http://schemas.microsoft.com/office/drawing/2014/main" id="{E97CD9AE-1660-45D2-9556-364EBE0BCF0F}"/>
                </a:ext>
              </a:extLst>
            </p:cNvPr>
            <p:cNvSpPr txBox="1"/>
            <p:nvPr/>
          </p:nvSpPr>
          <p:spPr>
            <a:xfrm>
              <a:off x="741283" y="3722984"/>
              <a:ext cx="800219"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多端使用</a:t>
              </a:r>
            </a:p>
          </p:txBody>
        </p:sp>
      </p:grpSp>
      <p:grpSp>
        <p:nvGrpSpPr>
          <p:cNvPr id="190" name="组合 189">
            <a:extLst>
              <a:ext uri="{FF2B5EF4-FFF2-40B4-BE49-F238E27FC236}">
                <a16:creationId xmlns:a16="http://schemas.microsoft.com/office/drawing/2014/main" id="{C2E5DCE4-A014-4B37-BD0B-8C7ACDA03B26}"/>
              </a:ext>
            </a:extLst>
          </p:cNvPr>
          <p:cNvGrpSpPr/>
          <p:nvPr/>
        </p:nvGrpSpPr>
        <p:grpSpPr>
          <a:xfrm>
            <a:off x="2574142" y="5067348"/>
            <a:ext cx="1092328" cy="276999"/>
            <a:chOff x="603062" y="3722984"/>
            <a:chExt cx="1092328" cy="276999"/>
          </a:xfrm>
        </p:grpSpPr>
        <p:sp>
          <p:nvSpPr>
            <p:cNvPr id="191" name="circle-outline-of-small-size_33759">
              <a:extLst>
                <a:ext uri="{FF2B5EF4-FFF2-40B4-BE49-F238E27FC236}">
                  <a16:creationId xmlns:a16="http://schemas.microsoft.com/office/drawing/2014/main" id="{7AC29DAC-010B-40E8-ADE4-6AB0A78CCF0F}"/>
                </a:ext>
              </a:extLst>
            </p:cNvPr>
            <p:cNvSpPr/>
            <p:nvPr/>
          </p:nvSpPr>
          <p:spPr>
            <a:xfrm>
              <a:off x="6030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192" name="文本框 191">
              <a:extLst>
                <a:ext uri="{FF2B5EF4-FFF2-40B4-BE49-F238E27FC236}">
                  <a16:creationId xmlns:a16="http://schemas.microsoft.com/office/drawing/2014/main" id="{923963AD-D9F2-464E-915F-27967E74F145}"/>
                </a:ext>
              </a:extLst>
            </p:cNvPr>
            <p:cNvSpPr txBox="1"/>
            <p:nvPr/>
          </p:nvSpPr>
          <p:spPr>
            <a:xfrm>
              <a:off x="741283" y="3722984"/>
              <a:ext cx="954107"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个性化定制</a:t>
              </a:r>
            </a:p>
          </p:txBody>
        </p:sp>
      </p:grpSp>
      <p:grpSp>
        <p:nvGrpSpPr>
          <p:cNvPr id="193" name="组合 192">
            <a:extLst>
              <a:ext uri="{FF2B5EF4-FFF2-40B4-BE49-F238E27FC236}">
                <a16:creationId xmlns:a16="http://schemas.microsoft.com/office/drawing/2014/main" id="{985555C5-E9FB-417A-AA3A-89AC26B56521}"/>
              </a:ext>
            </a:extLst>
          </p:cNvPr>
          <p:cNvGrpSpPr/>
          <p:nvPr/>
        </p:nvGrpSpPr>
        <p:grpSpPr>
          <a:xfrm>
            <a:off x="2574142" y="3548332"/>
            <a:ext cx="938440" cy="276999"/>
            <a:chOff x="603062" y="3722984"/>
            <a:chExt cx="938440" cy="276999"/>
          </a:xfrm>
        </p:grpSpPr>
        <p:sp>
          <p:nvSpPr>
            <p:cNvPr id="194" name="circle-outline-of-small-size_33759">
              <a:extLst>
                <a:ext uri="{FF2B5EF4-FFF2-40B4-BE49-F238E27FC236}">
                  <a16:creationId xmlns:a16="http://schemas.microsoft.com/office/drawing/2014/main" id="{D6ECF81A-6D41-409D-83F9-D157B12CBB7C}"/>
                </a:ext>
              </a:extLst>
            </p:cNvPr>
            <p:cNvSpPr/>
            <p:nvPr/>
          </p:nvSpPr>
          <p:spPr>
            <a:xfrm>
              <a:off x="6030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195" name="文本框 194">
              <a:extLst>
                <a:ext uri="{FF2B5EF4-FFF2-40B4-BE49-F238E27FC236}">
                  <a16:creationId xmlns:a16="http://schemas.microsoft.com/office/drawing/2014/main" id="{10A6BBDD-0297-4D12-B7D3-B5AD47B13247}"/>
                </a:ext>
              </a:extLst>
            </p:cNvPr>
            <p:cNvSpPr txBox="1"/>
            <p:nvPr/>
          </p:nvSpPr>
          <p:spPr>
            <a:xfrm>
              <a:off x="741283" y="3722984"/>
              <a:ext cx="800219"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数据互通</a:t>
              </a:r>
            </a:p>
          </p:txBody>
        </p:sp>
      </p:grpSp>
      <p:grpSp>
        <p:nvGrpSpPr>
          <p:cNvPr id="196" name="组合 195">
            <a:extLst>
              <a:ext uri="{FF2B5EF4-FFF2-40B4-BE49-F238E27FC236}">
                <a16:creationId xmlns:a16="http://schemas.microsoft.com/office/drawing/2014/main" id="{4939A6E6-3214-44AD-A25C-E12B37BBBB55}"/>
              </a:ext>
            </a:extLst>
          </p:cNvPr>
          <p:cNvGrpSpPr/>
          <p:nvPr/>
        </p:nvGrpSpPr>
        <p:grpSpPr>
          <a:xfrm>
            <a:off x="2574142" y="4056357"/>
            <a:ext cx="938440" cy="276999"/>
            <a:chOff x="603062" y="3722984"/>
            <a:chExt cx="938440" cy="276999"/>
          </a:xfrm>
        </p:grpSpPr>
        <p:sp>
          <p:nvSpPr>
            <p:cNvPr id="197" name="circle-outline-of-small-size_33759">
              <a:extLst>
                <a:ext uri="{FF2B5EF4-FFF2-40B4-BE49-F238E27FC236}">
                  <a16:creationId xmlns:a16="http://schemas.microsoft.com/office/drawing/2014/main" id="{8E674503-21D4-4419-BAC5-D57BA8742237}"/>
                </a:ext>
              </a:extLst>
            </p:cNvPr>
            <p:cNvSpPr/>
            <p:nvPr/>
          </p:nvSpPr>
          <p:spPr>
            <a:xfrm>
              <a:off x="603062" y="3792469"/>
              <a:ext cx="138221" cy="138029"/>
            </a:xfrm>
            <a:custGeom>
              <a:avLst/>
              <a:gdLst>
                <a:gd name="T0" fmla="*/ 232 w 463"/>
                <a:gd name="T1" fmla="*/ 463 h 463"/>
                <a:gd name="T2" fmla="*/ 0 w 463"/>
                <a:gd name="T3" fmla="*/ 232 h 463"/>
                <a:gd name="T4" fmla="*/ 232 w 463"/>
                <a:gd name="T5" fmla="*/ 0 h 463"/>
                <a:gd name="T6" fmla="*/ 463 w 463"/>
                <a:gd name="T7" fmla="*/ 232 h 463"/>
                <a:gd name="T8" fmla="*/ 232 w 463"/>
                <a:gd name="T9" fmla="*/ 463 h 463"/>
                <a:gd name="T10" fmla="*/ 232 w 463"/>
                <a:gd name="T11" fmla="*/ 87 h 463"/>
                <a:gd name="T12" fmla="*/ 87 w 463"/>
                <a:gd name="T13" fmla="*/ 232 h 463"/>
                <a:gd name="T14" fmla="*/ 232 w 463"/>
                <a:gd name="T15" fmla="*/ 377 h 463"/>
                <a:gd name="T16" fmla="*/ 377 w 463"/>
                <a:gd name="T17" fmla="*/ 232 h 463"/>
                <a:gd name="T18" fmla="*/ 232 w 463"/>
                <a:gd name="T19" fmla="*/ 87 h 4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463" h="463">
                  <a:moveTo>
                    <a:pt x="232" y="463"/>
                  </a:moveTo>
                  <a:cubicBezTo>
                    <a:pt x="104" y="463"/>
                    <a:pt x="0" y="360"/>
                    <a:pt x="0" y="232"/>
                  </a:cubicBezTo>
                  <a:cubicBezTo>
                    <a:pt x="0" y="104"/>
                    <a:pt x="104" y="0"/>
                    <a:pt x="232" y="0"/>
                  </a:cubicBezTo>
                  <a:cubicBezTo>
                    <a:pt x="360" y="0"/>
                    <a:pt x="463" y="104"/>
                    <a:pt x="463" y="232"/>
                  </a:cubicBezTo>
                  <a:cubicBezTo>
                    <a:pt x="463" y="360"/>
                    <a:pt x="360" y="463"/>
                    <a:pt x="232" y="463"/>
                  </a:cubicBezTo>
                  <a:close/>
                  <a:moveTo>
                    <a:pt x="232" y="87"/>
                  </a:moveTo>
                  <a:cubicBezTo>
                    <a:pt x="152" y="87"/>
                    <a:pt x="87" y="152"/>
                    <a:pt x="87" y="232"/>
                  </a:cubicBezTo>
                  <a:cubicBezTo>
                    <a:pt x="87" y="312"/>
                    <a:pt x="152" y="377"/>
                    <a:pt x="232" y="377"/>
                  </a:cubicBezTo>
                  <a:cubicBezTo>
                    <a:pt x="312" y="377"/>
                    <a:pt x="377" y="312"/>
                    <a:pt x="377" y="232"/>
                  </a:cubicBezTo>
                  <a:cubicBezTo>
                    <a:pt x="377" y="152"/>
                    <a:pt x="312" y="87"/>
                    <a:pt x="232" y="87"/>
                  </a:cubicBezTo>
                  <a:close/>
                </a:path>
              </a:pathLst>
            </a:custGeom>
            <a:solidFill>
              <a:schemeClr val="accent1"/>
            </a:solidFill>
            <a:ln>
              <a:solidFill>
                <a:srgbClr val="00DBC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198" name="文本框 197">
              <a:extLst>
                <a:ext uri="{FF2B5EF4-FFF2-40B4-BE49-F238E27FC236}">
                  <a16:creationId xmlns:a16="http://schemas.microsoft.com/office/drawing/2014/main" id="{2F182CD9-C827-48E1-AF34-A5F507ED82CB}"/>
                </a:ext>
              </a:extLst>
            </p:cNvPr>
            <p:cNvSpPr txBox="1"/>
            <p:nvPr/>
          </p:nvSpPr>
          <p:spPr>
            <a:xfrm>
              <a:off x="741283" y="3722984"/>
              <a:ext cx="800219" cy="276999"/>
            </a:xfrm>
            <a:prstGeom prst="rect">
              <a:avLst/>
            </a:prstGeom>
            <a:noFill/>
          </p:spPr>
          <p:txBody>
            <a:bodyPr wrap="none" rtlCol="0">
              <a:spAutoFit/>
            </a:bodyPr>
            <a:lstStyle/>
            <a:p>
              <a:r>
                <a:rPr lang="zh-CN" altLang="en-US" sz="12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营销获客</a:t>
              </a:r>
            </a:p>
          </p:txBody>
        </p:sp>
      </p:grpSp>
      <p:sp>
        <p:nvSpPr>
          <p:cNvPr id="202" name="矩形 201">
            <a:extLst>
              <a:ext uri="{FF2B5EF4-FFF2-40B4-BE49-F238E27FC236}">
                <a16:creationId xmlns:a16="http://schemas.microsoft.com/office/drawing/2014/main" id="{0D66FC70-FFC2-45D4-894A-484C025691B4}"/>
              </a:ext>
            </a:extLst>
          </p:cNvPr>
          <p:cNvSpPr/>
          <p:nvPr/>
        </p:nvSpPr>
        <p:spPr>
          <a:xfrm>
            <a:off x="4573629" y="836712"/>
            <a:ext cx="2219216" cy="1743520"/>
          </a:xfrm>
          <a:prstGeom prst="rect">
            <a:avLst/>
          </a:prstGeom>
          <a:solidFill>
            <a:srgbClr val="D5FBF7"/>
          </a:solidFill>
          <a:ln>
            <a:solidFill>
              <a:srgbClr val="1D8B9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203" name="矩形 202">
            <a:extLst>
              <a:ext uri="{FF2B5EF4-FFF2-40B4-BE49-F238E27FC236}">
                <a16:creationId xmlns:a16="http://schemas.microsoft.com/office/drawing/2014/main" id="{8AB2FAE2-CCA9-49E9-BDDD-D37716DAA9E0}"/>
              </a:ext>
            </a:extLst>
          </p:cNvPr>
          <p:cNvSpPr/>
          <p:nvPr/>
        </p:nvSpPr>
        <p:spPr>
          <a:xfrm>
            <a:off x="6997514" y="836712"/>
            <a:ext cx="2219216" cy="1743520"/>
          </a:xfrm>
          <a:prstGeom prst="rect">
            <a:avLst/>
          </a:prstGeom>
          <a:solidFill>
            <a:srgbClr val="D5FBF7"/>
          </a:solidFill>
          <a:ln>
            <a:solidFill>
              <a:srgbClr val="1D8B9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204" name="矩形 203">
            <a:extLst>
              <a:ext uri="{FF2B5EF4-FFF2-40B4-BE49-F238E27FC236}">
                <a16:creationId xmlns:a16="http://schemas.microsoft.com/office/drawing/2014/main" id="{BFDB3F39-6DB2-45D5-98DE-92E779605CD6}"/>
              </a:ext>
            </a:extLst>
          </p:cNvPr>
          <p:cNvSpPr/>
          <p:nvPr/>
        </p:nvSpPr>
        <p:spPr>
          <a:xfrm>
            <a:off x="9421400" y="836712"/>
            <a:ext cx="2219216" cy="1743520"/>
          </a:xfrm>
          <a:prstGeom prst="rect">
            <a:avLst/>
          </a:prstGeom>
          <a:solidFill>
            <a:srgbClr val="D5FBF7"/>
          </a:solidFill>
          <a:ln>
            <a:solidFill>
              <a:srgbClr val="1D8B9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205" name="矩形 204">
            <a:extLst>
              <a:ext uri="{FF2B5EF4-FFF2-40B4-BE49-F238E27FC236}">
                <a16:creationId xmlns:a16="http://schemas.microsoft.com/office/drawing/2014/main" id="{4BF00528-CB5A-4C9C-8C22-4FC6D247C9D7}"/>
              </a:ext>
            </a:extLst>
          </p:cNvPr>
          <p:cNvSpPr/>
          <p:nvPr/>
        </p:nvSpPr>
        <p:spPr>
          <a:xfrm>
            <a:off x="4573629" y="2836317"/>
            <a:ext cx="2219216" cy="2484028"/>
          </a:xfrm>
          <a:prstGeom prst="rect">
            <a:avLst/>
          </a:prstGeom>
          <a:solidFill>
            <a:srgbClr val="D5FBF7"/>
          </a:solidFill>
          <a:ln>
            <a:solidFill>
              <a:srgbClr val="1D8B9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206" name="矩形 205">
            <a:extLst>
              <a:ext uri="{FF2B5EF4-FFF2-40B4-BE49-F238E27FC236}">
                <a16:creationId xmlns:a16="http://schemas.microsoft.com/office/drawing/2014/main" id="{40881D7E-38F4-45D7-B296-12E2BE5CB5AE}"/>
              </a:ext>
            </a:extLst>
          </p:cNvPr>
          <p:cNvSpPr/>
          <p:nvPr/>
        </p:nvSpPr>
        <p:spPr>
          <a:xfrm>
            <a:off x="6997514" y="2836317"/>
            <a:ext cx="2219216" cy="2484028"/>
          </a:xfrm>
          <a:prstGeom prst="rect">
            <a:avLst/>
          </a:prstGeom>
          <a:solidFill>
            <a:srgbClr val="D5FBF7"/>
          </a:solidFill>
          <a:ln>
            <a:solidFill>
              <a:srgbClr val="1D8B9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207" name="矩形 206">
            <a:extLst>
              <a:ext uri="{FF2B5EF4-FFF2-40B4-BE49-F238E27FC236}">
                <a16:creationId xmlns:a16="http://schemas.microsoft.com/office/drawing/2014/main" id="{B92967EB-08DF-4372-BA40-A9447B26401D}"/>
              </a:ext>
            </a:extLst>
          </p:cNvPr>
          <p:cNvSpPr/>
          <p:nvPr/>
        </p:nvSpPr>
        <p:spPr>
          <a:xfrm>
            <a:off x="9421400" y="2836317"/>
            <a:ext cx="2219216" cy="2484028"/>
          </a:xfrm>
          <a:prstGeom prst="rect">
            <a:avLst/>
          </a:prstGeom>
          <a:solidFill>
            <a:srgbClr val="D5FBF7"/>
          </a:solidFill>
          <a:ln>
            <a:solidFill>
              <a:srgbClr val="1D8B9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208" name="矩形 207">
            <a:extLst>
              <a:ext uri="{FF2B5EF4-FFF2-40B4-BE49-F238E27FC236}">
                <a16:creationId xmlns:a16="http://schemas.microsoft.com/office/drawing/2014/main" id="{6440E122-E0A4-48EF-97AD-67B57EF87072}"/>
              </a:ext>
            </a:extLst>
          </p:cNvPr>
          <p:cNvSpPr/>
          <p:nvPr/>
        </p:nvSpPr>
        <p:spPr>
          <a:xfrm>
            <a:off x="4573629" y="5425336"/>
            <a:ext cx="7066987" cy="794893"/>
          </a:xfrm>
          <a:prstGeom prst="rect">
            <a:avLst/>
          </a:prstGeom>
          <a:solidFill>
            <a:srgbClr val="D5FBF7"/>
          </a:solidFill>
          <a:ln>
            <a:solidFill>
              <a:srgbClr val="1D8B92"/>
            </a:solidFill>
            <a:prstDash val="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rPr>
              <a:t>【</a:t>
            </a:r>
            <a:r>
              <a:rPr lang="zh-CN" altLang="en-US" sz="12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rPr>
              <a:t>简道云</a:t>
            </a:r>
            <a:r>
              <a:rPr lang="en-US" altLang="zh-CN" sz="12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rPr>
              <a:t>】</a:t>
            </a:r>
            <a:r>
              <a:rPr lang="zh-CN" altLang="en-US" sz="12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rPr>
              <a:t>零代码搭建平台</a:t>
            </a:r>
            <a:endParaRPr lang="en-US" altLang="zh-CN" sz="12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a:p>
            <a:pPr algn="ctr"/>
            <a:endParaRPr lang="en-US" altLang="zh-CN" sz="12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a:p>
            <a:pPr algn="ctr"/>
            <a:endParaRPr lang="en-US" altLang="zh-CN" sz="12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209" name="矩形 208">
            <a:extLst>
              <a:ext uri="{FF2B5EF4-FFF2-40B4-BE49-F238E27FC236}">
                <a16:creationId xmlns:a16="http://schemas.microsoft.com/office/drawing/2014/main" id="{3964B0A5-EB81-43F9-BD5D-ABBA9F50CB03}"/>
              </a:ext>
            </a:extLst>
          </p:cNvPr>
          <p:cNvSpPr/>
          <p:nvPr/>
        </p:nvSpPr>
        <p:spPr>
          <a:xfrm>
            <a:off x="4761129" y="1271061"/>
            <a:ext cx="742017" cy="402537"/>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rPr>
              <a:t>线索池</a:t>
            </a:r>
          </a:p>
        </p:txBody>
      </p:sp>
      <p:sp>
        <p:nvSpPr>
          <p:cNvPr id="210" name="矩形 209">
            <a:extLst>
              <a:ext uri="{FF2B5EF4-FFF2-40B4-BE49-F238E27FC236}">
                <a16:creationId xmlns:a16="http://schemas.microsoft.com/office/drawing/2014/main" id="{005E2F71-01A5-4379-A61B-4A45E9761AA7}"/>
              </a:ext>
            </a:extLst>
          </p:cNvPr>
          <p:cNvSpPr/>
          <p:nvPr/>
        </p:nvSpPr>
        <p:spPr>
          <a:xfrm>
            <a:off x="5790633" y="1281193"/>
            <a:ext cx="887161" cy="402537"/>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rPr>
              <a:t>持有线索</a:t>
            </a:r>
          </a:p>
        </p:txBody>
      </p:sp>
      <p:sp>
        <p:nvSpPr>
          <p:cNvPr id="211" name="矩形 210">
            <a:extLst>
              <a:ext uri="{FF2B5EF4-FFF2-40B4-BE49-F238E27FC236}">
                <a16:creationId xmlns:a16="http://schemas.microsoft.com/office/drawing/2014/main" id="{490F7776-D611-4EE5-B4F7-5F637DC17C5F}"/>
              </a:ext>
            </a:extLst>
          </p:cNvPr>
          <p:cNvSpPr/>
          <p:nvPr/>
        </p:nvSpPr>
        <p:spPr>
          <a:xfrm>
            <a:off x="7211970" y="1281193"/>
            <a:ext cx="1772533" cy="402537"/>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rPr>
              <a:t>持有客户</a:t>
            </a:r>
          </a:p>
        </p:txBody>
      </p:sp>
      <p:sp>
        <p:nvSpPr>
          <p:cNvPr id="212" name="矩形 211">
            <a:extLst>
              <a:ext uri="{FF2B5EF4-FFF2-40B4-BE49-F238E27FC236}">
                <a16:creationId xmlns:a16="http://schemas.microsoft.com/office/drawing/2014/main" id="{2E5D8494-6A06-4A61-B13D-4065F2F129D9}"/>
              </a:ext>
            </a:extLst>
          </p:cNvPr>
          <p:cNvSpPr/>
          <p:nvPr/>
        </p:nvSpPr>
        <p:spPr>
          <a:xfrm>
            <a:off x="7211970" y="1992506"/>
            <a:ext cx="1772533" cy="402537"/>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rPr>
              <a:t>公海池</a:t>
            </a:r>
          </a:p>
        </p:txBody>
      </p:sp>
      <p:sp>
        <p:nvSpPr>
          <p:cNvPr id="213" name="矩形 212">
            <a:extLst>
              <a:ext uri="{FF2B5EF4-FFF2-40B4-BE49-F238E27FC236}">
                <a16:creationId xmlns:a16="http://schemas.microsoft.com/office/drawing/2014/main" id="{DA809AB7-EDA4-42E6-B817-20C632EB2B87}"/>
              </a:ext>
            </a:extLst>
          </p:cNvPr>
          <p:cNvSpPr/>
          <p:nvPr/>
        </p:nvSpPr>
        <p:spPr>
          <a:xfrm>
            <a:off x="9534257" y="1281193"/>
            <a:ext cx="437217" cy="526124"/>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rPr>
              <a:t>需求发现</a:t>
            </a:r>
          </a:p>
        </p:txBody>
      </p:sp>
      <p:sp>
        <p:nvSpPr>
          <p:cNvPr id="214" name="矩形 213">
            <a:extLst>
              <a:ext uri="{FF2B5EF4-FFF2-40B4-BE49-F238E27FC236}">
                <a16:creationId xmlns:a16="http://schemas.microsoft.com/office/drawing/2014/main" id="{D03AABDF-3AAD-4B24-B632-B47AC9129C11}"/>
              </a:ext>
            </a:extLst>
          </p:cNvPr>
          <p:cNvSpPr/>
          <p:nvPr/>
        </p:nvSpPr>
        <p:spPr>
          <a:xfrm>
            <a:off x="10056771" y="1281193"/>
            <a:ext cx="437217" cy="526124"/>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rPr>
              <a:t>需求确认</a:t>
            </a:r>
          </a:p>
        </p:txBody>
      </p:sp>
      <p:sp>
        <p:nvSpPr>
          <p:cNvPr id="215" name="矩形 214">
            <a:extLst>
              <a:ext uri="{FF2B5EF4-FFF2-40B4-BE49-F238E27FC236}">
                <a16:creationId xmlns:a16="http://schemas.microsoft.com/office/drawing/2014/main" id="{DAA1351D-81EE-43C2-99D9-A6C6A76F6D7B}"/>
              </a:ext>
            </a:extLst>
          </p:cNvPr>
          <p:cNvSpPr/>
          <p:nvPr/>
        </p:nvSpPr>
        <p:spPr>
          <a:xfrm>
            <a:off x="10579285" y="1281193"/>
            <a:ext cx="437217" cy="526124"/>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rPr>
              <a:t>方案报价</a:t>
            </a:r>
          </a:p>
        </p:txBody>
      </p:sp>
      <p:sp>
        <p:nvSpPr>
          <p:cNvPr id="216" name="矩形 215">
            <a:extLst>
              <a:ext uri="{FF2B5EF4-FFF2-40B4-BE49-F238E27FC236}">
                <a16:creationId xmlns:a16="http://schemas.microsoft.com/office/drawing/2014/main" id="{1A18891E-51DD-4904-BF9F-D9B47D2E8274}"/>
              </a:ext>
            </a:extLst>
          </p:cNvPr>
          <p:cNvSpPr/>
          <p:nvPr/>
        </p:nvSpPr>
        <p:spPr>
          <a:xfrm>
            <a:off x="11101799" y="1281193"/>
            <a:ext cx="437217" cy="526124"/>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rPr>
              <a:t>商务谈判</a:t>
            </a:r>
          </a:p>
        </p:txBody>
      </p:sp>
      <p:sp>
        <p:nvSpPr>
          <p:cNvPr id="217" name="矩形 216">
            <a:extLst>
              <a:ext uri="{FF2B5EF4-FFF2-40B4-BE49-F238E27FC236}">
                <a16:creationId xmlns:a16="http://schemas.microsoft.com/office/drawing/2014/main" id="{55E91D19-6779-4E1E-A68B-EE92FFED3756}"/>
              </a:ext>
            </a:extLst>
          </p:cNvPr>
          <p:cNvSpPr/>
          <p:nvPr/>
        </p:nvSpPr>
        <p:spPr>
          <a:xfrm>
            <a:off x="9505227" y="1992506"/>
            <a:ext cx="988761" cy="402537"/>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rPr>
              <a:t>输单</a:t>
            </a:r>
            <a:r>
              <a:rPr lang="en-US" altLang="zh-CN" sz="10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rPr>
              <a:t>/</a:t>
            </a:r>
            <a:r>
              <a:rPr lang="zh-CN" altLang="en-US" sz="10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rPr>
              <a:t>无效</a:t>
            </a:r>
          </a:p>
        </p:txBody>
      </p:sp>
      <p:sp>
        <p:nvSpPr>
          <p:cNvPr id="218" name="矩形 217">
            <a:extLst>
              <a:ext uri="{FF2B5EF4-FFF2-40B4-BE49-F238E27FC236}">
                <a16:creationId xmlns:a16="http://schemas.microsoft.com/office/drawing/2014/main" id="{0976545E-A8D4-4EAD-95BE-A9FD2A6F863B}"/>
              </a:ext>
            </a:extLst>
          </p:cNvPr>
          <p:cNvSpPr/>
          <p:nvPr/>
        </p:nvSpPr>
        <p:spPr>
          <a:xfrm>
            <a:off x="10579285" y="1992506"/>
            <a:ext cx="959731" cy="402537"/>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rPr>
              <a:t>赢单</a:t>
            </a:r>
          </a:p>
        </p:txBody>
      </p:sp>
      <p:sp>
        <p:nvSpPr>
          <p:cNvPr id="219" name="椭圆 218">
            <a:extLst>
              <a:ext uri="{FF2B5EF4-FFF2-40B4-BE49-F238E27FC236}">
                <a16:creationId xmlns:a16="http://schemas.microsoft.com/office/drawing/2014/main" id="{49CE473B-3711-4660-BB50-D160E30E254D}"/>
              </a:ext>
            </a:extLst>
          </p:cNvPr>
          <p:cNvSpPr/>
          <p:nvPr/>
        </p:nvSpPr>
        <p:spPr>
          <a:xfrm>
            <a:off x="5188121" y="2986947"/>
            <a:ext cx="180000" cy="180000"/>
          </a:xfrm>
          <a:prstGeom prst="ellipse">
            <a:avLst/>
          </a:prstGeom>
          <a:solidFill>
            <a:srgbClr val="00DB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chemeClr val="bg1"/>
                </a:solidFill>
                <a:latin typeface="Alibaba Sans Light" panose="020B0303020203040204" pitchFamily="34" charset="0"/>
                <a:cs typeface="Alibaba Sans Light" panose="020B0303020203040204" pitchFamily="34" charset="0"/>
                <a:sym typeface="Alibaba Sans Light" panose="020B0303020203040204" pitchFamily="34" charset="0"/>
              </a:rPr>
              <a:t>1</a:t>
            </a:r>
            <a:endParaRPr lang="zh-CN" altLang="en-US" sz="1400" dirty="0">
              <a:solidFill>
                <a:schemeClr val="bg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220" name="矩形 219">
            <a:extLst>
              <a:ext uri="{FF2B5EF4-FFF2-40B4-BE49-F238E27FC236}">
                <a16:creationId xmlns:a16="http://schemas.microsoft.com/office/drawing/2014/main" id="{9447F2E5-5A36-459D-9858-DD7C60DEF263}"/>
              </a:ext>
            </a:extLst>
          </p:cNvPr>
          <p:cNvSpPr/>
          <p:nvPr/>
        </p:nvSpPr>
        <p:spPr>
          <a:xfrm>
            <a:off x="4698660" y="3288547"/>
            <a:ext cx="947008" cy="1901169"/>
          </a:xfrm>
          <a:prstGeom prst="rect">
            <a:avLst/>
          </a:prstGeom>
          <a:solidFill>
            <a:srgbClr val="00DBC0">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221" name="矩形 220">
            <a:extLst>
              <a:ext uri="{FF2B5EF4-FFF2-40B4-BE49-F238E27FC236}">
                <a16:creationId xmlns:a16="http://schemas.microsoft.com/office/drawing/2014/main" id="{83A56EB5-5BEF-44CA-AB01-2839AF42E24B}"/>
              </a:ext>
            </a:extLst>
          </p:cNvPr>
          <p:cNvSpPr/>
          <p:nvPr/>
        </p:nvSpPr>
        <p:spPr>
          <a:xfrm>
            <a:off x="5800011" y="3288547"/>
            <a:ext cx="947008" cy="1901169"/>
          </a:xfrm>
          <a:prstGeom prst="rect">
            <a:avLst/>
          </a:prstGeom>
          <a:solidFill>
            <a:srgbClr val="00DBC0">
              <a:alpha val="2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222" name="矩形 221">
            <a:extLst>
              <a:ext uri="{FF2B5EF4-FFF2-40B4-BE49-F238E27FC236}">
                <a16:creationId xmlns:a16="http://schemas.microsoft.com/office/drawing/2014/main" id="{5197FBAB-450B-4C71-8A51-B9313E9EDC79}"/>
              </a:ext>
            </a:extLst>
          </p:cNvPr>
          <p:cNvSpPr/>
          <p:nvPr/>
        </p:nvSpPr>
        <p:spPr>
          <a:xfrm>
            <a:off x="7211970" y="3336779"/>
            <a:ext cx="1772533" cy="396066"/>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rPr>
              <a:t>退货管理</a:t>
            </a:r>
          </a:p>
        </p:txBody>
      </p:sp>
      <p:sp>
        <p:nvSpPr>
          <p:cNvPr id="223" name="矩形 222">
            <a:extLst>
              <a:ext uri="{FF2B5EF4-FFF2-40B4-BE49-F238E27FC236}">
                <a16:creationId xmlns:a16="http://schemas.microsoft.com/office/drawing/2014/main" id="{62664490-726A-4772-BAA4-BC95A8536360}"/>
              </a:ext>
            </a:extLst>
          </p:cNvPr>
          <p:cNvSpPr/>
          <p:nvPr/>
        </p:nvSpPr>
        <p:spPr>
          <a:xfrm>
            <a:off x="7211970" y="3830265"/>
            <a:ext cx="1772533" cy="396066"/>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rPr>
              <a:t>服务工单</a:t>
            </a:r>
          </a:p>
        </p:txBody>
      </p:sp>
      <p:sp>
        <p:nvSpPr>
          <p:cNvPr id="224" name="矩形 223">
            <a:extLst>
              <a:ext uri="{FF2B5EF4-FFF2-40B4-BE49-F238E27FC236}">
                <a16:creationId xmlns:a16="http://schemas.microsoft.com/office/drawing/2014/main" id="{C298F32B-CF28-4579-9E88-700C45D8B549}"/>
              </a:ext>
            </a:extLst>
          </p:cNvPr>
          <p:cNvSpPr/>
          <p:nvPr/>
        </p:nvSpPr>
        <p:spPr>
          <a:xfrm>
            <a:off x="9664884" y="3336779"/>
            <a:ext cx="1772533" cy="396066"/>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rPr>
              <a:t>订单</a:t>
            </a:r>
          </a:p>
        </p:txBody>
      </p:sp>
      <p:sp>
        <p:nvSpPr>
          <p:cNvPr id="225" name="矩形 224">
            <a:extLst>
              <a:ext uri="{FF2B5EF4-FFF2-40B4-BE49-F238E27FC236}">
                <a16:creationId xmlns:a16="http://schemas.microsoft.com/office/drawing/2014/main" id="{32ED2C33-417B-4FB0-AF10-B29B3A50645E}"/>
              </a:ext>
            </a:extLst>
          </p:cNvPr>
          <p:cNvSpPr/>
          <p:nvPr/>
        </p:nvSpPr>
        <p:spPr>
          <a:xfrm>
            <a:off x="9664884" y="3830265"/>
            <a:ext cx="1772533" cy="396066"/>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rPr>
              <a:t>合同</a:t>
            </a:r>
          </a:p>
        </p:txBody>
      </p:sp>
      <p:sp>
        <p:nvSpPr>
          <p:cNvPr id="226" name="矩形 225">
            <a:extLst>
              <a:ext uri="{FF2B5EF4-FFF2-40B4-BE49-F238E27FC236}">
                <a16:creationId xmlns:a16="http://schemas.microsoft.com/office/drawing/2014/main" id="{F3F7C781-A804-4618-A91A-25FF3DF440B6}"/>
              </a:ext>
            </a:extLst>
          </p:cNvPr>
          <p:cNvSpPr/>
          <p:nvPr/>
        </p:nvSpPr>
        <p:spPr>
          <a:xfrm>
            <a:off x="9664884" y="4309237"/>
            <a:ext cx="1772533" cy="396066"/>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rPr>
              <a:t>回款</a:t>
            </a:r>
          </a:p>
        </p:txBody>
      </p:sp>
      <p:sp>
        <p:nvSpPr>
          <p:cNvPr id="227" name="矩形 226">
            <a:extLst>
              <a:ext uri="{FF2B5EF4-FFF2-40B4-BE49-F238E27FC236}">
                <a16:creationId xmlns:a16="http://schemas.microsoft.com/office/drawing/2014/main" id="{DB85677B-807A-4D7B-A0CA-70A983181351}"/>
              </a:ext>
            </a:extLst>
          </p:cNvPr>
          <p:cNvSpPr/>
          <p:nvPr/>
        </p:nvSpPr>
        <p:spPr>
          <a:xfrm>
            <a:off x="9664884" y="4802723"/>
            <a:ext cx="1772533" cy="396066"/>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rPr>
              <a:t>开票</a:t>
            </a:r>
          </a:p>
        </p:txBody>
      </p:sp>
      <p:sp>
        <p:nvSpPr>
          <p:cNvPr id="228" name="文本框 227">
            <a:extLst>
              <a:ext uri="{FF2B5EF4-FFF2-40B4-BE49-F238E27FC236}">
                <a16:creationId xmlns:a16="http://schemas.microsoft.com/office/drawing/2014/main" id="{6C271414-18D9-48EB-A979-46F6F5ABC8C6}"/>
              </a:ext>
            </a:extLst>
          </p:cNvPr>
          <p:cNvSpPr txBox="1"/>
          <p:nvPr/>
        </p:nvSpPr>
        <p:spPr>
          <a:xfrm>
            <a:off x="5368121" y="2938448"/>
            <a:ext cx="800219" cy="276999"/>
          </a:xfrm>
          <a:prstGeom prst="rect">
            <a:avLst/>
          </a:prstGeom>
          <a:noFill/>
        </p:spPr>
        <p:txBody>
          <a:bodyPr wrap="none" rtlCol="0">
            <a:spAutoFit/>
          </a:bodyPr>
          <a:lstStyle/>
          <a:p>
            <a:r>
              <a:rPr lang="zh-CN" altLang="en-US" sz="1200" dirty="0">
                <a:solidFill>
                  <a:srgbClr val="00DBC0"/>
                </a:solidFill>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市场获客</a:t>
            </a:r>
          </a:p>
        </p:txBody>
      </p:sp>
      <p:sp>
        <p:nvSpPr>
          <p:cNvPr id="229" name="椭圆 228">
            <a:extLst>
              <a:ext uri="{FF2B5EF4-FFF2-40B4-BE49-F238E27FC236}">
                <a16:creationId xmlns:a16="http://schemas.microsoft.com/office/drawing/2014/main" id="{8FFC26C7-1C94-4F81-90C7-11FB5D3C9E18}"/>
              </a:ext>
            </a:extLst>
          </p:cNvPr>
          <p:cNvSpPr/>
          <p:nvPr/>
        </p:nvSpPr>
        <p:spPr>
          <a:xfrm>
            <a:off x="7527012" y="2986947"/>
            <a:ext cx="180000" cy="180000"/>
          </a:xfrm>
          <a:prstGeom prst="ellipse">
            <a:avLst/>
          </a:prstGeom>
          <a:solidFill>
            <a:srgbClr val="00DB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chemeClr val="bg1"/>
                </a:solidFill>
                <a:latin typeface="Alibaba Sans Light" panose="020B0303020203040204" pitchFamily="34" charset="0"/>
                <a:cs typeface="Alibaba Sans Light" panose="020B0303020203040204" pitchFamily="34" charset="0"/>
                <a:sym typeface="Alibaba Sans Light" panose="020B0303020203040204" pitchFamily="34" charset="0"/>
              </a:rPr>
              <a:t>6</a:t>
            </a:r>
            <a:endParaRPr lang="zh-CN" altLang="en-US" sz="1400" dirty="0">
              <a:solidFill>
                <a:schemeClr val="bg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230" name="文本框 229">
            <a:extLst>
              <a:ext uri="{FF2B5EF4-FFF2-40B4-BE49-F238E27FC236}">
                <a16:creationId xmlns:a16="http://schemas.microsoft.com/office/drawing/2014/main" id="{D28F6A69-50DD-4D75-BEBB-E6904C6D5CAC}"/>
              </a:ext>
            </a:extLst>
          </p:cNvPr>
          <p:cNvSpPr txBox="1"/>
          <p:nvPr/>
        </p:nvSpPr>
        <p:spPr>
          <a:xfrm>
            <a:off x="7707012" y="2938448"/>
            <a:ext cx="800219" cy="276999"/>
          </a:xfrm>
          <a:prstGeom prst="rect">
            <a:avLst/>
          </a:prstGeom>
          <a:noFill/>
        </p:spPr>
        <p:txBody>
          <a:bodyPr wrap="none" rtlCol="0">
            <a:spAutoFit/>
          </a:bodyPr>
          <a:lstStyle/>
          <a:p>
            <a:r>
              <a:rPr lang="zh-CN" altLang="en-US" sz="1200" dirty="0">
                <a:solidFill>
                  <a:srgbClr val="00DBC0"/>
                </a:solidFill>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售后管理</a:t>
            </a:r>
          </a:p>
        </p:txBody>
      </p:sp>
      <p:sp>
        <p:nvSpPr>
          <p:cNvPr id="231" name="椭圆 230">
            <a:extLst>
              <a:ext uri="{FF2B5EF4-FFF2-40B4-BE49-F238E27FC236}">
                <a16:creationId xmlns:a16="http://schemas.microsoft.com/office/drawing/2014/main" id="{B9326AC7-D2EB-4C8D-959D-F954717B7462}"/>
              </a:ext>
            </a:extLst>
          </p:cNvPr>
          <p:cNvSpPr/>
          <p:nvPr/>
        </p:nvSpPr>
        <p:spPr>
          <a:xfrm>
            <a:off x="10036283" y="2986947"/>
            <a:ext cx="180000" cy="180000"/>
          </a:xfrm>
          <a:prstGeom prst="ellipse">
            <a:avLst/>
          </a:prstGeom>
          <a:solidFill>
            <a:srgbClr val="00DB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chemeClr val="bg1"/>
                </a:solidFill>
                <a:latin typeface="Alibaba Sans Light" panose="020B0303020203040204" pitchFamily="34" charset="0"/>
                <a:cs typeface="Alibaba Sans Light" panose="020B0303020203040204" pitchFamily="34" charset="0"/>
                <a:sym typeface="Alibaba Sans Light" panose="020B0303020203040204" pitchFamily="34" charset="0"/>
              </a:rPr>
              <a:t>5</a:t>
            </a:r>
            <a:endParaRPr lang="zh-CN" altLang="en-US" sz="1400" dirty="0">
              <a:solidFill>
                <a:schemeClr val="bg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232" name="文本框 231">
            <a:extLst>
              <a:ext uri="{FF2B5EF4-FFF2-40B4-BE49-F238E27FC236}">
                <a16:creationId xmlns:a16="http://schemas.microsoft.com/office/drawing/2014/main" id="{C88640A9-034E-4058-A51D-CF3928F59E53}"/>
              </a:ext>
            </a:extLst>
          </p:cNvPr>
          <p:cNvSpPr txBox="1"/>
          <p:nvPr/>
        </p:nvSpPr>
        <p:spPr>
          <a:xfrm>
            <a:off x="10216283" y="2938448"/>
            <a:ext cx="800219" cy="276999"/>
          </a:xfrm>
          <a:prstGeom prst="rect">
            <a:avLst/>
          </a:prstGeom>
          <a:noFill/>
        </p:spPr>
        <p:txBody>
          <a:bodyPr wrap="none" rtlCol="0">
            <a:spAutoFit/>
          </a:bodyPr>
          <a:lstStyle/>
          <a:p>
            <a:r>
              <a:rPr lang="zh-CN" altLang="en-US" sz="1200" dirty="0">
                <a:solidFill>
                  <a:srgbClr val="00DBC0"/>
                </a:solidFill>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商务过程</a:t>
            </a:r>
          </a:p>
        </p:txBody>
      </p:sp>
      <p:sp>
        <p:nvSpPr>
          <p:cNvPr id="233" name="椭圆 232">
            <a:extLst>
              <a:ext uri="{FF2B5EF4-FFF2-40B4-BE49-F238E27FC236}">
                <a16:creationId xmlns:a16="http://schemas.microsoft.com/office/drawing/2014/main" id="{B14D5183-B05F-45CF-9A7E-A89CA3DFB6FC}"/>
              </a:ext>
            </a:extLst>
          </p:cNvPr>
          <p:cNvSpPr/>
          <p:nvPr/>
        </p:nvSpPr>
        <p:spPr>
          <a:xfrm>
            <a:off x="5188121" y="969461"/>
            <a:ext cx="180000" cy="180000"/>
          </a:xfrm>
          <a:prstGeom prst="ellipse">
            <a:avLst/>
          </a:prstGeom>
          <a:solidFill>
            <a:srgbClr val="00DB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chemeClr val="bg1"/>
                </a:solidFill>
                <a:latin typeface="Alibaba Sans Light" panose="020B0303020203040204" pitchFamily="34" charset="0"/>
                <a:cs typeface="Alibaba Sans Light" panose="020B0303020203040204" pitchFamily="34" charset="0"/>
                <a:sym typeface="Alibaba Sans Light" panose="020B0303020203040204" pitchFamily="34" charset="0"/>
              </a:rPr>
              <a:t>2</a:t>
            </a:r>
            <a:endParaRPr lang="zh-CN" altLang="en-US" sz="1400" dirty="0">
              <a:solidFill>
                <a:schemeClr val="bg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234" name="文本框 233">
            <a:extLst>
              <a:ext uri="{FF2B5EF4-FFF2-40B4-BE49-F238E27FC236}">
                <a16:creationId xmlns:a16="http://schemas.microsoft.com/office/drawing/2014/main" id="{E1E23412-9047-4D5D-AA6E-1F10E34FCE7A}"/>
              </a:ext>
            </a:extLst>
          </p:cNvPr>
          <p:cNvSpPr txBox="1"/>
          <p:nvPr/>
        </p:nvSpPr>
        <p:spPr>
          <a:xfrm>
            <a:off x="5368121" y="920962"/>
            <a:ext cx="800219" cy="276999"/>
          </a:xfrm>
          <a:prstGeom prst="rect">
            <a:avLst/>
          </a:prstGeom>
          <a:noFill/>
        </p:spPr>
        <p:txBody>
          <a:bodyPr wrap="none" rtlCol="0">
            <a:spAutoFit/>
          </a:bodyPr>
          <a:lstStyle/>
          <a:p>
            <a:r>
              <a:rPr lang="zh-CN" altLang="en-US" sz="1200" dirty="0">
                <a:solidFill>
                  <a:srgbClr val="00DBC0"/>
                </a:solidFill>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线索分配</a:t>
            </a:r>
          </a:p>
        </p:txBody>
      </p:sp>
      <p:sp>
        <p:nvSpPr>
          <p:cNvPr id="235" name="椭圆 234">
            <a:extLst>
              <a:ext uri="{FF2B5EF4-FFF2-40B4-BE49-F238E27FC236}">
                <a16:creationId xmlns:a16="http://schemas.microsoft.com/office/drawing/2014/main" id="{42DB73DF-C2E1-45AD-914A-9C03FB1C0EAA}"/>
              </a:ext>
            </a:extLst>
          </p:cNvPr>
          <p:cNvSpPr/>
          <p:nvPr/>
        </p:nvSpPr>
        <p:spPr>
          <a:xfrm>
            <a:off x="7527012" y="969461"/>
            <a:ext cx="180000" cy="180000"/>
          </a:xfrm>
          <a:prstGeom prst="ellipse">
            <a:avLst/>
          </a:prstGeom>
          <a:solidFill>
            <a:srgbClr val="00DB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chemeClr val="bg1"/>
                </a:solidFill>
                <a:latin typeface="Alibaba Sans Light" panose="020B0303020203040204" pitchFamily="34" charset="0"/>
                <a:cs typeface="Alibaba Sans Light" panose="020B0303020203040204" pitchFamily="34" charset="0"/>
                <a:sym typeface="Alibaba Sans Light" panose="020B0303020203040204" pitchFamily="34" charset="0"/>
              </a:rPr>
              <a:t>3</a:t>
            </a:r>
            <a:endParaRPr lang="zh-CN" altLang="en-US" sz="1400" dirty="0">
              <a:solidFill>
                <a:schemeClr val="bg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236" name="文本框 235">
            <a:extLst>
              <a:ext uri="{FF2B5EF4-FFF2-40B4-BE49-F238E27FC236}">
                <a16:creationId xmlns:a16="http://schemas.microsoft.com/office/drawing/2014/main" id="{11F20D9B-A1AC-497A-ABEA-891A505C1411}"/>
              </a:ext>
            </a:extLst>
          </p:cNvPr>
          <p:cNvSpPr txBox="1"/>
          <p:nvPr/>
        </p:nvSpPr>
        <p:spPr>
          <a:xfrm>
            <a:off x="7707012" y="920962"/>
            <a:ext cx="800219" cy="276999"/>
          </a:xfrm>
          <a:prstGeom prst="rect">
            <a:avLst/>
          </a:prstGeom>
          <a:noFill/>
        </p:spPr>
        <p:txBody>
          <a:bodyPr wrap="none" rtlCol="0">
            <a:spAutoFit/>
          </a:bodyPr>
          <a:lstStyle/>
          <a:p>
            <a:r>
              <a:rPr lang="zh-CN" altLang="en-US" sz="1200" dirty="0">
                <a:solidFill>
                  <a:srgbClr val="00DBC0"/>
                </a:solidFill>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客户跟进</a:t>
            </a:r>
          </a:p>
        </p:txBody>
      </p:sp>
      <p:sp>
        <p:nvSpPr>
          <p:cNvPr id="237" name="椭圆 236">
            <a:extLst>
              <a:ext uri="{FF2B5EF4-FFF2-40B4-BE49-F238E27FC236}">
                <a16:creationId xmlns:a16="http://schemas.microsoft.com/office/drawing/2014/main" id="{8F83CC68-19F3-4CB9-8D35-5701C822810A}"/>
              </a:ext>
            </a:extLst>
          </p:cNvPr>
          <p:cNvSpPr/>
          <p:nvPr/>
        </p:nvSpPr>
        <p:spPr>
          <a:xfrm>
            <a:off x="9999175" y="969461"/>
            <a:ext cx="180000" cy="180000"/>
          </a:xfrm>
          <a:prstGeom prst="ellipse">
            <a:avLst/>
          </a:prstGeom>
          <a:solidFill>
            <a:srgbClr val="00DB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dirty="0">
                <a:solidFill>
                  <a:schemeClr val="bg1"/>
                </a:solidFill>
                <a:latin typeface="Alibaba Sans Light" panose="020B0303020203040204" pitchFamily="34" charset="0"/>
                <a:cs typeface="Alibaba Sans Light" panose="020B0303020203040204" pitchFamily="34" charset="0"/>
                <a:sym typeface="Alibaba Sans Light" panose="020B0303020203040204" pitchFamily="34" charset="0"/>
              </a:rPr>
              <a:t>4</a:t>
            </a:r>
            <a:endParaRPr lang="zh-CN" altLang="en-US" sz="1400" dirty="0">
              <a:solidFill>
                <a:schemeClr val="bg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238" name="文本框 237">
            <a:extLst>
              <a:ext uri="{FF2B5EF4-FFF2-40B4-BE49-F238E27FC236}">
                <a16:creationId xmlns:a16="http://schemas.microsoft.com/office/drawing/2014/main" id="{A969713E-D853-4BB1-9FCE-6859B7DA1689}"/>
              </a:ext>
            </a:extLst>
          </p:cNvPr>
          <p:cNvSpPr txBox="1"/>
          <p:nvPr/>
        </p:nvSpPr>
        <p:spPr>
          <a:xfrm>
            <a:off x="10179175" y="920962"/>
            <a:ext cx="800219" cy="276999"/>
          </a:xfrm>
          <a:prstGeom prst="rect">
            <a:avLst/>
          </a:prstGeom>
          <a:noFill/>
        </p:spPr>
        <p:txBody>
          <a:bodyPr wrap="none" rtlCol="0">
            <a:spAutoFit/>
          </a:bodyPr>
          <a:lstStyle/>
          <a:p>
            <a:r>
              <a:rPr lang="zh-CN" altLang="en-US" sz="1200" dirty="0">
                <a:solidFill>
                  <a:srgbClr val="00DBC0"/>
                </a:solidFill>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商机管理</a:t>
            </a:r>
          </a:p>
        </p:txBody>
      </p:sp>
      <p:cxnSp>
        <p:nvCxnSpPr>
          <p:cNvPr id="239" name="直接箭头连接符 238">
            <a:extLst>
              <a:ext uri="{FF2B5EF4-FFF2-40B4-BE49-F238E27FC236}">
                <a16:creationId xmlns:a16="http://schemas.microsoft.com/office/drawing/2014/main" id="{887ADB2D-4752-4F2F-B9B7-AC8F33AD63B2}"/>
              </a:ext>
            </a:extLst>
          </p:cNvPr>
          <p:cNvCxnSpPr/>
          <p:nvPr/>
        </p:nvCxnSpPr>
        <p:spPr>
          <a:xfrm>
            <a:off x="5491206" y="1408606"/>
            <a:ext cx="324000" cy="0"/>
          </a:xfrm>
          <a:prstGeom prst="straightConnector1">
            <a:avLst/>
          </a:prstGeom>
          <a:ln>
            <a:solidFill>
              <a:srgbClr val="1D8B92"/>
            </a:solidFill>
            <a:tailEnd type="triangle"/>
          </a:ln>
        </p:spPr>
        <p:style>
          <a:lnRef idx="1">
            <a:schemeClr val="accent1"/>
          </a:lnRef>
          <a:fillRef idx="0">
            <a:schemeClr val="accent1"/>
          </a:fillRef>
          <a:effectRef idx="0">
            <a:schemeClr val="accent1"/>
          </a:effectRef>
          <a:fontRef idx="minor">
            <a:schemeClr val="tx1"/>
          </a:fontRef>
        </p:style>
      </p:cxnSp>
      <p:cxnSp>
        <p:nvCxnSpPr>
          <p:cNvPr id="240" name="直接箭头连接符 239">
            <a:extLst>
              <a:ext uri="{FF2B5EF4-FFF2-40B4-BE49-F238E27FC236}">
                <a16:creationId xmlns:a16="http://schemas.microsoft.com/office/drawing/2014/main" id="{27927897-A330-4738-8228-53E7A0C67CFD}"/>
              </a:ext>
            </a:extLst>
          </p:cNvPr>
          <p:cNvCxnSpPr/>
          <p:nvPr/>
        </p:nvCxnSpPr>
        <p:spPr>
          <a:xfrm>
            <a:off x="5491206" y="1522906"/>
            <a:ext cx="324000" cy="0"/>
          </a:xfrm>
          <a:prstGeom prst="straightConnector1">
            <a:avLst/>
          </a:prstGeom>
          <a:ln>
            <a:solidFill>
              <a:srgbClr val="1D8B92"/>
            </a:solidFill>
            <a:headEnd type="triangle"/>
            <a:tailEnd type="none"/>
          </a:ln>
        </p:spPr>
        <p:style>
          <a:lnRef idx="1">
            <a:schemeClr val="accent1"/>
          </a:lnRef>
          <a:fillRef idx="0">
            <a:schemeClr val="accent1"/>
          </a:fillRef>
          <a:effectRef idx="0">
            <a:schemeClr val="accent1"/>
          </a:effectRef>
          <a:fontRef idx="minor">
            <a:schemeClr val="tx1"/>
          </a:fontRef>
        </p:style>
      </p:cxnSp>
      <p:cxnSp>
        <p:nvCxnSpPr>
          <p:cNvPr id="241" name="直接箭头连接符 240">
            <a:extLst>
              <a:ext uri="{FF2B5EF4-FFF2-40B4-BE49-F238E27FC236}">
                <a16:creationId xmlns:a16="http://schemas.microsoft.com/office/drawing/2014/main" id="{85316AF2-9CF5-4F21-A494-2108CFA2B2ED}"/>
              </a:ext>
            </a:extLst>
          </p:cNvPr>
          <p:cNvCxnSpPr>
            <a:stCxn id="210" idx="3"/>
            <a:endCxn id="211" idx="1"/>
          </p:cNvCxnSpPr>
          <p:nvPr/>
        </p:nvCxnSpPr>
        <p:spPr>
          <a:xfrm>
            <a:off x="6677794" y="1482462"/>
            <a:ext cx="534176" cy="0"/>
          </a:xfrm>
          <a:prstGeom prst="straightConnector1">
            <a:avLst/>
          </a:prstGeom>
          <a:ln>
            <a:solidFill>
              <a:srgbClr val="1D8B92"/>
            </a:solidFill>
            <a:tailEnd type="triangle"/>
          </a:ln>
        </p:spPr>
        <p:style>
          <a:lnRef idx="1">
            <a:schemeClr val="accent1"/>
          </a:lnRef>
          <a:fillRef idx="0">
            <a:schemeClr val="accent1"/>
          </a:fillRef>
          <a:effectRef idx="0">
            <a:schemeClr val="accent1"/>
          </a:effectRef>
          <a:fontRef idx="minor">
            <a:schemeClr val="tx1"/>
          </a:fontRef>
        </p:style>
      </p:cxnSp>
      <p:cxnSp>
        <p:nvCxnSpPr>
          <p:cNvPr id="242" name="直接箭头连接符 241">
            <a:extLst>
              <a:ext uri="{FF2B5EF4-FFF2-40B4-BE49-F238E27FC236}">
                <a16:creationId xmlns:a16="http://schemas.microsoft.com/office/drawing/2014/main" id="{C42AEA42-EA8E-423E-998B-2B03F2223597}"/>
              </a:ext>
            </a:extLst>
          </p:cNvPr>
          <p:cNvCxnSpPr>
            <a:stCxn id="211" idx="3"/>
          </p:cNvCxnSpPr>
          <p:nvPr/>
        </p:nvCxnSpPr>
        <p:spPr>
          <a:xfrm flipV="1">
            <a:off x="8984503" y="1482461"/>
            <a:ext cx="436897" cy="1"/>
          </a:xfrm>
          <a:prstGeom prst="straightConnector1">
            <a:avLst/>
          </a:prstGeom>
          <a:ln>
            <a:solidFill>
              <a:srgbClr val="1D8B92"/>
            </a:solidFill>
            <a:tailEnd type="triangle"/>
          </a:ln>
        </p:spPr>
        <p:style>
          <a:lnRef idx="1">
            <a:schemeClr val="accent1"/>
          </a:lnRef>
          <a:fillRef idx="0">
            <a:schemeClr val="accent1"/>
          </a:fillRef>
          <a:effectRef idx="0">
            <a:schemeClr val="accent1"/>
          </a:effectRef>
          <a:fontRef idx="minor">
            <a:schemeClr val="tx1"/>
          </a:fontRef>
        </p:style>
      </p:cxnSp>
      <p:cxnSp>
        <p:nvCxnSpPr>
          <p:cNvPr id="243" name="直接箭头连接符 242">
            <a:extLst>
              <a:ext uri="{FF2B5EF4-FFF2-40B4-BE49-F238E27FC236}">
                <a16:creationId xmlns:a16="http://schemas.microsoft.com/office/drawing/2014/main" id="{836B9239-DC0A-4587-A59B-30D79357C512}"/>
              </a:ext>
            </a:extLst>
          </p:cNvPr>
          <p:cNvCxnSpPr/>
          <p:nvPr/>
        </p:nvCxnSpPr>
        <p:spPr>
          <a:xfrm>
            <a:off x="8477969" y="1683730"/>
            <a:ext cx="0" cy="308776"/>
          </a:xfrm>
          <a:prstGeom prst="straightConnector1">
            <a:avLst/>
          </a:prstGeom>
          <a:ln>
            <a:solidFill>
              <a:srgbClr val="1D8B92"/>
            </a:solidFill>
            <a:tailEnd type="triangle"/>
          </a:ln>
        </p:spPr>
        <p:style>
          <a:lnRef idx="1">
            <a:schemeClr val="accent1"/>
          </a:lnRef>
          <a:fillRef idx="0">
            <a:schemeClr val="accent1"/>
          </a:fillRef>
          <a:effectRef idx="0">
            <a:schemeClr val="accent1"/>
          </a:effectRef>
          <a:fontRef idx="minor">
            <a:schemeClr val="tx1"/>
          </a:fontRef>
        </p:style>
      </p:cxnSp>
      <p:cxnSp>
        <p:nvCxnSpPr>
          <p:cNvPr id="244" name="直接箭头连接符 243">
            <a:extLst>
              <a:ext uri="{FF2B5EF4-FFF2-40B4-BE49-F238E27FC236}">
                <a16:creationId xmlns:a16="http://schemas.microsoft.com/office/drawing/2014/main" id="{42788A2A-62D8-4B0C-B5FD-F448524C60A9}"/>
              </a:ext>
            </a:extLst>
          </p:cNvPr>
          <p:cNvCxnSpPr/>
          <p:nvPr/>
        </p:nvCxnSpPr>
        <p:spPr>
          <a:xfrm flipV="1">
            <a:off x="7707012" y="1683730"/>
            <a:ext cx="0" cy="308776"/>
          </a:xfrm>
          <a:prstGeom prst="straightConnector1">
            <a:avLst/>
          </a:prstGeom>
          <a:ln>
            <a:solidFill>
              <a:srgbClr val="1D8B92"/>
            </a:solidFill>
            <a:tailEnd type="triangle"/>
          </a:ln>
        </p:spPr>
        <p:style>
          <a:lnRef idx="1">
            <a:schemeClr val="accent1"/>
          </a:lnRef>
          <a:fillRef idx="0">
            <a:schemeClr val="accent1"/>
          </a:fillRef>
          <a:effectRef idx="0">
            <a:schemeClr val="accent1"/>
          </a:effectRef>
          <a:fontRef idx="minor">
            <a:schemeClr val="tx1"/>
          </a:fontRef>
        </p:style>
      </p:cxnSp>
      <p:cxnSp>
        <p:nvCxnSpPr>
          <p:cNvPr id="245" name="肘形连接符 234">
            <a:extLst>
              <a:ext uri="{FF2B5EF4-FFF2-40B4-BE49-F238E27FC236}">
                <a16:creationId xmlns:a16="http://schemas.microsoft.com/office/drawing/2014/main" id="{898AB8BE-63F1-4D0B-8160-2FF3775A8E7A}"/>
              </a:ext>
            </a:extLst>
          </p:cNvPr>
          <p:cNvCxnSpPr>
            <a:endCxn id="202" idx="2"/>
          </p:cNvCxnSpPr>
          <p:nvPr/>
        </p:nvCxnSpPr>
        <p:spPr>
          <a:xfrm rot="5400000" flipH="1" flipV="1">
            <a:off x="5014020" y="2619330"/>
            <a:ext cx="708315" cy="630120"/>
          </a:xfrm>
          <a:prstGeom prst="bentConnector3">
            <a:avLst>
              <a:gd name="adj1" fmla="val 50000"/>
            </a:avLst>
          </a:prstGeom>
          <a:ln>
            <a:solidFill>
              <a:srgbClr val="1D8B92"/>
            </a:solidFill>
            <a:tailEnd type="triangle"/>
          </a:ln>
        </p:spPr>
        <p:style>
          <a:lnRef idx="1">
            <a:schemeClr val="accent1"/>
          </a:lnRef>
          <a:fillRef idx="0">
            <a:schemeClr val="accent1"/>
          </a:fillRef>
          <a:effectRef idx="0">
            <a:schemeClr val="accent1"/>
          </a:effectRef>
          <a:fontRef idx="minor">
            <a:schemeClr val="tx1"/>
          </a:fontRef>
        </p:style>
      </p:cxnSp>
      <p:cxnSp>
        <p:nvCxnSpPr>
          <p:cNvPr id="246" name="肘形连接符 239">
            <a:extLst>
              <a:ext uri="{FF2B5EF4-FFF2-40B4-BE49-F238E27FC236}">
                <a16:creationId xmlns:a16="http://schemas.microsoft.com/office/drawing/2014/main" id="{34726FE4-D3F9-41F9-B406-0F2BB0FDF985}"/>
              </a:ext>
            </a:extLst>
          </p:cNvPr>
          <p:cNvCxnSpPr>
            <a:stCxn id="218" idx="2"/>
            <a:endCxn id="224" idx="0"/>
          </p:cNvCxnSpPr>
          <p:nvPr/>
        </p:nvCxnSpPr>
        <p:spPr>
          <a:xfrm rot="5400000">
            <a:off x="10334283" y="2611911"/>
            <a:ext cx="941736" cy="508000"/>
          </a:xfrm>
          <a:prstGeom prst="bentConnector3">
            <a:avLst>
              <a:gd name="adj1" fmla="val 85063"/>
            </a:avLst>
          </a:prstGeom>
          <a:ln>
            <a:solidFill>
              <a:srgbClr val="1D8B92"/>
            </a:solidFill>
            <a:tailEnd type="triangle"/>
          </a:ln>
        </p:spPr>
        <p:style>
          <a:lnRef idx="1">
            <a:schemeClr val="accent1"/>
          </a:lnRef>
          <a:fillRef idx="0">
            <a:schemeClr val="accent1"/>
          </a:fillRef>
          <a:effectRef idx="0">
            <a:schemeClr val="accent1"/>
          </a:effectRef>
          <a:fontRef idx="minor">
            <a:schemeClr val="tx1"/>
          </a:fontRef>
        </p:style>
      </p:cxnSp>
      <p:cxnSp>
        <p:nvCxnSpPr>
          <p:cNvPr id="247" name="直接箭头连接符 246">
            <a:extLst>
              <a:ext uri="{FF2B5EF4-FFF2-40B4-BE49-F238E27FC236}">
                <a16:creationId xmlns:a16="http://schemas.microsoft.com/office/drawing/2014/main" id="{A2B6A3F9-0268-4EF8-930C-964CE2F8FDEB}"/>
              </a:ext>
            </a:extLst>
          </p:cNvPr>
          <p:cNvCxnSpPr>
            <a:stCxn id="207" idx="1"/>
            <a:endCxn id="206" idx="3"/>
          </p:cNvCxnSpPr>
          <p:nvPr/>
        </p:nvCxnSpPr>
        <p:spPr>
          <a:xfrm flipH="1">
            <a:off x="9216730" y="4078331"/>
            <a:ext cx="204670" cy="0"/>
          </a:xfrm>
          <a:prstGeom prst="straightConnector1">
            <a:avLst/>
          </a:prstGeom>
          <a:ln>
            <a:solidFill>
              <a:srgbClr val="1D8B92"/>
            </a:solidFill>
            <a:tailEnd type="triangle"/>
          </a:ln>
        </p:spPr>
        <p:style>
          <a:lnRef idx="1">
            <a:schemeClr val="accent1"/>
          </a:lnRef>
          <a:fillRef idx="0">
            <a:schemeClr val="accent1"/>
          </a:fillRef>
          <a:effectRef idx="0">
            <a:schemeClr val="accent1"/>
          </a:effectRef>
          <a:fontRef idx="minor">
            <a:schemeClr val="tx1"/>
          </a:fontRef>
        </p:style>
      </p:cxnSp>
      <p:sp>
        <p:nvSpPr>
          <p:cNvPr id="248" name="文本框 247">
            <a:extLst>
              <a:ext uri="{FF2B5EF4-FFF2-40B4-BE49-F238E27FC236}">
                <a16:creationId xmlns:a16="http://schemas.microsoft.com/office/drawing/2014/main" id="{9781F896-28FD-4D87-9F8F-AD8E9A7C7E89}"/>
              </a:ext>
            </a:extLst>
          </p:cNvPr>
          <p:cNvSpPr txBox="1"/>
          <p:nvPr/>
        </p:nvSpPr>
        <p:spPr>
          <a:xfrm>
            <a:off x="4983643" y="2681667"/>
            <a:ext cx="646331" cy="230832"/>
          </a:xfrm>
          <a:prstGeom prst="rect">
            <a:avLst/>
          </a:prstGeom>
          <a:noFill/>
        </p:spPr>
        <p:txBody>
          <a:bodyPr wrap="none" rtlCol="0">
            <a:spAutoFit/>
          </a:bodyPr>
          <a:lstStyle/>
          <a:p>
            <a:r>
              <a:rPr lang="zh-CN" altLang="en-US" sz="900" dirty="0">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线索导入</a:t>
            </a:r>
          </a:p>
        </p:txBody>
      </p:sp>
      <p:sp>
        <p:nvSpPr>
          <p:cNvPr id="249" name="文本框 248">
            <a:extLst>
              <a:ext uri="{FF2B5EF4-FFF2-40B4-BE49-F238E27FC236}">
                <a16:creationId xmlns:a16="http://schemas.microsoft.com/office/drawing/2014/main" id="{5ACEB6F0-A5F2-4D3A-BF91-46CD28979799}"/>
              </a:ext>
            </a:extLst>
          </p:cNvPr>
          <p:cNvSpPr txBox="1"/>
          <p:nvPr/>
        </p:nvSpPr>
        <p:spPr>
          <a:xfrm>
            <a:off x="7041582" y="1740369"/>
            <a:ext cx="646331" cy="230832"/>
          </a:xfrm>
          <a:prstGeom prst="rect">
            <a:avLst/>
          </a:prstGeom>
          <a:noFill/>
        </p:spPr>
        <p:txBody>
          <a:bodyPr wrap="none" rtlCol="0">
            <a:spAutoFit/>
          </a:bodyPr>
          <a:lstStyle/>
          <a:p>
            <a:r>
              <a:rPr lang="zh-CN" altLang="en-US" sz="900" dirty="0">
                <a:solidFill>
                  <a:srgbClr val="00DBC0"/>
                </a:solidFill>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领取客户</a:t>
            </a:r>
          </a:p>
        </p:txBody>
      </p:sp>
      <p:sp>
        <p:nvSpPr>
          <p:cNvPr id="250" name="文本框 249">
            <a:extLst>
              <a:ext uri="{FF2B5EF4-FFF2-40B4-BE49-F238E27FC236}">
                <a16:creationId xmlns:a16="http://schemas.microsoft.com/office/drawing/2014/main" id="{2C60C8B4-E274-4820-A153-E9AB7E2A0DA2}"/>
              </a:ext>
            </a:extLst>
          </p:cNvPr>
          <p:cNvSpPr txBox="1"/>
          <p:nvPr/>
        </p:nvSpPr>
        <p:spPr>
          <a:xfrm>
            <a:off x="8437279" y="1740369"/>
            <a:ext cx="646331" cy="230832"/>
          </a:xfrm>
          <a:prstGeom prst="rect">
            <a:avLst/>
          </a:prstGeom>
          <a:noFill/>
        </p:spPr>
        <p:txBody>
          <a:bodyPr wrap="none" rtlCol="0">
            <a:spAutoFit/>
          </a:bodyPr>
          <a:lstStyle/>
          <a:p>
            <a:r>
              <a:rPr lang="zh-CN" altLang="en-US" sz="900" dirty="0">
                <a:solidFill>
                  <a:srgbClr val="00DBC0"/>
                </a:solidFill>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退回客户</a:t>
            </a:r>
          </a:p>
        </p:txBody>
      </p:sp>
      <p:cxnSp>
        <p:nvCxnSpPr>
          <p:cNvPr id="251" name="直接箭头连接符 250">
            <a:extLst>
              <a:ext uri="{FF2B5EF4-FFF2-40B4-BE49-F238E27FC236}">
                <a16:creationId xmlns:a16="http://schemas.microsoft.com/office/drawing/2014/main" id="{461E93C9-C546-4776-B424-1A41A741ACE1}"/>
              </a:ext>
            </a:extLst>
          </p:cNvPr>
          <p:cNvCxnSpPr>
            <a:stCxn id="216" idx="2"/>
          </p:cNvCxnSpPr>
          <p:nvPr/>
        </p:nvCxnSpPr>
        <p:spPr>
          <a:xfrm flipH="1">
            <a:off x="11320407" y="1807317"/>
            <a:ext cx="1" cy="179273"/>
          </a:xfrm>
          <a:prstGeom prst="straightConnector1">
            <a:avLst/>
          </a:prstGeom>
          <a:ln>
            <a:solidFill>
              <a:srgbClr val="1D8B92"/>
            </a:solidFill>
            <a:tailEnd type="triangle"/>
          </a:ln>
        </p:spPr>
        <p:style>
          <a:lnRef idx="1">
            <a:schemeClr val="accent1"/>
          </a:lnRef>
          <a:fillRef idx="0">
            <a:schemeClr val="accent1"/>
          </a:fillRef>
          <a:effectRef idx="0">
            <a:schemeClr val="accent1"/>
          </a:effectRef>
          <a:fontRef idx="minor">
            <a:schemeClr val="tx1"/>
          </a:fontRef>
        </p:style>
      </p:cxnSp>
      <p:cxnSp>
        <p:nvCxnSpPr>
          <p:cNvPr id="252" name="肘形连接符 257">
            <a:extLst>
              <a:ext uri="{FF2B5EF4-FFF2-40B4-BE49-F238E27FC236}">
                <a16:creationId xmlns:a16="http://schemas.microsoft.com/office/drawing/2014/main" id="{3EAB8BC7-B4A7-4043-A789-F4246488E836}"/>
              </a:ext>
            </a:extLst>
          </p:cNvPr>
          <p:cNvCxnSpPr>
            <a:endCxn id="217" idx="0"/>
          </p:cNvCxnSpPr>
          <p:nvPr/>
        </p:nvCxnSpPr>
        <p:spPr>
          <a:xfrm rot="10800000" flipV="1">
            <a:off x="9999609" y="1896952"/>
            <a:ext cx="1320799" cy="95553"/>
          </a:xfrm>
          <a:prstGeom prst="bentConnector2">
            <a:avLst/>
          </a:prstGeom>
          <a:ln>
            <a:solidFill>
              <a:srgbClr val="1D8B92"/>
            </a:solidFill>
            <a:prstDash val="sysDash"/>
            <a:tailEnd type="triangle"/>
          </a:ln>
        </p:spPr>
        <p:style>
          <a:lnRef idx="1">
            <a:schemeClr val="accent1"/>
          </a:lnRef>
          <a:fillRef idx="0">
            <a:schemeClr val="accent1"/>
          </a:fillRef>
          <a:effectRef idx="0">
            <a:schemeClr val="accent1"/>
          </a:effectRef>
          <a:fontRef idx="minor">
            <a:schemeClr val="tx1"/>
          </a:fontRef>
        </p:style>
      </p:cxnSp>
      <p:sp>
        <p:nvSpPr>
          <p:cNvPr id="253" name="文本框 252">
            <a:extLst>
              <a:ext uri="{FF2B5EF4-FFF2-40B4-BE49-F238E27FC236}">
                <a16:creationId xmlns:a16="http://schemas.microsoft.com/office/drawing/2014/main" id="{FB1E5B1A-E968-42D3-A7D3-5AD322DD801D}"/>
              </a:ext>
            </a:extLst>
          </p:cNvPr>
          <p:cNvSpPr txBox="1"/>
          <p:nvPr/>
        </p:nvSpPr>
        <p:spPr>
          <a:xfrm>
            <a:off x="5432633" y="1158081"/>
            <a:ext cx="415498" cy="230832"/>
          </a:xfrm>
          <a:prstGeom prst="rect">
            <a:avLst/>
          </a:prstGeom>
          <a:noFill/>
        </p:spPr>
        <p:txBody>
          <a:bodyPr wrap="none" rtlCol="0">
            <a:spAutoFit/>
          </a:bodyPr>
          <a:lstStyle/>
          <a:p>
            <a:r>
              <a:rPr lang="zh-CN" altLang="en-US" sz="900" dirty="0">
                <a:solidFill>
                  <a:srgbClr val="00DBC0"/>
                </a:solidFill>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领取</a:t>
            </a:r>
          </a:p>
        </p:txBody>
      </p:sp>
      <p:sp>
        <p:nvSpPr>
          <p:cNvPr id="254" name="文本框 253">
            <a:extLst>
              <a:ext uri="{FF2B5EF4-FFF2-40B4-BE49-F238E27FC236}">
                <a16:creationId xmlns:a16="http://schemas.microsoft.com/office/drawing/2014/main" id="{6449C96E-1F77-43CB-8D82-0CA6F992CEB6}"/>
              </a:ext>
            </a:extLst>
          </p:cNvPr>
          <p:cNvSpPr txBox="1"/>
          <p:nvPr/>
        </p:nvSpPr>
        <p:spPr>
          <a:xfrm>
            <a:off x="5432633" y="1589881"/>
            <a:ext cx="415498" cy="230832"/>
          </a:xfrm>
          <a:prstGeom prst="rect">
            <a:avLst/>
          </a:prstGeom>
          <a:noFill/>
        </p:spPr>
        <p:txBody>
          <a:bodyPr wrap="none" rtlCol="0">
            <a:spAutoFit/>
          </a:bodyPr>
          <a:lstStyle/>
          <a:p>
            <a:r>
              <a:rPr lang="zh-CN" altLang="en-US" sz="900" dirty="0">
                <a:solidFill>
                  <a:srgbClr val="00DBC0"/>
                </a:solidFill>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退回</a:t>
            </a:r>
          </a:p>
        </p:txBody>
      </p:sp>
      <p:sp>
        <p:nvSpPr>
          <p:cNvPr id="255" name="矩形 254">
            <a:extLst>
              <a:ext uri="{FF2B5EF4-FFF2-40B4-BE49-F238E27FC236}">
                <a16:creationId xmlns:a16="http://schemas.microsoft.com/office/drawing/2014/main" id="{7D4E540F-F085-4BAC-91D9-65485D8D6B3A}"/>
              </a:ext>
            </a:extLst>
          </p:cNvPr>
          <p:cNvSpPr/>
          <p:nvPr/>
        </p:nvSpPr>
        <p:spPr>
          <a:xfrm>
            <a:off x="4747723" y="3520454"/>
            <a:ext cx="848882" cy="282398"/>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rPr>
              <a:t>搜客线索</a:t>
            </a:r>
          </a:p>
        </p:txBody>
      </p:sp>
      <p:sp>
        <p:nvSpPr>
          <p:cNvPr id="256" name="矩形 255">
            <a:extLst>
              <a:ext uri="{FF2B5EF4-FFF2-40B4-BE49-F238E27FC236}">
                <a16:creationId xmlns:a16="http://schemas.microsoft.com/office/drawing/2014/main" id="{57AA1236-6270-4E6C-BB21-60A5DFE5970C}"/>
              </a:ext>
            </a:extLst>
          </p:cNvPr>
          <p:cNvSpPr/>
          <p:nvPr/>
        </p:nvSpPr>
        <p:spPr>
          <a:xfrm>
            <a:off x="4747723" y="3850654"/>
            <a:ext cx="848882" cy="282398"/>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rPr>
              <a:t>抖音渠道</a:t>
            </a:r>
          </a:p>
        </p:txBody>
      </p:sp>
      <p:sp>
        <p:nvSpPr>
          <p:cNvPr id="257" name="矩形 256">
            <a:extLst>
              <a:ext uri="{FF2B5EF4-FFF2-40B4-BE49-F238E27FC236}">
                <a16:creationId xmlns:a16="http://schemas.microsoft.com/office/drawing/2014/main" id="{7EA724C9-24E1-463F-AA2D-C4E6F008367F}"/>
              </a:ext>
            </a:extLst>
          </p:cNvPr>
          <p:cNvSpPr/>
          <p:nvPr/>
        </p:nvSpPr>
        <p:spPr>
          <a:xfrm>
            <a:off x="4747723" y="4180854"/>
            <a:ext cx="848882" cy="282398"/>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rPr>
              <a:t>线下活动</a:t>
            </a:r>
          </a:p>
        </p:txBody>
      </p:sp>
      <p:sp>
        <p:nvSpPr>
          <p:cNvPr id="258" name="矩形 257">
            <a:extLst>
              <a:ext uri="{FF2B5EF4-FFF2-40B4-BE49-F238E27FC236}">
                <a16:creationId xmlns:a16="http://schemas.microsoft.com/office/drawing/2014/main" id="{CE3779F6-0354-4493-9593-E92497219D1A}"/>
              </a:ext>
            </a:extLst>
          </p:cNvPr>
          <p:cNvSpPr/>
          <p:nvPr/>
        </p:nvSpPr>
        <p:spPr>
          <a:xfrm>
            <a:off x="4747723" y="4511054"/>
            <a:ext cx="848882" cy="282398"/>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rPr>
              <a:t>百度推广</a:t>
            </a:r>
          </a:p>
        </p:txBody>
      </p:sp>
      <p:sp>
        <p:nvSpPr>
          <p:cNvPr id="259" name="矩形 258">
            <a:extLst>
              <a:ext uri="{FF2B5EF4-FFF2-40B4-BE49-F238E27FC236}">
                <a16:creationId xmlns:a16="http://schemas.microsoft.com/office/drawing/2014/main" id="{2FA3C42E-196A-44F8-8FC3-6869FC2F69A4}"/>
              </a:ext>
            </a:extLst>
          </p:cNvPr>
          <p:cNvSpPr/>
          <p:nvPr/>
        </p:nvSpPr>
        <p:spPr>
          <a:xfrm>
            <a:off x="4747723" y="4841254"/>
            <a:ext cx="848882" cy="282398"/>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rPr>
              <a:t>······</a:t>
            </a:r>
            <a:endParaRPr lang="zh-CN" altLang="en-US" sz="10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260" name="矩形 259">
            <a:extLst>
              <a:ext uri="{FF2B5EF4-FFF2-40B4-BE49-F238E27FC236}">
                <a16:creationId xmlns:a16="http://schemas.microsoft.com/office/drawing/2014/main" id="{74EDD1AA-1AB4-4963-8A6D-B80303892F7C}"/>
              </a:ext>
            </a:extLst>
          </p:cNvPr>
          <p:cNvSpPr/>
          <p:nvPr/>
        </p:nvSpPr>
        <p:spPr>
          <a:xfrm>
            <a:off x="5852623" y="3520453"/>
            <a:ext cx="848882" cy="380847"/>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rPr>
              <a:t>每日线索</a:t>
            </a:r>
            <a:endParaRPr lang="en-US" altLang="zh-CN" sz="10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a:p>
            <a:pPr algn="ctr"/>
            <a:r>
              <a:rPr lang="zh-CN" altLang="en-US" sz="10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rPr>
              <a:t>分析</a:t>
            </a:r>
          </a:p>
        </p:txBody>
      </p:sp>
      <p:sp>
        <p:nvSpPr>
          <p:cNvPr id="261" name="矩形 260">
            <a:extLst>
              <a:ext uri="{FF2B5EF4-FFF2-40B4-BE49-F238E27FC236}">
                <a16:creationId xmlns:a16="http://schemas.microsoft.com/office/drawing/2014/main" id="{742CC691-6C68-417B-B3F0-44F271BD1FB2}"/>
              </a:ext>
            </a:extLst>
          </p:cNvPr>
          <p:cNvSpPr/>
          <p:nvPr/>
        </p:nvSpPr>
        <p:spPr>
          <a:xfrm>
            <a:off x="5852623" y="3980290"/>
            <a:ext cx="848882" cy="282398"/>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rPr>
              <a:t>各渠道</a:t>
            </a:r>
            <a:r>
              <a:rPr lang="en-US" altLang="zh-CN" sz="10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rPr>
              <a:t>ROI</a:t>
            </a:r>
            <a:endParaRPr lang="zh-CN" altLang="en-US" sz="10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262" name="矩形 261">
            <a:extLst>
              <a:ext uri="{FF2B5EF4-FFF2-40B4-BE49-F238E27FC236}">
                <a16:creationId xmlns:a16="http://schemas.microsoft.com/office/drawing/2014/main" id="{858D6949-2C4C-4D9E-9A34-73467DBE1216}"/>
              </a:ext>
            </a:extLst>
          </p:cNvPr>
          <p:cNvSpPr/>
          <p:nvPr/>
        </p:nvSpPr>
        <p:spPr>
          <a:xfrm>
            <a:off x="5852623" y="4370243"/>
            <a:ext cx="848882" cy="398715"/>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rPr>
              <a:t>线索转客户比例</a:t>
            </a:r>
          </a:p>
        </p:txBody>
      </p:sp>
      <p:sp>
        <p:nvSpPr>
          <p:cNvPr id="263" name="矩形 262">
            <a:extLst>
              <a:ext uri="{FF2B5EF4-FFF2-40B4-BE49-F238E27FC236}">
                <a16:creationId xmlns:a16="http://schemas.microsoft.com/office/drawing/2014/main" id="{ABE16558-DC2C-410C-8C7D-BD823AB05081}"/>
              </a:ext>
            </a:extLst>
          </p:cNvPr>
          <p:cNvSpPr/>
          <p:nvPr/>
        </p:nvSpPr>
        <p:spPr>
          <a:xfrm>
            <a:off x="5852623" y="4828329"/>
            <a:ext cx="848882" cy="282398"/>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rPr>
              <a:t>······</a:t>
            </a:r>
            <a:endParaRPr lang="zh-CN" altLang="en-US" sz="10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endParaRPr>
          </a:p>
        </p:txBody>
      </p:sp>
      <p:sp>
        <p:nvSpPr>
          <p:cNvPr id="264" name="矩形 263">
            <a:extLst>
              <a:ext uri="{FF2B5EF4-FFF2-40B4-BE49-F238E27FC236}">
                <a16:creationId xmlns:a16="http://schemas.microsoft.com/office/drawing/2014/main" id="{EDAA2F20-F1F6-47DD-B4E8-97D870CA9D5D}"/>
              </a:ext>
            </a:extLst>
          </p:cNvPr>
          <p:cNvSpPr/>
          <p:nvPr/>
        </p:nvSpPr>
        <p:spPr>
          <a:xfrm>
            <a:off x="4747722" y="5772156"/>
            <a:ext cx="1042911" cy="313012"/>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rPr>
              <a:t>自定义表单</a:t>
            </a:r>
          </a:p>
        </p:txBody>
      </p:sp>
      <p:sp>
        <p:nvSpPr>
          <p:cNvPr id="265" name="矩形 264">
            <a:extLst>
              <a:ext uri="{FF2B5EF4-FFF2-40B4-BE49-F238E27FC236}">
                <a16:creationId xmlns:a16="http://schemas.microsoft.com/office/drawing/2014/main" id="{2DB14671-8D22-4071-ACFC-E3C951AE6E86}"/>
              </a:ext>
            </a:extLst>
          </p:cNvPr>
          <p:cNvSpPr/>
          <p:nvPr/>
        </p:nvSpPr>
        <p:spPr>
          <a:xfrm>
            <a:off x="5888182" y="5772156"/>
            <a:ext cx="1042911" cy="313012"/>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rPr>
              <a:t>自定义流程</a:t>
            </a:r>
          </a:p>
        </p:txBody>
      </p:sp>
      <p:sp>
        <p:nvSpPr>
          <p:cNvPr id="266" name="矩形 265">
            <a:extLst>
              <a:ext uri="{FF2B5EF4-FFF2-40B4-BE49-F238E27FC236}">
                <a16:creationId xmlns:a16="http://schemas.microsoft.com/office/drawing/2014/main" id="{F48B93EC-71E8-43AD-98D6-AE9CF3BCC67F}"/>
              </a:ext>
            </a:extLst>
          </p:cNvPr>
          <p:cNvSpPr/>
          <p:nvPr/>
        </p:nvSpPr>
        <p:spPr>
          <a:xfrm>
            <a:off x="7028642" y="5772156"/>
            <a:ext cx="1042911" cy="313012"/>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rPr>
              <a:t>自定义仪表盘</a:t>
            </a:r>
          </a:p>
        </p:txBody>
      </p:sp>
      <p:sp>
        <p:nvSpPr>
          <p:cNvPr id="267" name="矩形 266">
            <a:extLst>
              <a:ext uri="{FF2B5EF4-FFF2-40B4-BE49-F238E27FC236}">
                <a16:creationId xmlns:a16="http://schemas.microsoft.com/office/drawing/2014/main" id="{7ABE8B7E-6E61-4EFA-A1A7-69DCD4A8694E}"/>
              </a:ext>
            </a:extLst>
          </p:cNvPr>
          <p:cNvSpPr/>
          <p:nvPr/>
        </p:nvSpPr>
        <p:spPr>
          <a:xfrm>
            <a:off x="8169102" y="5772156"/>
            <a:ext cx="1042911" cy="313012"/>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rPr>
              <a:t>自定义权限</a:t>
            </a:r>
          </a:p>
        </p:txBody>
      </p:sp>
      <p:sp>
        <p:nvSpPr>
          <p:cNvPr id="268" name="矩形 267">
            <a:extLst>
              <a:ext uri="{FF2B5EF4-FFF2-40B4-BE49-F238E27FC236}">
                <a16:creationId xmlns:a16="http://schemas.microsoft.com/office/drawing/2014/main" id="{71501F76-8DB6-46EE-83B7-368554CA54C6}"/>
              </a:ext>
            </a:extLst>
          </p:cNvPr>
          <p:cNvSpPr/>
          <p:nvPr/>
        </p:nvSpPr>
        <p:spPr>
          <a:xfrm>
            <a:off x="9309562" y="5772156"/>
            <a:ext cx="1042911" cy="313012"/>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rPr>
              <a:t>自定义移动端</a:t>
            </a:r>
          </a:p>
        </p:txBody>
      </p:sp>
      <p:sp>
        <p:nvSpPr>
          <p:cNvPr id="269" name="矩形 268">
            <a:extLst>
              <a:ext uri="{FF2B5EF4-FFF2-40B4-BE49-F238E27FC236}">
                <a16:creationId xmlns:a16="http://schemas.microsoft.com/office/drawing/2014/main" id="{0370D4BA-BEEA-4678-80F1-4B4235174A1D}"/>
              </a:ext>
            </a:extLst>
          </p:cNvPr>
          <p:cNvSpPr/>
          <p:nvPr/>
        </p:nvSpPr>
        <p:spPr>
          <a:xfrm>
            <a:off x="10450022" y="5772156"/>
            <a:ext cx="1042911" cy="313012"/>
          </a:xfrm>
          <a:prstGeom prst="rect">
            <a:avLst/>
          </a:prstGeom>
          <a:solidFill>
            <a:schemeClr val="bg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000" dirty="0">
                <a:solidFill>
                  <a:schemeClr val="tx1"/>
                </a:solidFill>
                <a:latin typeface="Alibaba Sans Light" panose="020B0303020203040204" pitchFamily="34" charset="0"/>
                <a:cs typeface="Alibaba Sans Light" panose="020B0303020203040204" pitchFamily="34" charset="0"/>
                <a:sym typeface="Alibaba Sans Light" panose="020B0303020203040204" pitchFamily="34" charset="0"/>
              </a:rPr>
              <a:t>开放平台</a:t>
            </a:r>
          </a:p>
        </p:txBody>
      </p:sp>
      <p:sp>
        <p:nvSpPr>
          <p:cNvPr id="270" name="文本框 269">
            <a:extLst>
              <a:ext uri="{FF2B5EF4-FFF2-40B4-BE49-F238E27FC236}">
                <a16:creationId xmlns:a16="http://schemas.microsoft.com/office/drawing/2014/main" id="{185CBD38-9A71-4FBD-9679-5DBCC2F779EB}"/>
              </a:ext>
            </a:extLst>
          </p:cNvPr>
          <p:cNvSpPr txBox="1"/>
          <p:nvPr/>
        </p:nvSpPr>
        <p:spPr>
          <a:xfrm>
            <a:off x="4796512" y="3289622"/>
            <a:ext cx="761747" cy="230832"/>
          </a:xfrm>
          <a:prstGeom prst="rect">
            <a:avLst/>
          </a:prstGeom>
          <a:noFill/>
        </p:spPr>
        <p:txBody>
          <a:bodyPr wrap="none" rtlCol="0">
            <a:spAutoFit/>
          </a:bodyPr>
          <a:lstStyle/>
          <a:p>
            <a:r>
              <a:rPr lang="zh-CN" altLang="en-US" sz="900" b="1" dirty="0">
                <a:solidFill>
                  <a:srgbClr val="00DBC0"/>
                </a:solidFill>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各渠道获客</a:t>
            </a:r>
          </a:p>
        </p:txBody>
      </p:sp>
      <p:sp>
        <p:nvSpPr>
          <p:cNvPr id="271" name="文本框 270">
            <a:extLst>
              <a:ext uri="{FF2B5EF4-FFF2-40B4-BE49-F238E27FC236}">
                <a16:creationId xmlns:a16="http://schemas.microsoft.com/office/drawing/2014/main" id="{2EDC40BE-B6BE-4763-9589-146AC2ABC6B2}"/>
              </a:ext>
            </a:extLst>
          </p:cNvPr>
          <p:cNvSpPr txBox="1"/>
          <p:nvPr/>
        </p:nvSpPr>
        <p:spPr>
          <a:xfrm>
            <a:off x="5939758" y="3289622"/>
            <a:ext cx="646331" cy="230832"/>
          </a:xfrm>
          <a:prstGeom prst="rect">
            <a:avLst/>
          </a:prstGeom>
          <a:noFill/>
        </p:spPr>
        <p:txBody>
          <a:bodyPr wrap="none" rtlCol="0">
            <a:spAutoFit/>
          </a:bodyPr>
          <a:lstStyle/>
          <a:p>
            <a:r>
              <a:rPr lang="zh-CN" altLang="en-US" sz="900" b="1" dirty="0">
                <a:solidFill>
                  <a:srgbClr val="00DBC0"/>
                </a:solidFill>
                <a:latin typeface="Alibaba Sans Light" panose="020B0303020203040204" pitchFamily="34" charset="0"/>
                <a:ea typeface="思源黑体 CN Light" panose="020B0300000000000000" pitchFamily="34" charset="-122"/>
                <a:cs typeface="Alibaba Sans Light" panose="020B0303020203040204" pitchFamily="34" charset="0"/>
                <a:sym typeface="Alibaba Sans Light" panose="020B0303020203040204" pitchFamily="34" charset="0"/>
              </a:rPr>
              <a:t>市场看板</a:t>
            </a:r>
          </a:p>
        </p:txBody>
      </p:sp>
    </p:spTree>
    <p:extLst>
      <p:ext uri="{BB962C8B-B14F-4D97-AF65-F5344CB8AC3E}">
        <p14:creationId xmlns:p14="http://schemas.microsoft.com/office/powerpoint/2010/main" val="234850685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865FF438-62BE-460E-9AA5-D858880EFBDC}"/>
              </a:ext>
            </a:extLst>
          </p:cNvPr>
          <p:cNvSpPr txBox="1"/>
          <p:nvPr/>
        </p:nvSpPr>
        <p:spPr>
          <a:xfrm>
            <a:off x="71120" y="101600"/>
            <a:ext cx="3302000" cy="400110"/>
          </a:xfrm>
          <a:prstGeom prst="rect">
            <a:avLst/>
          </a:prstGeom>
          <a:noFill/>
        </p:spPr>
        <p:txBody>
          <a:bodyPr wrap="square" rtlCol="0">
            <a:spAutoFit/>
          </a:bodyPr>
          <a:lstStyle/>
          <a:p>
            <a:r>
              <a:rPr lang="en-US" altLang="zh-CN" sz="2000" b="1" dirty="0">
                <a:solidFill>
                  <a:schemeClr val="bg1"/>
                </a:solidFill>
              </a:rPr>
              <a:t>7.3 </a:t>
            </a:r>
            <a:r>
              <a:rPr lang="zh-CN" altLang="en-US" sz="2000" b="1" dirty="0">
                <a:solidFill>
                  <a:schemeClr val="bg1"/>
                </a:solidFill>
              </a:rPr>
              <a:t>行业应用案例</a:t>
            </a:r>
          </a:p>
        </p:txBody>
      </p:sp>
      <p:pic>
        <p:nvPicPr>
          <p:cNvPr id="4" name="图片 3">
            <a:extLst>
              <a:ext uri="{FF2B5EF4-FFF2-40B4-BE49-F238E27FC236}">
                <a16:creationId xmlns:a16="http://schemas.microsoft.com/office/drawing/2014/main" id="{8779DF4F-24B1-40A1-8E83-7397F7394071}"/>
              </a:ext>
            </a:extLst>
          </p:cNvPr>
          <p:cNvPicPr>
            <a:picLocks noChangeAspect="1"/>
          </p:cNvPicPr>
          <p:nvPr/>
        </p:nvPicPr>
        <p:blipFill>
          <a:blip r:embed="rId2"/>
          <a:stretch>
            <a:fillRect/>
          </a:stretch>
        </p:blipFill>
        <p:spPr>
          <a:xfrm>
            <a:off x="0" y="1603277"/>
            <a:ext cx="12192000" cy="3651446"/>
          </a:xfrm>
          <a:prstGeom prst="rect">
            <a:avLst/>
          </a:prstGeom>
        </p:spPr>
      </p:pic>
    </p:spTree>
    <p:extLst>
      <p:ext uri="{BB962C8B-B14F-4D97-AF65-F5344CB8AC3E}">
        <p14:creationId xmlns:p14="http://schemas.microsoft.com/office/powerpoint/2010/main" val="41931572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5D265EF1-7E37-4485-BD57-5E5FD9601A55}"/>
              </a:ext>
            </a:extLst>
          </p:cNvPr>
          <p:cNvSpPr txBox="1"/>
          <p:nvPr/>
        </p:nvSpPr>
        <p:spPr>
          <a:xfrm>
            <a:off x="71119" y="101600"/>
            <a:ext cx="5304797" cy="400110"/>
          </a:xfrm>
          <a:prstGeom prst="rect">
            <a:avLst/>
          </a:prstGeom>
          <a:noFill/>
        </p:spPr>
        <p:txBody>
          <a:bodyPr wrap="square" rtlCol="0">
            <a:spAutoFit/>
          </a:bodyPr>
          <a:lstStyle/>
          <a:p>
            <a:r>
              <a:rPr lang="zh-CN" altLang="en-US" sz="2000" b="1" dirty="0">
                <a:solidFill>
                  <a:schemeClr val="bg1"/>
                </a:solidFill>
              </a:rPr>
              <a:t>制造行业</a:t>
            </a:r>
          </a:p>
        </p:txBody>
      </p:sp>
      <p:sp>
        <p:nvSpPr>
          <p:cNvPr id="4" name="矩形 3">
            <a:extLst>
              <a:ext uri="{FF2B5EF4-FFF2-40B4-BE49-F238E27FC236}">
                <a16:creationId xmlns:a16="http://schemas.microsoft.com/office/drawing/2014/main" id="{801C4468-0513-49D5-9767-BA2170E0A774}"/>
              </a:ext>
            </a:extLst>
          </p:cNvPr>
          <p:cNvSpPr/>
          <p:nvPr/>
        </p:nvSpPr>
        <p:spPr>
          <a:xfrm>
            <a:off x="585354" y="2516215"/>
            <a:ext cx="2105891" cy="304523"/>
          </a:xfrm>
          <a:prstGeom prst="rect">
            <a:avLst/>
          </a:prstGeom>
          <a:solidFill>
            <a:srgbClr val="62B4E3"/>
          </a:solidFill>
          <a:ln>
            <a:solidFill>
              <a:srgbClr val="62B4E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latin typeface="微软雅黑" panose="020B0503020204020204" pitchFamily="34" charset="-122"/>
                <a:ea typeface="微软雅黑" panose="020B0503020204020204" pitchFamily="34" charset="-122"/>
                <a:cs typeface="+mn-ea"/>
                <a:sym typeface="微软雅黑" panose="020B0503020204020204" pitchFamily="34" charset="-122"/>
              </a:rPr>
              <a:t>项目简介</a:t>
            </a:r>
          </a:p>
        </p:txBody>
      </p:sp>
      <p:sp>
        <p:nvSpPr>
          <p:cNvPr id="5" name="燕尾形 4">
            <a:extLst>
              <a:ext uri="{FF2B5EF4-FFF2-40B4-BE49-F238E27FC236}">
                <a16:creationId xmlns:a16="http://schemas.microsoft.com/office/drawing/2014/main" id="{741574EB-DDD4-4C19-A399-7EC105A23822}"/>
              </a:ext>
            </a:extLst>
          </p:cNvPr>
          <p:cNvSpPr/>
          <p:nvPr/>
        </p:nvSpPr>
        <p:spPr>
          <a:xfrm>
            <a:off x="479711" y="2516215"/>
            <a:ext cx="252844" cy="304523"/>
          </a:xfrm>
          <a:prstGeom prst="chevron">
            <a:avLst>
              <a:gd name="adj" fmla="val 47141"/>
            </a:avLst>
          </a:prstGeom>
          <a:solidFill>
            <a:srgbClr val="62B4E3"/>
          </a:solidFill>
          <a:ln w="38100">
            <a:solidFill>
              <a:srgbClr val="62B4E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pic>
        <p:nvPicPr>
          <p:cNvPr id="8" name="图片 7">
            <a:extLst>
              <a:ext uri="{FF2B5EF4-FFF2-40B4-BE49-F238E27FC236}">
                <a16:creationId xmlns:a16="http://schemas.microsoft.com/office/drawing/2014/main" id="{E8FEA124-84FE-4239-A796-71A86A2AD3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50023" y="1023908"/>
            <a:ext cx="8615108" cy="5075082"/>
          </a:xfrm>
          <a:prstGeom prst="rect">
            <a:avLst/>
          </a:prstGeom>
        </p:spPr>
      </p:pic>
      <p:sp>
        <p:nvSpPr>
          <p:cNvPr id="13" name="文本框 12">
            <a:extLst>
              <a:ext uri="{FF2B5EF4-FFF2-40B4-BE49-F238E27FC236}">
                <a16:creationId xmlns:a16="http://schemas.microsoft.com/office/drawing/2014/main" id="{01FF8885-18FD-4C1A-BAD8-97FE440AE5B3}"/>
              </a:ext>
            </a:extLst>
          </p:cNvPr>
          <p:cNvSpPr txBox="1"/>
          <p:nvPr/>
        </p:nvSpPr>
        <p:spPr>
          <a:xfrm>
            <a:off x="338969" y="1628800"/>
            <a:ext cx="2598659" cy="830997"/>
          </a:xfrm>
          <a:prstGeom prst="rect">
            <a:avLst/>
          </a:prstGeom>
          <a:noFill/>
        </p:spPr>
        <p:txBody>
          <a:bodyPr wrap="square" rtlCol="0">
            <a:spAutoFit/>
          </a:bodyPr>
          <a:lstStyle/>
          <a:p>
            <a:r>
              <a:rPr lang="zh-CN" altLang="en-US" sz="1600" dirty="0">
                <a:solidFill>
                  <a:schemeClr val="bg2">
                    <a:lumMod val="25000"/>
                  </a:schemeClr>
                </a:solidFill>
                <a:hlinkClick r:id="rId3"/>
              </a:rPr>
              <a:t>史丹利百得（苏州）：</a:t>
            </a:r>
            <a:r>
              <a:rPr lang="en-US" altLang="zh-CN" sz="1600" dirty="0">
                <a:solidFill>
                  <a:schemeClr val="bg2">
                    <a:lumMod val="25000"/>
                  </a:schemeClr>
                </a:solidFill>
                <a:latin typeface="PingFangSC-Light"/>
                <a:hlinkClick r:id="rId3"/>
              </a:rPr>
              <a:t>5</a:t>
            </a:r>
            <a:r>
              <a:rPr lang="zh-CN" altLang="en-US" sz="1600" dirty="0">
                <a:solidFill>
                  <a:schemeClr val="bg2">
                    <a:lumMod val="25000"/>
                  </a:schemeClr>
                </a:solidFill>
                <a:latin typeface="PingFangSC-Light"/>
                <a:hlinkClick r:id="rId3"/>
              </a:rPr>
              <a:t>人数字化团队，让万人企业协作效率提升</a:t>
            </a:r>
            <a:r>
              <a:rPr lang="en-US" altLang="zh-CN" sz="1600" dirty="0">
                <a:solidFill>
                  <a:schemeClr val="bg2">
                    <a:lumMod val="25000"/>
                  </a:schemeClr>
                </a:solidFill>
                <a:latin typeface="PingFangSC-Light"/>
                <a:hlinkClick r:id="rId3"/>
              </a:rPr>
              <a:t>56%</a:t>
            </a:r>
            <a:r>
              <a:rPr lang="zh-CN" altLang="en-US" sz="1600" b="0" i="0" dirty="0">
                <a:solidFill>
                  <a:schemeClr val="bg2">
                    <a:lumMod val="25000"/>
                  </a:schemeClr>
                </a:solidFill>
                <a:effectLst/>
                <a:latin typeface="PingFangSC-Light"/>
                <a:hlinkClick r:id="rId3"/>
              </a:rPr>
              <a:t>！</a:t>
            </a:r>
            <a:endParaRPr lang="zh-CN" altLang="en-US" sz="1600" dirty="0">
              <a:solidFill>
                <a:schemeClr val="bg2">
                  <a:lumMod val="25000"/>
                </a:schemeClr>
              </a:solidFill>
            </a:endParaRPr>
          </a:p>
        </p:txBody>
      </p:sp>
      <p:sp>
        <p:nvSpPr>
          <p:cNvPr id="15" name="文本框 14">
            <a:extLst>
              <a:ext uri="{FF2B5EF4-FFF2-40B4-BE49-F238E27FC236}">
                <a16:creationId xmlns:a16="http://schemas.microsoft.com/office/drawing/2014/main" id="{1701644B-CE18-4C2B-8691-D9B4372E221B}"/>
              </a:ext>
            </a:extLst>
          </p:cNvPr>
          <p:cNvSpPr txBox="1"/>
          <p:nvPr/>
        </p:nvSpPr>
        <p:spPr>
          <a:xfrm>
            <a:off x="263352" y="2948263"/>
            <a:ext cx="2939165" cy="3048655"/>
          </a:xfrm>
          <a:prstGeom prst="rect">
            <a:avLst/>
          </a:prstGeom>
          <a:noFill/>
        </p:spPr>
        <p:txBody>
          <a:bodyPr wrap="square" rtlCol="0">
            <a:spAutoFit/>
          </a:bodyPr>
          <a:lstStyle/>
          <a:p>
            <a:pPr>
              <a:lnSpc>
                <a:spcPct val="200000"/>
              </a:lnSpc>
            </a:pPr>
            <a:r>
              <a:rPr lang="zh-CN" altLang="en-US" sz="1400" dirty="0">
                <a:solidFill>
                  <a:schemeClr val="bg2">
                    <a:lumMod val="25000"/>
                  </a:schemeClr>
                </a:solidFill>
                <a:latin typeface="PingFangSC-Light"/>
              </a:rPr>
              <a:t>用简道云搭建或者作为中枢连接了四大系统：人力资源信息化</a:t>
            </a:r>
            <a:r>
              <a:rPr lang="en-US" altLang="zh-CN" sz="1400" dirty="0">
                <a:solidFill>
                  <a:schemeClr val="bg2">
                    <a:lumMod val="25000"/>
                  </a:schemeClr>
                </a:solidFill>
                <a:latin typeface="PingFangSC-Light"/>
              </a:rPr>
              <a:t>(EHR)\</a:t>
            </a:r>
            <a:r>
              <a:rPr lang="zh-CN" altLang="en-US" sz="1400" dirty="0">
                <a:solidFill>
                  <a:schemeClr val="bg2">
                    <a:lumMod val="25000"/>
                  </a:schemeClr>
                </a:solidFill>
                <a:latin typeface="PingFangSC-Light"/>
              </a:rPr>
              <a:t>运营管理平台</a:t>
            </a:r>
            <a:r>
              <a:rPr lang="en-US" altLang="zh-CN" sz="1400" dirty="0">
                <a:solidFill>
                  <a:schemeClr val="bg2">
                    <a:lumMod val="25000"/>
                  </a:schemeClr>
                </a:solidFill>
                <a:latin typeface="PingFangSC-Light"/>
              </a:rPr>
              <a:t>(OMS)\</a:t>
            </a:r>
            <a:r>
              <a:rPr lang="zh-CN" altLang="en-US" sz="1400" dirty="0">
                <a:solidFill>
                  <a:schemeClr val="bg2">
                    <a:lumMod val="25000"/>
                  </a:schemeClr>
                </a:solidFill>
                <a:latin typeface="PingFangSC-Light"/>
              </a:rPr>
              <a:t>智能硬件管理系统</a:t>
            </a:r>
            <a:r>
              <a:rPr lang="en-US" altLang="zh-CN" sz="1400" dirty="0">
                <a:solidFill>
                  <a:schemeClr val="bg2">
                    <a:lumMod val="25000"/>
                  </a:schemeClr>
                </a:solidFill>
                <a:latin typeface="PingFangSC-Light"/>
              </a:rPr>
              <a:t>(AMS)\</a:t>
            </a:r>
            <a:r>
              <a:rPr lang="zh-CN" altLang="en-US" sz="1400" dirty="0">
                <a:solidFill>
                  <a:schemeClr val="bg2">
                    <a:lumMod val="25000"/>
                  </a:schemeClr>
                </a:solidFill>
                <a:latin typeface="PingFangSC-Light"/>
              </a:rPr>
              <a:t>卓越业务流程管</a:t>
            </a:r>
            <a:r>
              <a:rPr lang="en-US" altLang="zh-CN" sz="1400" dirty="0">
                <a:solidFill>
                  <a:schemeClr val="bg2">
                    <a:lumMod val="25000"/>
                  </a:schemeClr>
                </a:solidFill>
                <a:latin typeface="PingFangSC-Light"/>
              </a:rPr>
              <a:t>(EBPM)</a:t>
            </a:r>
            <a:r>
              <a:rPr lang="zh-CN" altLang="en-US" sz="1400" dirty="0">
                <a:solidFill>
                  <a:schemeClr val="bg2">
                    <a:lumMod val="25000"/>
                  </a:schemeClr>
                </a:solidFill>
                <a:latin typeface="PingFangSC-Light"/>
              </a:rPr>
              <a:t>， 以流程为主线，以表单为载体，实现了管理流程化，流程表单化，表单数据化，数据可视化。</a:t>
            </a:r>
            <a:endParaRPr lang="en-US" altLang="zh-CN" sz="1400" dirty="0">
              <a:solidFill>
                <a:schemeClr val="bg2">
                  <a:lumMod val="25000"/>
                </a:schemeClr>
              </a:solidFill>
              <a:latin typeface="PingFangSC-Light"/>
            </a:endParaRPr>
          </a:p>
        </p:txBody>
      </p:sp>
      <p:pic>
        <p:nvPicPr>
          <p:cNvPr id="20" name="图片 19">
            <a:extLst>
              <a:ext uri="{FF2B5EF4-FFF2-40B4-BE49-F238E27FC236}">
                <a16:creationId xmlns:a16="http://schemas.microsoft.com/office/drawing/2014/main" id="{3422B9F8-22F5-4B14-9BB9-92150DD7E380}"/>
              </a:ext>
            </a:extLst>
          </p:cNvPr>
          <p:cNvPicPr>
            <a:picLocks noChangeAspect="1"/>
          </p:cNvPicPr>
          <p:nvPr/>
        </p:nvPicPr>
        <p:blipFill>
          <a:blip r:embed="rId4"/>
          <a:stretch>
            <a:fillRect/>
          </a:stretch>
        </p:blipFill>
        <p:spPr>
          <a:xfrm>
            <a:off x="4079776" y="1268760"/>
            <a:ext cx="6552728" cy="4176464"/>
          </a:xfrm>
          <a:prstGeom prst="rect">
            <a:avLst/>
          </a:prstGeom>
        </p:spPr>
      </p:pic>
      <p:pic>
        <p:nvPicPr>
          <p:cNvPr id="21" name="图片 20">
            <a:extLst>
              <a:ext uri="{FF2B5EF4-FFF2-40B4-BE49-F238E27FC236}">
                <a16:creationId xmlns:a16="http://schemas.microsoft.com/office/drawing/2014/main" id="{5E8D7477-AA64-4099-9FF2-78A93836796C}"/>
              </a:ext>
            </a:extLst>
          </p:cNvPr>
          <p:cNvPicPr>
            <a:picLocks noChangeAspect="1"/>
          </p:cNvPicPr>
          <p:nvPr/>
        </p:nvPicPr>
        <p:blipFill>
          <a:blip r:embed="rId5"/>
          <a:stretch>
            <a:fillRect/>
          </a:stretch>
        </p:blipFill>
        <p:spPr>
          <a:xfrm>
            <a:off x="4079776" y="1244355"/>
            <a:ext cx="6563081" cy="4200869"/>
          </a:xfrm>
          <a:prstGeom prst="rect">
            <a:avLst/>
          </a:prstGeom>
        </p:spPr>
      </p:pic>
      <p:pic>
        <p:nvPicPr>
          <p:cNvPr id="22" name="图片 21">
            <a:extLst>
              <a:ext uri="{FF2B5EF4-FFF2-40B4-BE49-F238E27FC236}">
                <a16:creationId xmlns:a16="http://schemas.microsoft.com/office/drawing/2014/main" id="{BEE57080-E7F5-4A71-A92F-D1CFFE516F5D}"/>
              </a:ext>
            </a:extLst>
          </p:cNvPr>
          <p:cNvPicPr>
            <a:picLocks noChangeAspect="1"/>
          </p:cNvPicPr>
          <p:nvPr/>
        </p:nvPicPr>
        <p:blipFill>
          <a:blip r:embed="rId6"/>
          <a:stretch>
            <a:fillRect/>
          </a:stretch>
        </p:blipFill>
        <p:spPr>
          <a:xfrm>
            <a:off x="4079776" y="1268760"/>
            <a:ext cx="6552728" cy="4176464"/>
          </a:xfrm>
          <a:prstGeom prst="rect">
            <a:avLst/>
          </a:prstGeom>
        </p:spPr>
      </p:pic>
      <p:pic>
        <p:nvPicPr>
          <p:cNvPr id="23" name="图片 22">
            <a:extLst>
              <a:ext uri="{FF2B5EF4-FFF2-40B4-BE49-F238E27FC236}">
                <a16:creationId xmlns:a16="http://schemas.microsoft.com/office/drawing/2014/main" id="{00DE701A-BF1A-41FD-B5EA-5BB8D51D7F37}"/>
              </a:ext>
            </a:extLst>
          </p:cNvPr>
          <p:cNvPicPr>
            <a:picLocks noChangeAspect="1"/>
          </p:cNvPicPr>
          <p:nvPr/>
        </p:nvPicPr>
        <p:blipFill>
          <a:blip r:embed="rId7"/>
          <a:stretch>
            <a:fillRect/>
          </a:stretch>
        </p:blipFill>
        <p:spPr>
          <a:xfrm>
            <a:off x="4069422" y="1244355"/>
            <a:ext cx="6563081" cy="4200869"/>
          </a:xfrm>
          <a:prstGeom prst="rect">
            <a:avLst/>
          </a:prstGeom>
        </p:spPr>
      </p:pic>
      <p:pic>
        <p:nvPicPr>
          <p:cNvPr id="24" name="图片 23">
            <a:extLst>
              <a:ext uri="{FF2B5EF4-FFF2-40B4-BE49-F238E27FC236}">
                <a16:creationId xmlns:a16="http://schemas.microsoft.com/office/drawing/2014/main" id="{D8A808BA-8AF5-47B4-A4BC-81311EAABF62}"/>
              </a:ext>
            </a:extLst>
          </p:cNvPr>
          <p:cNvPicPr>
            <a:picLocks noChangeAspect="1"/>
          </p:cNvPicPr>
          <p:nvPr/>
        </p:nvPicPr>
        <p:blipFill>
          <a:blip r:embed="rId8"/>
          <a:stretch>
            <a:fillRect/>
          </a:stretch>
        </p:blipFill>
        <p:spPr>
          <a:xfrm>
            <a:off x="4051870" y="1240328"/>
            <a:ext cx="6590987" cy="4200869"/>
          </a:xfrm>
          <a:prstGeom prst="rect">
            <a:avLst/>
          </a:prstGeom>
        </p:spPr>
      </p:pic>
    </p:spTree>
    <p:extLst>
      <p:ext uri="{BB962C8B-B14F-4D97-AF65-F5344CB8AC3E}">
        <p14:creationId xmlns:p14="http://schemas.microsoft.com/office/powerpoint/2010/main" val="35189331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5D265EF1-7E37-4485-BD57-5E5FD9601A55}"/>
              </a:ext>
            </a:extLst>
          </p:cNvPr>
          <p:cNvSpPr txBox="1"/>
          <p:nvPr/>
        </p:nvSpPr>
        <p:spPr>
          <a:xfrm>
            <a:off x="71119" y="101600"/>
            <a:ext cx="5304797" cy="400110"/>
          </a:xfrm>
          <a:prstGeom prst="rect">
            <a:avLst/>
          </a:prstGeom>
          <a:noFill/>
        </p:spPr>
        <p:txBody>
          <a:bodyPr wrap="square" rtlCol="0">
            <a:spAutoFit/>
          </a:bodyPr>
          <a:lstStyle/>
          <a:p>
            <a:r>
              <a:rPr lang="zh-CN" altLang="en-US" sz="2000" b="1" dirty="0">
                <a:solidFill>
                  <a:schemeClr val="bg1"/>
                </a:solidFill>
              </a:rPr>
              <a:t>交通运输物流行业</a:t>
            </a:r>
          </a:p>
        </p:txBody>
      </p:sp>
      <p:sp>
        <p:nvSpPr>
          <p:cNvPr id="4" name="矩形 3">
            <a:extLst>
              <a:ext uri="{FF2B5EF4-FFF2-40B4-BE49-F238E27FC236}">
                <a16:creationId xmlns:a16="http://schemas.microsoft.com/office/drawing/2014/main" id="{801C4468-0513-49D5-9767-BA2170E0A774}"/>
              </a:ext>
            </a:extLst>
          </p:cNvPr>
          <p:cNvSpPr/>
          <p:nvPr/>
        </p:nvSpPr>
        <p:spPr>
          <a:xfrm>
            <a:off x="585354" y="2516215"/>
            <a:ext cx="2105891" cy="304523"/>
          </a:xfrm>
          <a:prstGeom prst="rect">
            <a:avLst/>
          </a:prstGeom>
          <a:solidFill>
            <a:srgbClr val="62B4E3"/>
          </a:solidFill>
          <a:ln>
            <a:solidFill>
              <a:srgbClr val="62B4E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latin typeface="微软雅黑" panose="020B0503020204020204" pitchFamily="34" charset="-122"/>
                <a:ea typeface="微软雅黑" panose="020B0503020204020204" pitchFamily="34" charset="-122"/>
                <a:cs typeface="+mn-ea"/>
                <a:sym typeface="微软雅黑" panose="020B0503020204020204" pitchFamily="34" charset="-122"/>
              </a:rPr>
              <a:t>项目简介</a:t>
            </a:r>
          </a:p>
        </p:txBody>
      </p:sp>
      <p:sp>
        <p:nvSpPr>
          <p:cNvPr id="5" name="燕尾形 4">
            <a:extLst>
              <a:ext uri="{FF2B5EF4-FFF2-40B4-BE49-F238E27FC236}">
                <a16:creationId xmlns:a16="http://schemas.microsoft.com/office/drawing/2014/main" id="{741574EB-DDD4-4C19-A399-7EC105A23822}"/>
              </a:ext>
            </a:extLst>
          </p:cNvPr>
          <p:cNvSpPr/>
          <p:nvPr/>
        </p:nvSpPr>
        <p:spPr>
          <a:xfrm>
            <a:off x="479711" y="2516215"/>
            <a:ext cx="252844" cy="304523"/>
          </a:xfrm>
          <a:prstGeom prst="chevron">
            <a:avLst>
              <a:gd name="adj" fmla="val 47141"/>
            </a:avLst>
          </a:prstGeom>
          <a:solidFill>
            <a:srgbClr val="62B4E3"/>
          </a:solidFill>
          <a:ln w="38100">
            <a:solidFill>
              <a:srgbClr val="62B4E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pic>
        <p:nvPicPr>
          <p:cNvPr id="8" name="图片 7">
            <a:extLst>
              <a:ext uri="{FF2B5EF4-FFF2-40B4-BE49-F238E27FC236}">
                <a16:creationId xmlns:a16="http://schemas.microsoft.com/office/drawing/2014/main" id="{E8FEA124-84FE-4239-A796-71A86A2AD3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50023" y="1023908"/>
            <a:ext cx="8615108" cy="5075082"/>
          </a:xfrm>
          <a:prstGeom prst="rect">
            <a:avLst/>
          </a:prstGeom>
        </p:spPr>
      </p:pic>
      <p:sp>
        <p:nvSpPr>
          <p:cNvPr id="13" name="文本框 12">
            <a:extLst>
              <a:ext uri="{FF2B5EF4-FFF2-40B4-BE49-F238E27FC236}">
                <a16:creationId xmlns:a16="http://schemas.microsoft.com/office/drawing/2014/main" id="{01FF8885-18FD-4C1A-BAD8-97FE440AE5B3}"/>
              </a:ext>
            </a:extLst>
          </p:cNvPr>
          <p:cNvSpPr txBox="1"/>
          <p:nvPr/>
        </p:nvSpPr>
        <p:spPr>
          <a:xfrm>
            <a:off x="338969" y="1628800"/>
            <a:ext cx="2598659" cy="830997"/>
          </a:xfrm>
          <a:prstGeom prst="rect">
            <a:avLst/>
          </a:prstGeom>
          <a:noFill/>
        </p:spPr>
        <p:txBody>
          <a:bodyPr wrap="square" rtlCol="0">
            <a:spAutoFit/>
          </a:bodyPr>
          <a:lstStyle/>
          <a:p>
            <a:r>
              <a:rPr lang="zh-CN" altLang="en-US" sz="1600" dirty="0">
                <a:solidFill>
                  <a:schemeClr val="bg2">
                    <a:lumMod val="25000"/>
                  </a:schemeClr>
                </a:solidFill>
                <a:hlinkClick r:id="rId3"/>
              </a:rPr>
              <a:t>同盟冷链：企业信息化，简单高效解决冷链行业的管理困局</a:t>
            </a:r>
            <a:r>
              <a:rPr lang="zh-CN" altLang="en-US" sz="1600" b="0" i="0" dirty="0">
                <a:solidFill>
                  <a:schemeClr val="bg2">
                    <a:lumMod val="25000"/>
                  </a:schemeClr>
                </a:solidFill>
                <a:effectLst/>
                <a:latin typeface="PingFangSC-Light"/>
                <a:hlinkClick r:id="rId3"/>
              </a:rPr>
              <a:t>。</a:t>
            </a:r>
            <a:endParaRPr lang="zh-CN" altLang="en-US" sz="1600" dirty="0">
              <a:solidFill>
                <a:schemeClr val="bg2">
                  <a:lumMod val="25000"/>
                </a:schemeClr>
              </a:solidFill>
            </a:endParaRPr>
          </a:p>
        </p:txBody>
      </p:sp>
      <p:sp>
        <p:nvSpPr>
          <p:cNvPr id="15" name="文本框 14">
            <a:extLst>
              <a:ext uri="{FF2B5EF4-FFF2-40B4-BE49-F238E27FC236}">
                <a16:creationId xmlns:a16="http://schemas.microsoft.com/office/drawing/2014/main" id="{1701644B-CE18-4C2B-8691-D9B4372E221B}"/>
              </a:ext>
            </a:extLst>
          </p:cNvPr>
          <p:cNvSpPr txBox="1"/>
          <p:nvPr/>
        </p:nvSpPr>
        <p:spPr>
          <a:xfrm>
            <a:off x="263352" y="2948263"/>
            <a:ext cx="2939165" cy="2185855"/>
          </a:xfrm>
          <a:prstGeom prst="rect">
            <a:avLst/>
          </a:prstGeom>
          <a:noFill/>
        </p:spPr>
        <p:txBody>
          <a:bodyPr wrap="square" rtlCol="0">
            <a:spAutoFit/>
          </a:bodyPr>
          <a:lstStyle/>
          <a:p>
            <a:pPr>
              <a:lnSpc>
                <a:spcPct val="200000"/>
              </a:lnSpc>
            </a:pPr>
            <a:r>
              <a:rPr lang="zh-CN" altLang="en-US" sz="1400" dirty="0">
                <a:solidFill>
                  <a:schemeClr val="bg2">
                    <a:lumMod val="25000"/>
                  </a:schemeClr>
                </a:solidFill>
                <a:latin typeface="PingFangSC-Light"/>
              </a:rPr>
              <a:t>通过简道云</a:t>
            </a:r>
            <a:r>
              <a:rPr lang="zh-CN" altLang="en-US" sz="1400" b="0" i="0" dirty="0">
                <a:solidFill>
                  <a:schemeClr val="bg2">
                    <a:lumMod val="25000"/>
                  </a:schemeClr>
                </a:solidFill>
                <a:effectLst/>
                <a:latin typeface="PingFangSC-Light"/>
              </a:rPr>
              <a:t>实现了车辆预约排队、装卸进度实时监控、装卸工装卸费实时计算、库存、货龄等报表实时生成、客户在线对账、运营大数据等模块和功能。</a:t>
            </a:r>
            <a:endParaRPr lang="zh-CN" altLang="en-US" sz="1400" dirty="0">
              <a:solidFill>
                <a:schemeClr val="bg2">
                  <a:lumMod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pic>
        <p:nvPicPr>
          <p:cNvPr id="3" name="图片 2">
            <a:extLst>
              <a:ext uri="{FF2B5EF4-FFF2-40B4-BE49-F238E27FC236}">
                <a16:creationId xmlns:a16="http://schemas.microsoft.com/office/drawing/2014/main" id="{360BC97E-95F9-49F6-8549-C3783A1C666F}"/>
              </a:ext>
            </a:extLst>
          </p:cNvPr>
          <p:cNvPicPr>
            <a:picLocks noChangeAspect="1"/>
          </p:cNvPicPr>
          <p:nvPr/>
        </p:nvPicPr>
        <p:blipFill>
          <a:blip r:embed="rId4"/>
          <a:stretch>
            <a:fillRect/>
          </a:stretch>
        </p:blipFill>
        <p:spPr>
          <a:xfrm>
            <a:off x="4079776" y="1340768"/>
            <a:ext cx="6552728" cy="4104456"/>
          </a:xfrm>
          <a:prstGeom prst="rect">
            <a:avLst/>
          </a:prstGeom>
        </p:spPr>
      </p:pic>
      <p:pic>
        <p:nvPicPr>
          <p:cNvPr id="6" name="图片 5">
            <a:extLst>
              <a:ext uri="{FF2B5EF4-FFF2-40B4-BE49-F238E27FC236}">
                <a16:creationId xmlns:a16="http://schemas.microsoft.com/office/drawing/2014/main" id="{72618E80-8794-41C7-A54F-39F04D91E496}"/>
              </a:ext>
            </a:extLst>
          </p:cNvPr>
          <p:cNvPicPr>
            <a:picLocks noChangeAspect="1"/>
          </p:cNvPicPr>
          <p:nvPr/>
        </p:nvPicPr>
        <p:blipFill rotWithShape="1">
          <a:blip r:embed="rId5"/>
          <a:srcRect b="11667"/>
          <a:stretch/>
        </p:blipFill>
        <p:spPr>
          <a:xfrm>
            <a:off x="4079776" y="1268761"/>
            <a:ext cx="6552728" cy="4176463"/>
          </a:xfrm>
          <a:prstGeom prst="rect">
            <a:avLst/>
          </a:prstGeom>
        </p:spPr>
      </p:pic>
      <p:pic>
        <p:nvPicPr>
          <p:cNvPr id="7" name="图片 6">
            <a:extLst>
              <a:ext uri="{FF2B5EF4-FFF2-40B4-BE49-F238E27FC236}">
                <a16:creationId xmlns:a16="http://schemas.microsoft.com/office/drawing/2014/main" id="{C736F083-5F3E-4B02-B94F-F94BB808D6BF}"/>
              </a:ext>
            </a:extLst>
          </p:cNvPr>
          <p:cNvPicPr>
            <a:picLocks noChangeAspect="1"/>
          </p:cNvPicPr>
          <p:nvPr/>
        </p:nvPicPr>
        <p:blipFill>
          <a:blip r:embed="rId6"/>
          <a:stretch>
            <a:fillRect/>
          </a:stretch>
        </p:blipFill>
        <p:spPr>
          <a:xfrm>
            <a:off x="4079776" y="1268761"/>
            <a:ext cx="6552728" cy="4176463"/>
          </a:xfrm>
          <a:prstGeom prst="rect">
            <a:avLst/>
          </a:prstGeom>
        </p:spPr>
      </p:pic>
      <p:pic>
        <p:nvPicPr>
          <p:cNvPr id="9" name="图片 8">
            <a:extLst>
              <a:ext uri="{FF2B5EF4-FFF2-40B4-BE49-F238E27FC236}">
                <a16:creationId xmlns:a16="http://schemas.microsoft.com/office/drawing/2014/main" id="{B062C26D-CC13-461F-85A0-1C57A8238072}"/>
              </a:ext>
            </a:extLst>
          </p:cNvPr>
          <p:cNvPicPr>
            <a:picLocks noChangeAspect="1"/>
          </p:cNvPicPr>
          <p:nvPr/>
        </p:nvPicPr>
        <p:blipFill>
          <a:blip r:embed="rId7"/>
          <a:stretch>
            <a:fillRect/>
          </a:stretch>
        </p:blipFill>
        <p:spPr>
          <a:xfrm>
            <a:off x="3986156" y="1268760"/>
            <a:ext cx="6662907" cy="4176463"/>
          </a:xfrm>
          <a:prstGeom prst="rect">
            <a:avLst/>
          </a:prstGeom>
        </p:spPr>
      </p:pic>
    </p:spTree>
    <p:extLst>
      <p:ext uri="{BB962C8B-B14F-4D97-AF65-F5344CB8AC3E}">
        <p14:creationId xmlns:p14="http://schemas.microsoft.com/office/powerpoint/2010/main" val="20508818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5D265EF1-7E37-4485-BD57-5E5FD9601A55}"/>
              </a:ext>
            </a:extLst>
          </p:cNvPr>
          <p:cNvSpPr txBox="1"/>
          <p:nvPr/>
        </p:nvSpPr>
        <p:spPr>
          <a:xfrm>
            <a:off x="71119" y="101600"/>
            <a:ext cx="5304797" cy="400110"/>
          </a:xfrm>
          <a:prstGeom prst="rect">
            <a:avLst/>
          </a:prstGeom>
          <a:noFill/>
        </p:spPr>
        <p:txBody>
          <a:bodyPr wrap="square" rtlCol="0">
            <a:spAutoFit/>
          </a:bodyPr>
          <a:lstStyle/>
          <a:p>
            <a:r>
              <a:rPr lang="zh-CN" altLang="en-US" sz="2000" b="1" dirty="0">
                <a:solidFill>
                  <a:schemeClr val="bg1"/>
                </a:solidFill>
              </a:rPr>
              <a:t>互联网行业</a:t>
            </a:r>
          </a:p>
        </p:txBody>
      </p:sp>
      <p:sp>
        <p:nvSpPr>
          <p:cNvPr id="4" name="矩形 3">
            <a:extLst>
              <a:ext uri="{FF2B5EF4-FFF2-40B4-BE49-F238E27FC236}">
                <a16:creationId xmlns:a16="http://schemas.microsoft.com/office/drawing/2014/main" id="{801C4468-0513-49D5-9767-BA2170E0A774}"/>
              </a:ext>
            </a:extLst>
          </p:cNvPr>
          <p:cNvSpPr/>
          <p:nvPr/>
        </p:nvSpPr>
        <p:spPr>
          <a:xfrm>
            <a:off x="585354" y="2516215"/>
            <a:ext cx="2105891" cy="304523"/>
          </a:xfrm>
          <a:prstGeom prst="rect">
            <a:avLst/>
          </a:prstGeom>
          <a:solidFill>
            <a:srgbClr val="62B4E3"/>
          </a:solidFill>
          <a:ln>
            <a:solidFill>
              <a:srgbClr val="62B4E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latin typeface="微软雅黑" panose="020B0503020204020204" pitchFamily="34" charset="-122"/>
                <a:ea typeface="微软雅黑" panose="020B0503020204020204" pitchFamily="34" charset="-122"/>
                <a:cs typeface="+mn-ea"/>
                <a:sym typeface="微软雅黑" panose="020B0503020204020204" pitchFamily="34" charset="-122"/>
              </a:rPr>
              <a:t>项目简介</a:t>
            </a:r>
          </a:p>
        </p:txBody>
      </p:sp>
      <p:sp>
        <p:nvSpPr>
          <p:cNvPr id="5" name="燕尾形 4">
            <a:extLst>
              <a:ext uri="{FF2B5EF4-FFF2-40B4-BE49-F238E27FC236}">
                <a16:creationId xmlns:a16="http://schemas.microsoft.com/office/drawing/2014/main" id="{741574EB-DDD4-4C19-A399-7EC105A23822}"/>
              </a:ext>
            </a:extLst>
          </p:cNvPr>
          <p:cNvSpPr/>
          <p:nvPr/>
        </p:nvSpPr>
        <p:spPr>
          <a:xfrm>
            <a:off x="479711" y="2516215"/>
            <a:ext cx="252844" cy="304523"/>
          </a:xfrm>
          <a:prstGeom prst="chevron">
            <a:avLst>
              <a:gd name="adj" fmla="val 47141"/>
            </a:avLst>
          </a:prstGeom>
          <a:solidFill>
            <a:srgbClr val="62B4E3"/>
          </a:solidFill>
          <a:ln w="38100">
            <a:solidFill>
              <a:srgbClr val="62B4E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pic>
        <p:nvPicPr>
          <p:cNvPr id="8" name="图片 7">
            <a:extLst>
              <a:ext uri="{FF2B5EF4-FFF2-40B4-BE49-F238E27FC236}">
                <a16:creationId xmlns:a16="http://schemas.microsoft.com/office/drawing/2014/main" id="{E8FEA124-84FE-4239-A796-71A86A2AD3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50023" y="1023908"/>
            <a:ext cx="8615108" cy="5075082"/>
          </a:xfrm>
          <a:prstGeom prst="rect">
            <a:avLst/>
          </a:prstGeom>
        </p:spPr>
      </p:pic>
      <p:sp>
        <p:nvSpPr>
          <p:cNvPr id="13" name="文本框 12">
            <a:extLst>
              <a:ext uri="{FF2B5EF4-FFF2-40B4-BE49-F238E27FC236}">
                <a16:creationId xmlns:a16="http://schemas.microsoft.com/office/drawing/2014/main" id="{01FF8885-18FD-4C1A-BAD8-97FE440AE5B3}"/>
              </a:ext>
            </a:extLst>
          </p:cNvPr>
          <p:cNvSpPr txBox="1"/>
          <p:nvPr/>
        </p:nvSpPr>
        <p:spPr>
          <a:xfrm>
            <a:off x="338969" y="1628800"/>
            <a:ext cx="2598659" cy="830997"/>
          </a:xfrm>
          <a:prstGeom prst="rect">
            <a:avLst/>
          </a:prstGeom>
          <a:noFill/>
        </p:spPr>
        <p:txBody>
          <a:bodyPr wrap="square" rtlCol="0">
            <a:spAutoFit/>
          </a:bodyPr>
          <a:lstStyle/>
          <a:p>
            <a:r>
              <a:rPr lang="zh-CN" altLang="en-US" sz="1600" dirty="0">
                <a:solidFill>
                  <a:schemeClr val="bg2">
                    <a:lumMod val="25000"/>
                  </a:schemeClr>
                </a:solidFill>
                <a:hlinkClick r:id="rId3"/>
              </a:rPr>
              <a:t>帆软软件：</a:t>
            </a:r>
            <a:r>
              <a:rPr lang="zh-CN" altLang="en-US" sz="1600" b="0" i="0" dirty="0">
                <a:solidFill>
                  <a:schemeClr val="bg2">
                    <a:lumMod val="25000"/>
                  </a:schemeClr>
                </a:solidFill>
                <a:effectLst/>
                <a:latin typeface="PingFangSC-Light"/>
                <a:hlinkClick r:id="rId3"/>
              </a:rPr>
              <a:t>作为简道云的开发者，帆软同样也是简道云最大的用户之一！</a:t>
            </a:r>
            <a:endParaRPr lang="zh-CN" altLang="en-US" sz="1600" dirty="0">
              <a:solidFill>
                <a:schemeClr val="bg2">
                  <a:lumMod val="25000"/>
                </a:schemeClr>
              </a:solidFill>
            </a:endParaRPr>
          </a:p>
        </p:txBody>
      </p:sp>
      <p:sp>
        <p:nvSpPr>
          <p:cNvPr id="15" name="文本框 14">
            <a:extLst>
              <a:ext uri="{FF2B5EF4-FFF2-40B4-BE49-F238E27FC236}">
                <a16:creationId xmlns:a16="http://schemas.microsoft.com/office/drawing/2014/main" id="{1701644B-CE18-4C2B-8691-D9B4372E221B}"/>
              </a:ext>
            </a:extLst>
          </p:cNvPr>
          <p:cNvSpPr txBox="1"/>
          <p:nvPr/>
        </p:nvSpPr>
        <p:spPr>
          <a:xfrm>
            <a:off x="263352" y="2948263"/>
            <a:ext cx="2939165" cy="2616742"/>
          </a:xfrm>
          <a:prstGeom prst="rect">
            <a:avLst/>
          </a:prstGeom>
          <a:noFill/>
        </p:spPr>
        <p:txBody>
          <a:bodyPr wrap="square" rtlCol="0">
            <a:spAutoFit/>
          </a:bodyPr>
          <a:lstStyle/>
          <a:p>
            <a:pPr>
              <a:lnSpc>
                <a:spcPct val="200000"/>
              </a:lnSpc>
            </a:pPr>
            <a:r>
              <a:rPr lang="zh-CN" altLang="en-US" sz="1400" b="0" i="0" dirty="0">
                <a:solidFill>
                  <a:schemeClr val="bg2">
                    <a:lumMod val="25000"/>
                  </a:schemeClr>
                </a:solidFill>
                <a:effectLst/>
                <a:latin typeface="PingFangSC-Light"/>
              </a:rPr>
              <a:t>帆软包括行政、人事、产品研发、售前实施、售后服务等多个部门都在使用简道云。各部门基于简道云共搭建了</a:t>
            </a:r>
            <a:r>
              <a:rPr lang="en-US" altLang="zh-CN" sz="1400" b="0" i="0" dirty="0">
                <a:solidFill>
                  <a:schemeClr val="bg2">
                    <a:lumMod val="25000"/>
                  </a:schemeClr>
                </a:solidFill>
                <a:effectLst/>
                <a:latin typeface="PingFangSC-Light"/>
              </a:rPr>
              <a:t>184</a:t>
            </a:r>
            <a:r>
              <a:rPr lang="zh-CN" altLang="en-US" sz="1400" b="0" i="0" dirty="0">
                <a:solidFill>
                  <a:schemeClr val="bg2">
                    <a:lumMod val="25000"/>
                  </a:schemeClr>
                </a:solidFill>
                <a:effectLst/>
                <a:latin typeface="PingFangSC-Light"/>
              </a:rPr>
              <a:t>个应用，表单多达</a:t>
            </a:r>
            <a:r>
              <a:rPr lang="en-US" altLang="zh-CN" sz="1400" b="0" i="0" dirty="0">
                <a:solidFill>
                  <a:schemeClr val="bg2">
                    <a:lumMod val="25000"/>
                  </a:schemeClr>
                </a:solidFill>
                <a:effectLst/>
                <a:latin typeface="PingFangSC-Light"/>
              </a:rPr>
              <a:t>6131</a:t>
            </a:r>
            <a:r>
              <a:rPr lang="zh-CN" altLang="en-US" sz="1400" b="0" i="0" dirty="0">
                <a:solidFill>
                  <a:schemeClr val="bg2">
                    <a:lumMod val="25000"/>
                  </a:schemeClr>
                </a:solidFill>
                <a:effectLst/>
                <a:latin typeface="PingFangSC-Light"/>
              </a:rPr>
              <a:t>张，仪表盘和报表总数</a:t>
            </a:r>
            <a:r>
              <a:rPr lang="en-US" altLang="zh-CN" sz="1400" b="0" i="0" dirty="0">
                <a:solidFill>
                  <a:schemeClr val="bg2">
                    <a:lumMod val="25000"/>
                  </a:schemeClr>
                </a:solidFill>
                <a:effectLst/>
                <a:latin typeface="PingFangSC-Light"/>
              </a:rPr>
              <a:t>1681</a:t>
            </a:r>
            <a:r>
              <a:rPr lang="zh-CN" altLang="en-US" sz="1400" b="0" i="0" dirty="0">
                <a:solidFill>
                  <a:schemeClr val="bg2">
                    <a:lumMod val="25000"/>
                  </a:schemeClr>
                </a:solidFill>
                <a:effectLst/>
                <a:latin typeface="PingFangSC-Light"/>
              </a:rPr>
              <a:t>张，子管理员</a:t>
            </a:r>
            <a:r>
              <a:rPr lang="en-US" altLang="zh-CN" sz="1400" b="0" i="0" dirty="0">
                <a:solidFill>
                  <a:schemeClr val="bg2">
                    <a:lumMod val="25000"/>
                  </a:schemeClr>
                </a:solidFill>
                <a:effectLst/>
                <a:latin typeface="PingFangSC-Light"/>
              </a:rPr>
              <a:t>500</a:t>
            </a:r>
            <a:r>
              <a:rPr lang="zh-CN" altLang="en-US" sz="1400" b="0" i="0" dirty="0">
                <a:solidFill>
                  <a:schemeClr val="bg2">
                    <a:lumMod val="25000"/>
                  </a:schemeClr>
                </a:solidFill>
                <a:effectLst/>
                <a:latin typeface="PingFangSC-Light"/>
              </a:rPr>
              <a:t>多个，数据量超</a:t>
            </a:r>
            <a:r>
              <a:rPr lang="en-US" altLang="zh-CN" sz="1400" b="0" i="0" dirty="0">
                <a:solidFill>
                  <a:schemeClr val="bg2">
                    <a:lumMod val="25000"/>
                  </a:schemeClr>
                </a:solidFill>
                <a:effectLst/>
                <a:latin typeface="PingFangSC-Light"/>
              </a:rPr>
              <a:t>270</a:t>
            </a:r>
            <a:r>
              <a:rPr lang="zh-CN" altLang="en-US" sz="1400" b="0" i="0" dirty="0">
                <a:solidFill>
                  <a:schemeClr val="bg2">
                    <a:lumMod val="25000"/>
                  </a:schemeClr>
                </a:solidFill>
                <a:effectLst/>
                <a:latin typeface="PingFangSC-Light"/>
              </a:rPr>
              <a:t>万。</a:t>
            </a:r>
            <a:endParaRPr lang="zh-CN" altLang="en-US" sz="1400" dirty="0">
              <a:solidFill>
                <a:schemeClr val="bg2">
                  <a:lumMod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pic>
        <p:nvPicPr>
          <p:cNvPr id="6" name="图片 5">
            <a:extLst>
              <a:ext uri="{FF2B5EF4-FFF2-40B4-BE49-F238E27FC236}">
                <a16:creationId xmlns:a16="http://schemas.microsoft.com/office/drawing/2014/main" id="{275E4E68-77B1-46F9-98B5-E7816385F3F6}"/>
              </a:ext>
            </a:extLst>
          </p:cNvPr>
          <p:cNvPicPr>
            <a:picLocks noChangeAspect="1"/>
          </p:cNvPicPr>
          <p:nvPr/>
        </p:nvPicPr>
        <p:blipFill>
          <a:blip r:embed="rId4"/>
          <a:stretch>
            <a:fillRect/>
          </a:stretch>
        </p:blipFill>
        <p:spPr>
          <a:xfrm>
            <a:off x="4081213" y="1292995"/>
            <a:ext cx="6552728" cy="4152229"/>
          </a:xfrm>
          <a:prstGeom prst="rect">
            <a:avLst/>
          </a:prstGeom>
        </p:spPr>
      </p:pic>
      <p:pic>
        <p:nvPicPr>
          <p:cNvPr id="11" name="图片 10">
            <a:extLst>
              <a:ext uri="{FF2B5EF4-FFF2-40B4-BE49-F238E27FC236}">
                <a16:creationId xmlns:a16="http://schemas.microsoft.com/office/drawing/2014/main" id="{35DDB629-A895-4099-B843-3C367F4CFFB6}"/>
              </a:ext>
            </a:extLst>
          </p:cNvPr>
          <p:cNvPicPr>
            <a:picLocks noChangeAspect="1"/>
          </p:cNvPicPr>
          <p:nvPr/>
        </p:nvPicPr>
        <p:blipFill>
          <a:blip r:embed="rId5"/>
          <a:stretch>
            <a:fillRect/>
          </a:stretch>
        </p:blipFill>
        <p:spPr>
          <a:xfrm>
            <a:off x="4069504" y="1292995"/>
            <a:ext cx="6552728" cy="4152228"/>
          </a:xfrm>
          <a:prstGeom prst="rect">
            <a:avLst/>
          </a:prstGeom>
        </p:spPr>
      </p:pic>
      <p:pic>
        <p:nvPicPr>
          <p:cNvPr id="12" name="图片 11">
            <a:extLst>
              <a:ext uri="{FF2B5EF4-FFF2-40B4-BE49-F238E27FC236}">
                <a16:creationId xmlns:a16="http://schemas.microsoft.com/office/drawing/2014/main" id="{BEEEFFD4-886B-4A9A-9C5F-8C61603393C7}"/>
              </a:ext>
            </a:extLst>
          </p:cNvPr>
          <p:cNvPicPr>
            <a:picLocks noChangeAspect="1"/>
          </p:cNvPicPr>
          <p:nvPr/>
        </p:nvPicPr>
        <p:blipFill>
          <a:blip r:embed="rId6"/>
          <a:stretch>
            <a:fillRect/>
          </a:stretch>
        </p:blipFill>
        <p:spPr>
          <a:xfrm>
            <a:off x="4069504" y="1295872"/>
            <a:ext cx="6552728" cy="4149351"/>
          </a:xfrm>
          <a:prstGeom prst="rect">
            <a:avLst/>
          </a:prstGeom>
        </p:spPr>
      </p:pic>
      <p:pic>
        <p:nvPicPr>
          <p:cNvPr id="20" name="图片 19">
            <a:extLst>
              <a:ext uri="{FF2B5EF4-FFF2-40B4-BE49-F238E27FC236}">
                <a16:creationId xmlns:a16="http://schemas.microsoft.com/office/drawing/2014/main" id="{7E7FF01F-3497-412E-AA21-16E39A44ED9D}"/>
              </a:ext>
            </a:extLst>
          </p:cNvPr>
          <p:cNvPicPr>
            <a:picLocks noChangeAspect="1"/>
          </p:cNvPicPr>
          <p:nvPr/>
        </p:nvPicPr>
        <p:blipFill>
          <a:blip r:embed="rId7"/>
          <a:stretch>
            <a:fillRect/>
          </a:stretch>
        </p:blipFill>
        <p:spPr>
          <a:xfrm>
            <a:off x="4065952" y="1292994"/>
            <a:ext cx="6567989" cy="4149350"/>
          </a:xfrm>
          <a:prstGeom prst="rect">
            <a:avLst/>
          </a:prstGeom>
        </p:spPr>
      </p:pic>
    </p:spTree>
    <p:extLst>
      <p:ext uri="{BB962C8B-B14F-4D97-AF65-F5344CB8AC3E}">
        <p14:creationId xmlns:p14="http://schemas.microsoft.com/office/powerpoint/2010/main" val="34221714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5D265EF1-7E37-4485-BD57-5E5FD9601A55}"/>
              </a:ext>
            </a:extLst>
          </p:cNvPr>
          <p:cNvSpPr txBox="1"/>
          <p:nvPr/>
        </p:nvSpPr>
        <p:spPr>
          <a:xfrm>
            <a:off x="71119" y="101600"/>
            <a:ext cx="5304797" cy="400110"/>
          </a:xfrm>
          <a:prstGeom prst="rect">
            <a:avLst/>
          </a:prstGeom>
          <a:noFill/>
        </p:spPr>
        <p:txBody>
          <a:bodyPr wrap="square" rtlCol="0">
            <a:spAutoFit/>
          </a:bodyPr>
          <a:lstStyle/>
          <a:p>
            <a:r>
              <a:rPr lang="zh-CN" altLang="en-US" sz="2000" b="1" dirty="0">
                <a:solidFill>
                  <a:schemeClr val="bg1"/>
                </a:solidFill>
              </a:rPr>
              <a:t>零售行业</a:t>
            </a:r>
          </a:p>
        </p:txBody>
      </p:sp>
      <p:sp>
        <p:nvSpPr>
          <p:cNvPr id="4" name="矩形 3">
            <a:extLst>
              <a:ext uri="{FF2B5EF4-FFF2-40B4-BE49-F238E27FC236}">
                <a16:creationId xmlns:a16="http://schemas.microsoft.com/office/drawing/2014/main" id="{801C4468-0513-49D5-9767-BA2170E0A774}"/>
              </a:ext>
            </a:extLst>
          </p:cNvPr>
          <p:cNvSpPr/>
          <p:nvPr/>
        </p:nvSpPr>
        <p:spPr>
          <a:xfrm>
            <a:off x="585354" y="2516215"/>
            <a:ext cx="2105891" cy="304523"/>
          </a:xfrm>
          <a:prstGeom prst="rect">
            <a:avLst/>
          </a:prstGeom>
          <a:solidFill>
            <a:srgbClr val="62B4E3"/>
          </a:solidFill>
          <a:ln>
            <a:solidFill>
              <a:srgbClr val="62B4E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latin typeface="微软雅黑" panose="020B0503020204020204" pitchFamily="34" charset="-122"/>
                <a:ea typeface="微软雅黑" panose="020B0503020204020204" pitchFamily="34" charset="-122"/>
                <a:cs typeface="+mn-ea"/>
                <a:sym typeface="微软雅黑" panose="020B0503020204020204" pitchFamily="34" charset="-122"/>
              </a:rPr>
              <a:t>项目简介</a:t>
            </a:r>
          </a:p>
        </p:txBody>
      </p:sp>
      <p:sp>
        <p:nvSpPr>
          <p:cNvPr id="5" name="燕尾形 4">
            <a:extLst>
              <a:ext uri="{FF2B5EF4-FFF2-40B4-BE49-F238E27FC236}">
                <a16:creationId xmlns:a16="http://schemas.microsoft.com/office/drawing/2014/main" id="{741574EB-DDD4-4C19-A399-7EC105A23822}"/>
              </a:ext>
            </a:extLst>
          </p:cNvPr>
          <p:cNvSpPr/>
          <p:nvPr/>
        </p:nvSpPr>
        <p:spPr>
          <a:xfrm>
            <a:off x="479711" y="2516215"/>
            <a:ext cx="252844" cy="304523"/>
          </a:xfrm>
          <a:prstGeom prst="chevron">
            <a:avLst>
              <a:gd name="adj" fmla="val 47141"/>
            </a:avLst>
          </a:prstGeom>
          <a:solidFill>
            <a:srgbClr val="62B4E3"/>
          </a:solidFill>
          <a:ln w="38100">
            <a:solidFill>
              <a:srgbClr val="62B4E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pic>
        <p:nvPicPr>
          <p:cNvPr id="8" name="图片 7">
            <a:extLst>
              <a:ext uri="{FF2B5EF4-FFF2-40B4-BE49-F238E27FC236}">
                <a16:creationId xmlns:a16="http://schemas.microsoft.com/office/drawing/2014/main" id="{E8FEA124-84FE-4239-A796-71A86A2AD3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50023" y="1023908"/>
            <a:ext cx="8615108" cy="5075082"/>
          </a:xfrm>
          <a:prstGeom prst="rect">
            <a:avLst/>
          </a:prstGeom>
        </p:spPr>
      </p:pic>
      <p:sp>
        <p:nvSpPr>
          <p:cNvPr id="13" name="文本框 12">
            <a:extLst>
              <a:ext uri="{FF2B5EF4-FFF2-40B4-BE49-F238E27FC236}">
                <a16:creationId xmlns:a16="http://schemas.microsoft.com/office/drawing/2014/main" id="{01FF8885-18FD-4C1A-BAD8-97FE440AE5B3}"/>
              </a:ext>
            </a:extLst>
          </p:cNvPr>
          <p:cNvSpPr txBox="1"/>
          <p:nvPr/>
        </p:nvSpPr>
        <p:spPr>
          <a:xfrm>
            <a:off x="338969" y="1628800"/>
            <a:ext cx="2598659" cy="830997"/>
          </a:xfrm>
          <a:prstGeom prst="rect">
            <a:avLst/>
          </a:prstGeom>
          <a:noFill/>
        </p:spPr>
        <p:txBody>
          <a:bodyPr wrap="square" rtlCol="0">
            <a:spAutoFit/>
          </a:bodyPr>
          <a:lstStyle/>
          <a:p>
            <a:r>
              <a:rPr lang="en-US" altLang="zh-CN" sz="1600" dirty="0">
                <a:solidFill>
                  <a:schemeClr val="bg2">
                    <a:lumMod val="25000"/>
                  </a:schemeClr>
                </a:solidFill>
                <a:hlinkClick r:id="rId3"/>
              </a:rPr>
              <a:t>OPPO</a:t>
            </a:r>
            <a:r>
              <a:rPr lang="zh-CN" altLang="en-US" sz="1600" dirty="0">
                <a:solidFill>
                  <a:schemeClr val="bg2">
                    <a:lumMod val="25000"/>
                  </a:schemeClr>
                </a:solidFill>
                <a:hlinkClick r:id="rId3"/>
              </a:rPr>
              <a:t>（苏皖）：</a:t>
            </a:r>
            <a:r>
              <a:rPr lang="zh-CN" altLang="en-US" sz="1600" b="0" i="0" dirty="0">
                <a:solidFill>
                  <a:schemeClr val="bg2">
                    <a:lumMod val="25000"/>
                  </a:schemeClr>
                </a:solidFill>
                <a:effectLst/>
                <a:latin typeface="PingFangSC-Light"/>
                <a:hlinkClick r:id="rId3"/>
              </a:rPr>
              <a:t>管理模式覆盖多地，</a:t>
            </a:r>
            <a:r>
              <a:rPr lang="en-US" altLang="zh-CN" sz="1600" b="0" i="0" dirty="0">
                <a:solidFill>
                  <a:schemeClr val="bg2">
                    <a:lumMod val="25000"/>
                  </a:schemeClr>
                </a:solidFill>
                <a:effectLst/>
                <a:latin typeface="PingFangSC-Light"/>
                <a:hlinkClick r:id="rId3"/>
              </a:rPr>
              <a:t>100+</a:t>
            </a:r>
            <a:r>
              <a:rPr lang="zh-CN" altLang="en-US" sz="1600" b="0" i="0" dirty="0">
                <a:solidFill>
                  <a:schemeClr val="bg2">
                    <a:lumMod val="25000"/>
                  </a:schemeClr>
                </a:solidFill>
                <a:effectLst/>
                <a:latin typeface="PingFangSC-Light"/>
                <a:hlinkClick r:id="rId3"/>
              </a:rPr>
              <a:t>应用至少解决</a:t>
            </a:r>
            <a:r>
              <a:rPr lang="en-US" altLang="zh-CN" sz="1600" b="0" i="0" dirty="0">
                <a:solidFill>
                  <a:schemeClr val="bg2">
                    <a:lumMod val="25000"/>
                  </a:schemeClr>
                </a:solidFill>
                <a:effectLst/>
                <a:latin typeface="PingFangSC-Light"/>
                <a:hlinkClick r:id="rId3"/>
              </a:rPr>
              <a:t>90%</a:t>
            </a:r>
            <a:r>
              <a:rPr lang="zh-CN" altLang="en-US" sz="1600" b="0" i="0" dirty="0">
                <a:solidFill>
                  <a:schemeClr val="bg2">
                    <a:lumMod val="25000"/>
                  </a:schemeClr>
                </a:solidFill>
                <a:effectLst/>
                <a:latin typeface="PingFangSC-Light"/>
                <a:hlinkClick r:id="rId3"/>
              </a:rPr>
              <a:t>经销管理难题！</a:t>
            </a:r>
            <a:endParaRPr lang="zh-CN" altLang="en-US" sz="1600" dirty="0">
              <a:solidFill>
                <a:schemeClr val="bg2">
                  <a:lumMod val="25000"/>
                </a:schemeClr>
              </a:solidFill>
            </a:endParaRPr>
          </a:p>
        </p:txBody>
      </p:sp>
      <p:sp>
        <p:nvSpPr>
          <p:cNvPr id="15" name="文本框 14">
            <a:extLst>
              <a:ext uri="{FF2B5EF4-FFF2-40B4-BE49-F238E27FC236}">
                <a16:creationId xmlns:a16="http://schemas.microsoft.com/office/drawing/2014/main" id="{1701644B-CE18-4C2B-8691-D9B4372E221B}"/>
              </a:ext>
            </a:extLst>
          </p:cNvPr>
          <p:cNvSpPr txBox="1"/>
          <p:nvPr/>
        </p:nvSpPr>
        <p:spPr>
          <a:xfrm>
            <a:off x="263352" y="2948263"/>
            <a:ext cx="2939165" cy="2617768"/>
          </a:xfrm>
          <a:prstGeom prst="rect">
            <a:avLst/>
          </a:prstGeom>
          <a:noFill/>
        </p:spPr>
        <p:txBody>
          <a:bodyPr wrap="square" rtlCol="0">
            <a:spAutoFit/>
          </a:bodyPr>
          <a:lstStyle/>
          <a:p>
            <a:pPr>
              <a:lnSpc>
                <a:spcPct val="200000"/>
              </a:lnSpc>
            </a:pPr>
            <a:r>
              <a:rPr lang="zh-CN" altLang="en-US" sz="1400" dirty="0">
                <a:solidFill>
                  <a:schemeClr val="bg2">
                    <a:lumMod val="25000"/>
                  </a:schemeClr>
                </a:solidFill>
                <a:latin typeface="PingFangSC-Light"/>
              </a:rPr>
              <a:t>通过</a:t>
            </a:r>
            <a:r>
              <a:rPr lang="zh-CN" altLang="en-US" sz="1400" b="0" i="0" dirty="0">
                <a:solidFill>
                  <a:schemeClr val="bg2">
                    <a:lumMod val="25000"/>
                  </a:schemeClr>
                </a:solidFill>
                <a:effectLst/>
                <a:latin typeface="PingFangSC-Light"/>
              </a:rPr>
              <a:t>简道云搭建了订货、</a:t>
            </a:r>
            <a:r>
              <a:rPr lang="en-US" altLang="zh-CN" sz="1400" b="0" i="0" dirty="0">
                <a:solidFill>
                  <a:schemeClr val="bg2">
                    <a:lumMod val="25000"/>
                  </a:schemeClr>
                </a:solidFill>
                <a:effectLst/>
                <a:latin typeface="PingFangSC-Light"/>
              </a:rPr>
              <a:t>OA</a:t>
            </a:r>
            <a:r>
              <a:rPr lang="zh-CN" altLang="en-US" sz="1400" b="0" i="0" dirty="0">
                <a:solidFill>
                  <a:schemeClr val="bg2">
                    <a:lumMod val="25000"/>
                  </a:schemeClr>
                </a:solidFill>
                <a:effectLst/>
                <a:latin typeface="PingFangSC-Light"/>
              </a:rPr>
              <a:t>、财务、人事、物料、门店等</a:t>
            </a:r>
            <a:r>
              <a:rPr lang="en-US" altLang="zh-CN" sz="1400" b="0" i="0" dirty="0">
                <a:solidFill>
                  <a:schemeClr val="bg2">
                    <a:lumMod val="25000"/>
                  </a:schemeClr>
                </a:solidFill>
                <a:effectLst/>
                <a:latin typeface="PingFangSC-Light"/>
              </a:rPr>
              <a:t>100</a:t>
            </a:r>
            <a:r>
              <a:rPr lang="zh-CN" altLang="en-US" sz="1400" b="0" i="0" dirty="0">
                <a:solidFill>
                  <a:schemeClr val="bg2">
                    <a:lumMod val="25000"/>
                  </a:schemeClr>
                </a:solidFill>
                <a:effectLst/>
                <a:latin typeface="PingFangSC-Light"/>
              </a:rPr>
              <a:t>多个应用。并向经销商开放表单权限，透明管理所有订货流程，数据零误差；通过</a:t>
            </a:r>
            <a:r>
              <a:rPr lang="en-US" altLang="zh-CN" sz="1400" b="0" i="0" dirty="0">
                <a:solidFill>
                  <a:schemeClr val="bg2">
                    <a:lumMod val="25000"/>
                  </a:schemeClr>
                </a:solidFill>
                <a:effectLst/>
                <a:latin typeface="PingFangSC-Light"/>
              </a:rPr>
              <a:t>API</a:t>
            </a:r>
            <a:r>
              <a:rPr lang="zh-CN" altLang="en-US" sz="1400" b="0" i="0" dirty="0">
                <a:solidFill>
                  <a:schemeClr val="bg2">
                    <a:lumMod val="25000"/>
                  </a:schemeClr>
                </a:solidFill>
                <a:effectLst/>
                <a:latin typeface="PingFangSC-Light"/>
              </a:rPr>
              <a:t>接口打通财务</a:t>
            </a:r>
            <a:r>
              <a:rPr lang="en-US" altLang="zh-CN" sz="1400" b="0" i="0" dirty="0">
                <a:solidFill>
                  <a:schemeClr val="bg2">
                    <a:lumMod val="25000"/>
                  </a:schemeClr>
                </a:solidFill>
                <a:effectLst/>
                <a:latin typeface="PingFangSC-Light"/>
              </a:rPr>
              <a:t>ERP</a:t>
            </a:r>
            <a:r>
              <a:rPr lang="zh-CN" altLang="en-US" sz="1400" dirty="0">
                <a:solidFill>
                  <a:schemeClr val="bg2">
                    <a:lumMod val="25000"/>
                  </a:schemeClr>
                </a:solidFill>
                <a:latin typeface="PingFangSC-Light"/>
              </a:rPr>
              <a:t>，</a:t>
            </a:r>
            <a:r>
              <a:rPr lang="zh-CN" altLang="en-US" sz="1400" b="0" i="0" dirty="0">
                <a:solidFill>
                  <a:schemeClr val="bg2">
                    <a:lumMod val="25000"/>
                  </a:schemeClr>
                </a:solidFill>
                <a:effectLst/>
                <a:latin typeface="PingFangSC-Light"/>
              </a:rPr>
              <a:t>让订货、回款、余额、对账等数据实时互传。</a:t>
            </a:r>
          </a:p>
        </p:txBody>
      </p:sp>
      <p:pic>
        <p:nvPicPr>
          <p:cNvPr id="3" name="图片 2">
            <a:extLst>
              <a:ext uri="{FF2B5EF4-FFF2-40B4-BE49-F238E27FC236}">
                <a16:creationId xmlns:a16="http://schemas.microsoft.com/office/drawing/2014/main" id="{DE04F220-F36F-4A85-B9E1-68D5A1614E95}"/>
              </a:ext>
            </a:extLst>
          </p:cNvPr>
          <p:cNvPicPr>
            <a:picLocks noChangeAspect="1"/>
          </p:cNvPicPr>
          <p:nvPr/>
        </p:nvPicPr>
        <p:blipFill>
          <a:blip r:embed="rId4"/>
          <a:stretch>
            <a:fillRect/>
          </a:stretch>
        </p:blipFill>
        <p:spPr>
          <a:xfrm>
            <a:off x="4079777" y="1340768"/>
            <a:ext cx="6554956" cy="4104456"/>
          </a:xfrm>
          <a:prstGeom prst="rect">
            <a:avLst/>
          </a:prstGeom>
        </p:spPr>
      </p:pic>
      <p:pic>
        <p:nvPicPr>
          <p:cNvPr id="6" name="图片 5">
            <a:extLst>
              <a:ext uri="{FF2B5EF4-FFF2-40B4-BE49-F238E27FC236}">
                <a16:creationId xmlns:a16="http://schemas.microsoft.com/office/drawing/2014/main" id="{922B5B95-639B-422C-9894-37F45B70C59C}"/>
              </a:ext>
            </a:extLst>
          </p:cNvPr>
          <p:cNvPicPr>
            <a:picLocks noChangeAspect="1"/>
          </p:cNvPicPr>
          <p:nvPr/>
        </p:nvPicPr>
        <p:blipFill>
          <a:blip r:embed="rId5"/>
          <a:stretch>
            <a:fillRect/>
          </a:stretch>
        </p:blipFill>
        <p:spPr>
          <a:xfrm>
            <a:off x="4079777" y="1328594"/>
            <a:ext cx="6554956" cy="4128803"/>
          </a:xfrm>
          <a:prstGeom prst="rect">
            <a:avLst/>
          </a:prstGeom>
        </p:spPr>
      </p:pic>
      <p:pic>
        <p:nvPicPr>
          <p:cNvPr id="7" name="图片 6">
            <a:extLst>
              <a:ext uri="{FF2B5EF4-FFF2-40B4-BE49-F238E27FC236}">
                <a16:creationId xmlns:a16="http://schemas.microsoft.com/office/drawing/2014/main" id="{7045621D-8FDF-4407-B081-51A264E6EA4B}"/>
              </a:ext>
            </a:extLst>
          </p:cNvPr>
          <p:cNvPicPr>
            <a:picLocks noChangeAspect="1"/>
          </p:cNvPicPr>
          <p:nvPr/>
        </p:nvPicPr>
        <p:blipFill>
          <a:blip r:embed="rId6"/>
          <a:stretch>
            <a:fillRect/>
          </a:stretch>
        </p:blipFill>
        <p:spPr>
          <a:xfrm>
            <a:off x="4050080" y="1340768"/>
            <a:ext cx="6584654" cy="4116629"/>
          </a:xfrm>
          <a:prstGeom prst="rect">
            <a:avLst/>
          </a:prstGeom>
        </p:spPr>
      </p:pic>
    </p:spTree>
    <p:extLst>
      <p:ext uri="{BB962C8B-B14F-4D97-AF65-F5344CB8AC3E}">
        <p14:creationId xmlns:p14="http://schemas.microsoft.com/office/powerpoint/2010/main" val="2516576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5D265EF1-7E37-4485-BD57-5E5FD9601A55}"/>
              </a:ext>
            </a:extLst>
          </p:cNvPr>
          <p:cNvSpPr txBox="1"/>
          <p:nvPr/>
        </p:nvSpPr>
        <p:spPr>
          <a:xfrm>
            <a:off x="71119" y="101600"/>
            <a:ext cx="5304797" cy="400110"/>
          </a:xfrm>
          <a:prstGeom prst="rect">
            <a:avLst/>
          </a:prstGeom>
          <a:noFill/>
        </p:spPr>
        <p:txBody>
          <a:bodyPr wrap="square" rtlCol="0">
            <a:spAutoFit/>
          </a:bodyPr>
          <a:lstStyle/>
          <a:p>
            <a:r>
              <a:rPr lang="zh-CN" altLang="en-US" sz="2000" b="1" dirty="0">
                <a:solidFill>
                  <a:schemeClr val="bg1"/>
                </a:solidFill>
              </a:rPr>
              <a:t>教育行业</a:t>
            </a:r>
          </a:p>
        </p:txBody>
      </p:sp>
      <p:sp>
        <p:nvSpPr>
          <p:cNvPr id="4" name="矩形 3">
            <a:extLst>
              <a:ext uri="{FF2B5EF4-FFF2-40B4-BE49-F238E27FC236}">
                <a16:creationId xmlns:a16="http://schemas.microsoft.com/office/drawing/2014/main" id="{801C4468-0513-49D5-9767-BA2170E0A774}"/>
              </a:ext>
            </a:extLst>
          </p:cNvPr>
          <p:cNvSpPr/>
          <p:nvPr/>
        </p:nvSpPr>
        <p:spPr>
          <a:xfrm>
            <a:off x="585354" y="2516215"/>
            <a:ext cx="2105891" cy="304523"/>
          </a:xfrm>
          <a:prstGeom prst="rect">
            <a:avLst/>
          </a:prstGeom>
          <a:solidFill>
            <a:srgbClr val="62B4E3"/>
          </a:solidFill>
          <a:ln>
            <a:solidFill>
              <a:srgbClr val="62B4E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dirty="0">
                <a:latin typeface="微软雅黑" panose="020B0503020204020204" pitchFamily="34" charset="-122"/>
                <a:ea typeface="微软雅黑" panose="020B0503020204020204" pitchFamily="34" charset="-122"/>
                <a:cs typeface="+mn-ea"/>
                <a:sym typeface="微软雅黑" panose="020B0503020204020204" pitchFamily="34" charset="-122"/>
              </a:rPr>
              <a:t>项目简介</a:t>
            </a:r>
          </a:p>
        </p:txBody>
      </p:sp>
      <p:sp>
        <p:nvSpPr>
          <p:cNvPr id="5" name="燕尾形 4">
            <a:extLst>
              <a:ext uri="{FF2B5EF4-FFF2-40B4-BE49-F238E27FC236}">
                <a16:creationId xmlns:a16="http://schemas.microsoft.com/office/drawing/2014/main" id="{741574EB-DDD4-4C19-A399-7EC105A23822}"/>
              </a:ext>
            </a:extLst>
          </p:cNvPr>
          <p:cNvSpPr/>
          <p:nvPr/>
        </p:nvSpPr>
        <p:spPr>
          <a:xfrm>
            <a:off x="479711" y="2516215"/>
            <a:ext cx="252844" cy="304523"/>
          </a:xfrm>
          <a:prstGeom prst="chevron">
            <a:avLst>
              <a:gd name="adj" fmla="val 47141"/>
            </a:avLst>
          </a:prstGeom>
          <a:solidFill>
            <a:srgbClr val="62B4E3"/>
          </a:solidFill>
          <a:ln w="38100">
            <a:solidFill>
              <a:srgbClr val="62B4E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pic>
        <p:nvPicPr>
          <p:cNvPr id="8" name="图片 7">
            <a:extLst>
              <a:ext uri="{FF2B5EF4-FFF2-40B4-BE49-F238E27FC236}">
                <a16:creationId xmlns:a16="http://schemas.microsoft.com/office/drawing/2014/main" id="{E8FEA124-84FE-4239-A796-71A86A2AD35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50023" y="1023908"/>
            <a:ext cx="8615108" cy="5075082"/>
          </a:xfrm>
          <a:prstGeom prst="rect">
            <a:avLst/>
          </a:prstGeom>
        </p:spPr>
      </p:pic>
      <p:sp>
        <p:nvSpPr>
          <p:cNvPr id="13" name="文本框 12">
            <a:extLst>
              <a:ext uri="{FF2B5EF4-FFF2-40B4-BE49-F238E27FC236}">
                <a16:creationId xmlns:a16="http://schemas.microsoft.com/office/drawing/2014/main" id="{01FF8885-18FD-4C1A-BAD8-97FE440AE5B3}"/>
              </a:ext>
            </a:extLst>
          </p:cNvPr>
          <p:cNvSpPr txBox="1"/>
          <p:nvPr/>
        </p:nvSpPr>
        <p:spPr>
          <a:xfrm>
            <a:off x="338969" y="1628800"/>
            <a:ext cx="2598659" cy="830997"/>
          </a:xfrm>
          <a:prstGeom prst="rect">
            <a:avLst/>
          </a:prstGeom>
          <a:noFill/>
        </p:spPr>
        <p:txBody>
          <a:bodyPr wrap="square" rtlCol="0">
            <a:spAutoFit/>
          </a:bodyPr>
          <a:lstStyle/>
          <a:p>
            <a:r>
              <a:rPr lang="zh-CN" altLang="en-US" sz="1600" dirty="0">
                <a:solidFill>
                  <a:schemeClr val="bg2">
                    <a:lumMod val="25000"/>
                  </a:schemeClr>
                </a:solidFill>
                <a:hlinkClick r:id="rId3"/>
              </a:rPr>
              <a:t>江西中医药大学：</a:t>
            </a:r>
            <a:r>
              <a:rPr lang="en-US" altLang="zh-CN" sz="1600" b="0" i="0" dirty="0">
                <a:solidFill>
                  <a:schemeClr val="bg2">
                    <a:lumMod val="25000"/>
                  </a:schemeClr>
                </a:solidFill>
                <a:effectLst/>
                <a:latin typeface="PingFangSC-Light"/>
                <a:hlinkClick r:id="rId3"/>
              </a:rPr>
              <a:t>1.5</a:t>
            </a:r>
            <a:r>
              <a:rPr lang="zh-CN" altLang="en-US" sz="1600" b="0" i="0" dirty="0">
                <a:solidFill>
                  <a:schemeClr val="bg2">
                    <a:lumMod val="25000"/>
                  </a:schemeClr>
                </a:solidFill>
                <a:effectLst/>
                <a:latin typeface="PingFangSC-Light"/>
                <a:hlinkClick r:id="rId3"/>
              </a:rPr>
              <a:t>万人填报，</a:t>
            </a:r>
            <a:r>
              <a:rPr lang="en-US" altLang="zh-CN" sz="1600" b="0" i="0" dirty="0">
                <a:solidFill>
                  <a:schemeClr val="bg2">
                    <a:lumMod val="25000"/>
                  </a:schemeClr>
                </a:solidFill>
                <a:effectLst/>
                <a:latin typeface="PingFangSC-Light"/>
                <a:hlinkClick r:id="rId3"/>
              </a:rPr>
              <a:t>7</a:t>
            </a:r>
            <a:r>
              <a:rPr lang="zh-CN" altLang="en-US" sz="1600" b="0" i="0" dirty="0">
                <a:solidFill>
                  <a:schemeClr val="bg2">
                    <a:lumMod val="25000"/>
                  </a:schemeClr>
                </a:solidFill>
                <a:effectLst/>
                <a:latin typeface="PingFangSC-Light"/>
                <a:hlinkClick r:id="rId3"/>
              </a:rPr>
              <a:t>万条数据，信息化高效助攻校园防疫！</a:t>
            </a:r>
            <a:endParaRPr lang="zh-CN" altLang="en-US" sz="1600" dirty="0">
              <a:solidFill>
                <a:schemeClr val="bg2">
                  <a:lumMod val="25000"/>
                </a:schemeClr>
              </a:solidFill>
            </a:endParaRPr>
          </a:p>
        </p:txBody>
      </p:sp>
      <p:sp>
        <p:nvSpPr>
          <p:cNvPr id="15" name="文本框 14">
            <a:extLst>
              <a:ext uri="{FF2B5EF4-FFF2-40B4-BE49-F238E27FC236}">
                <a16:creationId xmlns:a16="http://schemas.microsoft.com/office/drawing/2014/main" id="{1701644B-CE18-4C2B-8691-D9B4372E221B}"/>
              </a:ext>
            </a:extLst>
          </p:cNvPr>
          <p:cNvSpPr txBox="1"/>
          <p:nvPr/>
        </p:nvSpPr>
        <p:spPr>
          <a:xfrm>
            <a:off x="263352" y="2948263"/>
            <a:ext cx="2939165" cy="2185855"/>
          </a:xfrm>
          <a:prstGeom prst="rect">
            <a:avLst/>
          </a:prstGeom>
          <a:noFill/>
        </p:spPr>
        <p:txBody>
          <a:bodyPr wrap="square" rtlCol="0">
            <a:spAutoFit/>
          </a:bodyPr>
          <a:lstStyle/>
          <a:p>
            <a:pPr>
              <a:lnSpc>
                <a:spcPct val="200000"/>
              </a:lnSpc>
            </a:pPr>
            <a:r>
              <a:rPr lang="zh-CN" altLang="en-US" sz="1400" b="0" i="0" dirty="0">
                <a:solidFill>
                  <a:schemeClr val="bg2">
                    <a:lumMod val="25000"/>
                  </a:schemeClr>
                </a:solidFill>
                <a:effectLst/>
                <a:latin typeface="PingFangSC-Light"/>
              </a:rPr>
              <a:t>江西中医药大学</a:t>
            </a:r>
            <a:r>
              <a:rPr lang="zh-CN" altLang="en-US" sz="1400" dirty="0">
                <a:solidFill>
                  <a:schemeClr val="bg2">
                    <a:lumMod val="25000"/>
                  </a:schemeClr>
                </a:solidFill>
                <a:latin typeface="PingFangSC-Light"/>
              </a:rPr>
              <a:t>通过</a:t>
            </a:r>
            <a:r>
              <a:rPr lang="zh-CN" altLang="en-US" sz="1400" b="0" i="0" dirty="0">
                <a:solidFill>
                  <a:schemeClr val="bg2">
                    <a:lumMod val="25000"/>
                  </a:schemeClr>
                </a:solidFill>
                <a:effectLst/>
                <a:latin typeface="PingFangSC-Light"/>
              </a:rPr>
              <a:t>简道云快速搭建防疫系统，一周内逐渐投入使用，每天有</a:t>
            </a:r>
            <a:r>
              <a:rPr lang="en-US" altLang="zh-CN" sz="1400" b="0" i="0" dirty="0">
                <a:solidFill>
                  <a:schemeClr val="bg2">
                    <a:lumMod val="25000"/>
                  </a:schemeClr>
                </a:solidFill>
                <a:effectLst/>
                <a:latin typeface="PingFangSC-Light"/>
              </a:rPr>
              <a:t>1.5</a:t>
            </a:r>
            <a:r>
              <a:rPr lang="zh-CN" altLang="en-US" sz="1400" b="0" i="0" dirty="0">
                <a:solidFill>
                  <a:schemeClr val="bg2">
                    <a:lumMod val="25000"/>
                  </a:schemeClr>
                </a:solidFill>
                <a:effectLst/>
                <a:latin typeface="PingFangSC-Light"/>
              </a:rPr>
              <a:t>万人以上通过简道云上报个人疫情数据，防疫系统共收集各类疫情数据近</a:t>
            </a:r>
            <a:r>
              <a:rPr lang="en-US" altLang="zh-CN" sz="1400" b="0" i="0" dirty="0">
                <a:solidFill>
                  <a:schemeClr val="bg2">
                    <a:lumMod val="25000"/>
                  </a:schemeClr>
                </a:solidFill>
                <a:effectLst/>
                <a:latin typeface="PingFangSC-Light"/>
              </a:rPr>
              <a:t>7</a:t>
            </a:r>
            <a:r>
              <a:rPr lang="zh-CN" altLang="en-US" sz="1400" b="0" i="0" dirty="0">
                <a:solidFill>
                  <a:schemeClr val="bg2">
                    <a:lumMod val="25000"/>
                  </a:schemeClr>
                </a:solidFill>
                <a:effectLst/>
                <a:latin typeface="PingFangSC-Light"/>
              </a:rPr>
              <a:t>万条。</a:t>
            </a:r>
            <a:endParaRPr lang="zh-CN" altLang="en-US" sz="1400" dirty="0">
              <a:solidFill>
                <a:schemeClr val="bg2">
                  <a:lumMod val="25000"/>
                </a:schemeClr>
              </a:solidFill>
              <a:latin typeface="微软雅黑" panose="020B0503020204020204" pitchFamily="34" charset="-122"/>
              <a:ea typeface="微软雅黑" panose="020B0503020204020204" pitchFamily="34" charset="-122"/>
              <a:cs typeface="+mn-ea"/>
              <a:sym typeface="微软雅黑" panose="020B0503020204020204" pitchFamily="34" charset="-122"/>
            </a:endParaRPr>
          </a:p>
        </p:txBody>
      </p:sp>
      <p:pic>
        <p:nvPicPr>
          <p:cNvPr id="16" name="图片 15">
            <a:extLst>
              <a:ext uri="{FF2B5EF4-FFF2-40B4-BE49-F238E27FC236}">
                <a16:creationId xmlns:a16="http://schemas.microsoft.com/office/drawing/2014/main" id="{1A755804-AEFE-42C8-B58B-FBDE016487C7}"/>
              </a:ext>
            </a:extLst>
          </p:cNvPr>
          <p:cNvPicPr>
            <a:picLocks noChangeAspect="1"/>
          </p:cNvPicPr>
          <p:nvPr/>
        </p:nvPicPr>
        <p:blipFill>
          <a:blip r:embed="rId4"/>
          <a:stretch>
            <a:fillRect/>
          </a:stretch>
        </p:blipFill>
        <p:spPr>
          <a:xfrm>
            <a:off x="4655840" y="1340768"/>
            <a:ext cx="5328592" cy="4318261"/>
          </a:xfrm>
          <a:prstGeom prst="rect">
            <a:avLst/>
          </a:prstGeom>
        </p:spPr>
      </p:pic>
      <p:pic>
        <p:nvPicPr>
          <p:cNvPr id="17" name="图片 16">
            <a:extLst>
              <a:ext uri="{FF2B5EF4-FFF2-40B4-BE49-F238E27FC236}">
                <a16:creationId xmlns:a16="http://schemas.microsoft.com/office/drawing/2014/main" id="{77093D1B-CCB2-40DE-91B5-8B414B5E1D16}"/>
              </a:ext>
            </a:extLst>
          </p:cNvPr>
          <p:cNvPicPr>
            <a:picLocks noChangeAspect="1"/>
          </p:cNvPicPr>
          <p:nvPr/>
        </p:nvPicPr>
        <p:blipFill>
          <a:blip r:embed="rId5"/>
          <a:stretch>
            <a:fillRect/>
          </a:stretch>
        </p:blipFill>
        <p:spPr>
          <a:xfrm>
            <a:off x="4079777" y="1332616"/>
            <a:ext cx="6552727" cy="4112608"/>
          </a:xfrm>
          <a:prstGeom prst="rect">
            <a:avLst/>
          </a:prstGeom>
        </p:spPr>
      </p:pic>
      <p:pic>
        <p:nvPicPr>
          <p:cNvPr id="18" name="图片 17">
            <a:extLst>
              <a:ext uri="{FF2B5EF4-FFF2-40B4-BE49-F238E27FC236}">
                <a16:creationId xmlns:a16="http://schemas.microsoft.com/office/drawing/2014/main" id="{01EB0F45-47DC-4378-840D-7B121A5FFA46}"/>
              </a:ext>
            </a:extLst>
          </p:cNvPr>
          <p:cNvPicPr>
            <a:picLocks noChangeAspect="1"/>
          </p:cNvPicPr>
          <p:nvPr/>
        </p:nvPicPr>
        <p:blipFill>
          <a:blip r:embed="rId6"/>
          <a:stretch>
            <a:fillRect/>
          </a:stretch>
        </p:blipFill>
        <p:spPr>
          <a:xfrm>
            <a:off x="4053284" y="1323323"/>
            <a:ext cx="6579220" cy="4130053"/>
          </a:xfrm>
          <a:prstGeom prst="rect">
            <a:avLst/>
          </a:prstGeom>
        </p:spPr>
      </p:pic>
      <p:pic>
        <p:nvPicPr>
          <p:cNvPr id="19" name="图片 18">
            <a:extLst>
              <a:ext uri="{FF2B5EF4-FFF2-40B4-BE49-F238E27FC236}">
                <a16:creationId xmlns:a16="http://schemas.microsoft.com/office/drawing/2014/main" id="{7C905B49-9269-4928-A3FE-A9555E806404}"/>
              </a:ext>
            </a:extLst>
          </p:cNvPr>
          <p:cNvPicPr>
            <a:picLocks noChangeAspect="1"/>
          </p:cNvPicPr>
          <p:nvPr/>
        </p:nvPicPr>
        <p:blipFill>
          <a:blip r:embed="rId7"/>
          <a:stretch>
            <a:fillRect/>
          </a:stretch>
        </p:blipFill>
        <p:spPr>
          <a:xfrm>
            <a:off x="4053284" y="1292029"/>
            <a:ext cx="6605713" cy="4192640"/>
          </a:xfrm>
          <a:prstGeom prst="rect">
            <a:avLst/>
          </a:prstGeom>
        </p:spPr>
      </p:pic>
    </p:spTree>
    <p:extLst>
      <p:ext uri="{BB962C8B-B14F-4D97-AF65-F5344CB8AC3E}">
        <p14:creationId xmlns:p14="http://schemas.microsoft.com/office/powerpoint/2010/main" val="2970085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5F1EF70D-F2E7-4437-8D79-CDD67225DE07}"/>
              </a:ext>
            </a:extLst>
          </p:cNvPr>
          <p:cNvSpPr txBox="1"/>
          <p:nvPr/>
        </p:nvSpPr>
        <p:spPr>
          <a:xfrm>
            <a:off x="71119" y="116632"/>
            <a:ext cx="6240285" cy="400110"/>
          </a:xfrm>
          <a:prstGeom prst="rect">
            <a:avLst/>
          </a:prstGeom>
          <a:noFill/>
        </p:spPr>
        <p:txBody>
          <a:bodyPr wrap="square" rtlCol="0">
            <a:spAutoFit/>
          </a:bodyPr>
          <a:lstStyle/>
          <a:p>
            <a:r>
              <a:rPr lang="en-US" altLang="zh-CN" sz="2000" b="1" dirty="0">
                <a:solidFill>
                  <a:schemeClr val="bg1"/>
                </a:solidFill>
              </a:rPr>
              <a:t>8. </a:t>
            </a:r>
            <a:r>
              <a:rPr lang="zh-CN" altLang="en-US" sz="2000" b="1" dirty="0">
                <a:solidFill>
                  <a:schemeClr val="bg1"/>
                </a:solidFill>
              </a:rPr>
              <a:t>学习生态圈</a:t>
            </a:r>
            <a:endParaRPr lang="en-US" altLang="zh-CN" sz="2000" b="1" dirty="0">
              <a:solidFill>
                <a:schemeClr val="bg1"/>
              </a:solidFill>
            </a:endParaRPr>
          </a:p>
        </p:txBody>
      </p:sp>
      <p:grpSp>
        <p:nvGrpSpPr>
          <p:cNvPr id="23" name="组合 22">
            <a:extLst>
              <a:ext uri="{FF2B5EF4-FFF2-40B4-BE49-F238E27FC236}">
                <a16:creationId xmlns:a16="http://schemas.microsoft.com/office/drawing/2014/main" id="{46C3BC63-8933-4FCB-8C05-437E9E7FEAA8}"/>
              </a:ext>
            </a:extLst>
          </p:cNvPr>
          <p:cNvGrpSpPr/>
          <p:nvPr/>
        </p:nvGrpSpPr>
        <p:grpSpPr>
          <a:xfrm>
            <a:off x="1055440" y="963258"/>
            <a:ext cx="9721080" cy="648072"/>
            <a:chOff x="1055440" y="1268760"/>
            <a:chExt cx="9721080" cy="648072"/>
          </a:xfrm>
        </p:grpSpPr>
        <p:sp>
          <p:nvSpPr>
            <p:cNvPr id="5" name="矩形 4">
              <a:extLst>
                <a:ext uri="{FF2B5EF4-FFF2-40B4-BE49-F238E27FC236}">
                  <a16:creationId xmlns:a16="http://schemas.microsoft.com/office/drawing/2014/main" id="{AFF1DC01-0CE2-4803-9BD6-BF47C7E25A5B}"/>
                </a:ext>
              </a:extLst>
            </p:cNvPr>
            <p:cNvSpPr/>
            <p:nvPr/>
          </p:nvSpPr>
          <p:spPr>
            <a:xfrm>
              <a:off x="1055440" y="1412776"/>
              <a:ext cx="1800200" cy="504056"/>
            </a:xfrm>
            <a:prstGeom prst="rect">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帆软学院</a:t>
              </a:r>
            </a:p>
          </p:txBody>
        </p:sp>
        <p:cxnSp>
          <p:nvCxnSpPr>
            <p:cNvPr id="7" name="直接连接符 6">
              <a:extLst>
                <a:ext uri="{FF2B5EF4-FFF2-40B4-BE49-F238E27FC236}">
                  <a16:creationId xmlns:a16="http://schemas.microsoft.com/office/drawing/2014/main" id="{1CD13D4A-1C76-4BE8-85E7-A787F2EEA811}"/>
                </a:ext>
              </a:extLst>
            </p:cNvPr>
            <p:cNvCxnSpPr/>
            <p:nvPr/>
          </p:nvCxnSpPr>
          <p:spPr>
            <a:xfrm>
              <a:off x="2855640" y="1916832"/>
              <a:ext cx="784887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8" name="文本框 7">
              <a:extLst>
                <a:ext uri="{FF2B5EF4-FFF2-40B4-BE49-F238E27FC236}">
                  <a16:creationId xmlns:a16="http://schemas.microsoft.com/office/drawing/2014/main" id="{52A3E205-3598-488C-B6EA-CE9E5E47398A}"/>
                </a:ext>
              </a:extLst>
            </p:cNvPr>
            <p:cNvSpPr txBox="1"/>
            <p:nvPr/>
          </p:nvSpPr>
          <p:spPr>
            <a:xfrm>
              <a:off x="2855640" y="1268760"/>
              <a:ext cx="7920880" cy="646331"/>
            </a:xfrm>
            <a:prstGeom prst="rect">
              <a:avLst/>
            </a:prstGeom>
            <a:noFill/>
          </p:spPr>
          <p:txBody>
            <a:bodyPr wrap="square" rtlCol="0">
              <a:spAutoFit/>
            </a:bodyPr>
            <a:lstStyle/>
            <a:p>
              <a:r>
                <a:rPr lang="en-US" altLang="zh-CN" dirty="0">
                  <a:hlinkClick r:id="rId2"/>
                </a:rPr>
                <a:t>https://edu.fanruan.com/video?class1=18&amp;class2=0</a:t>
              </a:r>
              <a:r>
                <a:rPr lang="en-US" altLang="zh-CN" dirty="0"/>
                <a:t> </a:t>
              </a:r>
              <a:r>
                <a:rPr lang="zh-CN" altLang="en-US" dirty="0"/>
                <a:t>近千课时教学视频，可无限次回看学习，知识扩展不用愁</a:t>
              </a:r>
            </a:p>
          </p:txBody>
        </p:sp>
      </p:grpSp>
      <p:grpSp>
        <p:nvGrpSpPr>
          <p:cNvPr id="24" name="组合 23">
            <a:extLst>
              <a:ext uri="{FF2B5EF4-FFF2-40B4-BE49-F238E27FC236}">
                <a16:creationId xmlns:a16="http://schemas.microsoft.com/office/drawing/2014/main" id="{E2AB8141-1DB2-43B5-A5AF-78F6A2512A21}"/>
              </a:ext>
            </a:extLst>
          </p:cNvPr>
          <p:cNvGrpSpPr/>
          <p:nvPr/>
        </p:nvGrpSpPr>
        <p:grpSpPr>
          <a:xfrm>
            <a:off x="1063091" y="1833399"/>
            <a:ext cx="9721080" cy="923330"/>
            <a:chOff x="1058823" y="2271065"/>
            <a:chExt cx="9721080" cy="923330"/>
          </a:xfrm>
        </p:grpSpPr>
        <p:sp>
          <p:nvSpPr>
            <p:cNvPr id="9" name="矩形 8">
              <a:extLst>
                <a:ext uri="{FF2B5EF4-FFF2-40B4-BE49-F238E27FC236}">
                  <a16:creationId xmlns:a16="http://schemas.microsoft.com/office/drawing/2014/main" id="{FEE61324-82E4-48D3-8784-EDD55830251E}"/>
                </a:ext>
              </a:extLst>
            </p:cNvPr>
            <p:cNvSpPr/>
            <p:nvPr/>
          </p:nvSpPr>
          <p:spPr>
            <a:xfrm>
              <a:off x="1058823" y="2415081"/>
              <a:ext cx="1800200" cy="504056"/>
            </a:xfrm>
            <a:prstGeom prst="rect">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帮助文档</a:t>
              </a:r>
            </a:p>
          </p:txBody>
        </p:sp>
        <p:cxnSp>
          <p:nvCxnSpPr>
            <p:cNvPr id="10" name="直接连接符 9">
              <a:extLst>
                <a:ext uri="{FF2B5EF4-FFF2-40B4-BE49-F238E27FC236}">
                  <a16:creationId xmlns:a16="http://schemas.microsoft.com/office/drawing/2014/main" id="{803AABBE-94D5-42D0-8FAE-8A6C887A3B7D}"/>
                </a:ext>
              </a:extLst>
            </p:cNvPr>
            <p:cNvCxnSpPr/>
            <p:nvPr/>
          </p:nvCxnSpPr>
          <p:spPr>
            <a:xfrm>
              <a:off x="2859023" y="2919137"/>
              <a:ext cx="784887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11" name="文本框 10">
              <a:extLst>
                <a:ext uri="{FF2B5EF4-FFF2-40B4-BE49-F238E27FC236}">
                  <a16:creationId xmlns:a16="http://schemas.microsoft.com/office/drawing/2014/main" id="{84C519A8-DBD1-49A0-9318-E885A99F5831}"/>
                </a:ext>
              </a:extLst>
            </p:cNvPr>
            <p:cNvSpPr txBox="1"/>
            <p:nvPr/>
          </p:nvSpPr>
          <p:spPr>
            <a:xfrm>
              <a:off x="2859023" y="2271065"/>
              <a:ext cx="7920880" cy="923330"/>
            </a:xfrm>
            <a:prstGeom prst="rect">
              <a:avLst/>
            </a:prstGeom>
            <a:noFill/>
          </p:spPr>
          <p:txBody>
            <a:bodyPr wrap="square" rtlCol="0">
              <a:spAutoFit/>
            </a:bodyPr>
            <a:lstStyle/>
            <a:p>
              <a:r>
                <a:rPr lang="en-US" altLang="zh-CN" dirty="0">
                  <a:hlinkClick r:id="rId3"/>
                </a:rPr>
                <a:t>https://hc.jiandaoyun.com/doc</a:t>
              </a:r>
              <a:r>
                <a:rPr lang="en-US" altLang="zh-CN" dirty="0"/>
                <a:t> 2000</a:t>
              </a:r>
              <a:r>
                <a:rPr lang="zh-CN" altLang="en-US" dirty="0"/>
                <a:t>余篇产品帮助文档，逻辑清晰的知识梳理，哪里不会点哪里</a:t>
              </a:r>
            </a:p>
            <a:p>
              <a:endParaRPr lang="zh-CN" altLang="en-US" dirty="0"/>
            </a:p>
          </p:txBody>
        </p:sp>
      </p:grpSp>
      <p:grpSp>
        <p:nvGrpSpPr>
          <p:cNvPr id="25" name="组合 24">
            <a:extLst>
              <a:ext uri="{FF2B5EF4-FFF2-40B4-BE49-F238E27FC236}">
                <a16:creationId xmlns:a16="http://schemas.microsoft.com/office/drawing/2014/main" id="{58350129-09FE-4E9E-83E0-5F42DEEAA10C}"/>
              </a:ext>
            </a:extLst>
          </p:cNvPr>
          <p:cNvGrpSpPr/>
          <p:nvPr/>
        </p:nvGrpSpPr>
        <p:grpSpPr>
          <a:xfrm>
            <a:off x="1063091" y="2654761"/>
            <a:ext cx="9721080" cy="648072"/>
            <a:chOff x="1055440" y="3324746"/>
            <a:chExt cx="9721080" cy="648072"/>
          </a:xfrm>
        </p:grpSpPr>
        <p:sp>
          <p:nvSpPr>
            <p:cNvPr id="14" name="矩形 13">
              <a:extLst>
                <a:ext uri="{FF2B5EF4-FFF2-40B4-BE49-F238E27FC236}">
                  <a16:creationId xmlns:a16="http://schemas.microsoft.com/office/drawing/2014/main" id="{B8F2048A-64D9-4F1A-93A7-5F2732C12B00}"/>
                </a:ext>
              </a:extLst>
            </p:cNvPr>
            <p:cNvSpPr/>
            <p:nvPr/>
          </p:nvSpPr>
          <p:spPr>
            <a:xfrm>
              <a:off x="1055440" y="3468762"/>
              <a:ext cx="1800200" cy="504056"/>
            </a:xfrm>
            <a:prstGeom prst="rect">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互助问答</a:t>
              </a:r>
            </a:p>
          </p:txBody>
        </p:sp>
        <p:cxnSp>
          <p:nvCxnSpPr>
            <p:cNvPr id="15" name="直接连接符 14">
              <a:extLst>
                <a:ext uri="{FF2B5EF4-FFF2-40B4-BE49-F238E27FC236}">
                  <a16:creationId xmlns:a16="http://schemas.microsoft.com/office/drawing/2014/main" id="{6C374091-3A2E-40B6-9D25-88D5FF7AB50F}"/>
                </a:ext>
              </a:extLst>
            </p:cNvPr>
            <p:cNvCxnSpPr/>
            <p:nvPr/>
          </p:nvCxnSpPr>
          <p:spPr>
            <a:xfrm>
              <a:off x="2855640" y="3972818"/>
              <a:ext cx="784887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16" name="文本框 15">
              <a:extLst>
                <a:ext uri="{FF2B5EF4-FFF2-40B4-BE49-F238E27FC236}">
                  <a16:creationId xmlns:a16="http://schemas.microsoft.com/office/drawing/2014/main" id="{95754011-49C1-4C89-9FB9-A6953B98E9AA}"/>
                </a:ext>
              </a:extLst>
            </p:cNvPr>
            <p:cNvSpPr txBox="1"/>
            <p:nvPr/>
          </p:nvSpPr>
          <p:spPr>
            <a:xfrm>
              <a:off x="2855640" y="3324746"/>
              <a:ext cx="7920880" cy="646331"/>
            </a:xfrm>
            <a:prstGeom prst="rect">
              <a:avLst/>
            </a:prstGeom>
            <a:noFill/>
          </p:spPr>
          <p:txBody>
            <a:bodyPr wrap="square" rtlCol="0">
              <a:spAutoFit/>
            </a:bodyPr>
            <a:lstStyle/>
            <a:p>
              <a:r>
                <a:rPr lang="en-US" altLang="zh-CN" dirty="0">
                  <a:hlinkClick r:id="rId4"/>
                </a:rPr>
                <a:t>https://bbs.fanruan.com/wenda</a:t>
              </a:r>
              <a:r>
                <a:rPr lang="zh-CN" altLang="en-US" dirty="0"/>
                <a:t>  预习有辅导，复习有解答，实时互动，互为良师</a:t>
              </a:r>
            </a:p>
          </p:txBody>
        </p:sp>
      </p:grpSp>
      <p:grpSp>
        <p:nvGrpSpPr>
          <p:cNvPr id="26" name="组合 25">
            <a:extLst>
              <a:ext uri="{FF2B5EF4-FFF2-40B4-BE49-F238E27FC236}">
                <a16:creationId xmlns:a16="http://schemas.microsoft.com/office/drawing/2014/main" id="{0FC98E36-25EA-48E4-B89A-E9F57E6880D0}"/>
              </a:ext>
            </a:extLst>
          </p:cNvPr>
          <p:cNvGrpSpPr/>
          <p:nvPr/>
        </p:nvGrpSpPr>
        <p:grpSpPr>
          <a:xfrm>
            <a:off x="1055440" y="3524902"/>
            <a:ext cx="9721080" cy="678379"/>
            <a:chOff x="1055440" y="4265250"/>
            <a:chExt cx="9721080" cy="678379"/>
          </a:xfrm>
        </p:grpSpPr>
        <p:sp>
          <p:nvSpPr>
            <p:cNvPr id="17" name="矩形 16">
              <a:extLst>
                <a:ext uri="{FF2B5EF4-FFF2-40B4-BE49-F238E27FC236}">
                  <a16:creationId xmlns:a16="http://schemas.microsoft.com/office/drawing/2014/main" id="{0DC8CA32-0A64-44F6-9B52-9607046F83CD}"/>
                </a:ext>
              </a:extLst>
            </p:cNvPr>
            <p:cNvSpPr/>
            <p:nvPr/>
          </p:nvSpPr>
          <p:spPr>
            <a:xfrm>
              <a:off x="1055440" y="4439573"/>
              <a:ext cx="1800200" cy="504056"/>
            </a:xfrm>
            <a:prstGeom prst="rect">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任务共创</a:t>
              </a:r>
            </a:p>
          </p:txBody>
        </p:sp>
        <p:cxnSp>
          <p:nvCxnSpPr>
            <p:cNvPr id="18" name="直接连接符 17">
              <a:extLst>
                <a:ext uri="{FF2B5EF4-FFF2-40B4-BE49-F238E27FC236}">
                  <a16:creationId xmlns:a16="http://schemas.microsoft.com/office/drawing/2014/main" id="{B78717FE-153D-4916-B80E-63ACB9CBA37D}"/>
                </a:ext>
              </a:extLst>
            </p:cNvPr>
            <p:cNvCxnSpPr/>
            <p:nvPr/>
          </p:nvCxnSpPr>
          <p:spPr>
            <a:xfrm>
              <a:off x="2855640" y="4943629"/>
              <a:ext cx="784887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19" name="文本框 18">
              <a:extLst>
                <a:ext uri="{FF2B5EF4-FFF2-40B4-BE49-F238E27FC236}">
                  <a16:creationId xmlns:a16="http://schemas.microsoft.com/office/drawing/2014/main" id="{51F042C5-099B-4DC3-B732-BC183C306E79}"/>
                </a:ext>
              </a:extLst>
            </p:cNvPr>
            <p:cNvSpPr txBox="1"/>
            <p:nvPr/>
          </p:nvSpPr>
          <p:spPr>
            <a:xfrm>
              <a:off x="2855640" y="4265250"/>
              <a:ext cx="7920880" cy="646331"/>
            </a:xfrm>
            <a:prstGeom prst="rect">
              <a:avLst/>
            </a:prstGeom>
            <a:noFill/>
          </p:spPr>
          <p:txBody>
            <a:bodyPr wrap="square" rtlCol="0">
              <a:spAutoFit/>
            </a:bodyPr>
            <a:lstStyle/>
            <a:p>
              <a:r>
                <a:rPr lang="en-US" altLang="zh-CN" dirty="0">
                  <a:hlinkClick r:id="rId5"/>
                </a:rPr>
                <a:t>https://bbs.fanruan.com/task</a:t>
              </a:r>
              <a:r>
                <a:rPr lang="en-US" altLang="zh-CN" dirty="0"/>
                <a:t>  </a:t>
              </a:r>
              <a:r>
                <a:rPr lang="zh-CN" altLang="en-US" dirty="0"/>
                <a:t>在提升自身能力的同时赚点外块，学习赚钱两不误</a:t>
              </a:r>
            </a:p>
          </p:txBody>
        </p:sp>
      </p:grpSp>
      <p:grpSp>
        <p:nvGrpSpPr>
          <p:cNvPr id="27" name="组合 26">
            <a:extLst>
              <a:ext uri="{FF2B5EF4-FFF2-40B4-BE49-F238E27FC236}">
                <a16:creationId xmlns:a16="http://schemas.microsoft.com/office/drawing/2014/main" id="{E1807785-554C-40F6-9A6B-2FD02BA805E6}"/>
              </a:ext>
            </a:extLst>
          </p:cNvPr>
          <p:cNvGrpSpPr/>
          <p:nvPr/>
        </p:nvGrpSpPr>
        <p:grpSpPr>
          <a:xfrm>
            <a:off x="1063091" y="4425351"/>
            <a:ext cx="9721080" cy="678379"/>
            <a:chOff x="1055440" y="5204012"/>
            <a:chExt cx="9721080" cy="678379"/>
          </a:xfrm>
        </p:grpSpPr>
        <p:sp>
          <p:nvSpPr>
            <p:cNvPr id="20" name="矩形 19">
              <a:extLst>
                <a:ext uri="{FF2B5EF4-FFF2-40B4-BE49-F238E27FC236}">
                  <a16:creationId xmlns:a16="http://schemas.microsoft.com/office/drawing/2014/main" id="{F1FE1EF7-362F-4609-AB5C-025ED6B87BBD}"/>
                </a:ext>
              </a:extLst>
            </p:cNvPr>
            <p:cNvSpPr/>
            <p:nvPr/>
          </p:nvSpPr>
          <p:spPr>
            <a:xfrm>
              <a:off x="1055440" y="5378335"/>
              <a:ext cx="1800200" cy="504056"/>
            </a:xfrm>
            <a:prstGeom prst="rect">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帆软认证</a:t>
              </a:r>
            </a:p>
          </p:txBody>
        </p:sp>
        <p:cxnSp>
          <p:nvCxnSpPr>
            <p:cNvPr id="21" name="直接连接符 20">
              <a:extLst>
                <a:ext uri="{FF2B5EF4-FFF2-40B4-BE49-F238E27FC236}">
                  <a16:creationId xmlns:a16="http://schemas.microsoft.com/office/drawing/2014/main" id="{99504105-E6D7-4814-9692-0785C860130D}"/>
                </a:ext>
              </a:extLst>
            </p:cNvPr>
            <p:cNvCxnSpPr/>
            <p:nvPr/>
          </p:nvCxnSpPr>
          <p:spPr>
            <a:xfrm>
              <a:off x="2855640" y="5882391"/>
              <a:ext cx="784887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22" name="文本框 21">
              <a:extLst>
                <a:ext uri="{FF2B5EF4-FFF2-40B4-BE49-F238E27FC236}">
                  <a16:creationId xmlns:a16="http://schemas.microsoft.com/office/drawing/2014/main" id="{5094A7EB-0853-4398-AD70-D3C0430BFBF7}"/>
                </a:ext>
              </a:extLst>
            </p:cNvPr>
            <p:cNvSpPr txBox="1"/>
            <p:nvPr/>
          </p:nvSpPr>
          <p:spPr>
            <a:xfrm>
              <a:off x="2855640" y="5204012"/>
              <a:ext cx="7920880" cy="646331"/>
            </a:xfrm>
            <a:prstGeom prst="rect">
              <a:avLst/>
            </a:prstGeom>
            <a:noFill/>
          </p:spPr>
          <p:txBody>
            <a:bodyPr wrap="square" rtlCol="0">
              <a:spAutoFit/>
            </a:bodyPr>
            <a:lstStyle/>
            <a:p>
              <a:r>
                <a:rPr lang="en-US" altLang="zh-CN" dirty="0">
                  <a:hlinkClick r:id="rId6"/>
                </a:rPr>
                <a:t>https://bbs.fanruan.com/certification/</a:t>
              </a:r>
              <a:r>
                <a:rPr lang="en-US" altLang="zh-CN" dirty="0"/>
                <a:t>  </a:t>
              </a:r>
              <a:r>
                <a:rPr lang="zh-CN" altLang="en-US" dirty="0"/>
                <a:t>检验自身水平，获取职业资格认证，敲响企业面试大门</a:t>
              </a:r>
            </a:p>
          </p:txBody>
        </p:sp>
      </p:grpSp>
      <p:grpSp>
        <p:nvGrpSpPr>
          <p:cNvPr id="28" name="组合 27">
            <a:extLst>
              <a:ext uri="{FF2B5EF4-FFF2-40B4-BE49-F238E27FC236}">
                <a16:creationId xmlns:a16="http://schemas.microsoft.com/office/drawing/2014/main" id="{3B89CE2B-9091-45D9-AA9C-82A868431DC6}"/>
              </a:ext>
            </a:extLst>
          </p:cNvPr>
          <p:cNvGrpSpPr/>
          <p:nvPr/>
        </p:nvGrpSpPr>
        <p:grpSpPr>
          <a:xfrm>
            <a:off x="1055440" y="5278053"/>
            <a:ext cx="9721080" cy="923330"/>
            <a:chOff x="1058823" y="2271065"/>
            <a:chExt cx="9721080" cy="923330"/>
          </a:xfrm>
        </p:grpSpPr>
        <p:sp>
          <p:nvSpPr>
            <p:cNvPr id="29" name="矩形 28">
              <a:extLst>
                <a:ext uri="{FF2B5EF4-FFF2-40B4-BE49-F238E27FC236}">
                  <a16:creationId xmlns:a16="http://schemas.microsoft.com/office/drawing/2014/main" id="{7E0338F9-51F8-447B-9B96-77A007E289C5}"/>
                </a:ext>
              </a:extLst>
            </p:cNvPr>
            <p:cNvSpPr/>
            <p:nvPr/>
          </p:nvSpPr>
          <p:spPr>
            <a:xfrm>
              <a:off x="1058823" y="2415081"/>
              <a:ext cx="1800200" cy="504056"/>
            </a:xfrm>
            <a:prstGeom prst="rect">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方案中心</a:t>
              </a:r>
            </a:p>
          </p:txBody>
        </p:sp>
        <p:cxnSp>
          <p:nvCxnSpPr>
            <p:cNvPr id="30" name="直接连接符 29">
              <a:extLst>
                <a:ext uri="{FF2B5EF4-FFF2-40B4-BE49-F238E27FC236}">
                  <a16:creationId xmlns:a16="http://schemas.microsoft.com/office/drawing/2014/main" id="{10C673C4-C162-42C3-AE1F-ACC5A961DB69}"/>
                </a:ext>
              </a:extLst>
            </p:cNvPr>
            <p:cNvCxnSpPr/>
            <p:nvPr/>
          </p:nvCxnSpPr>
          <p:spPr>
            <a:xfrm>
              <a:off x="2859023" y="2919137"/>
              <a:ext cx="7848872" cy="0"/>
            </a:xfrm>
            <a:prstGeom prst="line">
              <a:avLst/>
            </a:prstGeom>
            <a:ln w="19050">
              <a:solidFill>
                <a:schemeClr val="tx2"/>
              </a:solidFill>
            </a:ln>
          </p:spPr>
          <p:style>
            <a:lnRef idx="1">
              <a:schemeClr val="accent1"/>
            </a:lnRef>
            <a:fillRef idx="0">
              <a:schemeClr val="accent1"/>
            </a:fillRef>
            <a:effectRef idx="0">
              <a:schemeClr val="accent1"/>
            </a:effectRef>
            <a:fontRef idx="minor">
              <a:schemeClr val="tx1"/>
            </a:fontRef>
          </p:style>
        </p:cxnSp>
        <p:sp>
          <p:nvSpPr>
            <p:cNvPr id="31" name="文本框 30">
              <a:extLst>
                <a:ext uri="{FF2B5EF4-FFF2-40B4-BE49-F238E27FC236}">
                  <a16:creationId xmlns:a16="http://schemas.microsoft.com/office/drawing/2014/main" id="{38B09BEA-3FB1-4D00-809A-6D2DC8C28007}"/>
                </a:ext>
              </a:extLst>
            </p:cNvPr>
            <p:cNvSpPr txBox="1"/>
            <p:nvPr/>
          </p:nvSpPr>
          <p:spPr>
            <a:xfrm>
              <a:off x="2859023" y="2271065"/>
              <a:ext cx="7920880" cy="923330"/>
            </a:xfrm>
            <a:prstGeom prst="rect">
              <a:avLst/>
            </a:prstGeom>
            <a:noFill/>
          </p:spPr>
          <p:txBody>
            <a:bodyPr wrap="square" rtlCol="0">
              <a:spAutoFit/>
            </a:bodyPr>
            <a:lstStyle/>
            <a:p>
              <a:r>
                <a:rPr lang="en-US" altLang="zh-CN" dirty="0">
                  <a:hlinkClick r:id="rId7"/>
                </a:rPr>
                <a:t>https://www.jiandaoyun.com/index/solution_center</a:t>
              </a:r>
              <a:r>
                <a:rPr lang="en-US" altLang="zh-CN" dirty="0"/>
                <a:t> 100+</a:t>
              </a:r>
              <a:r>
                <a:rPr lang="zh-CN" altLang="en-US" dirty="0"/>
                <a:t>场景解决方案，作为实践学习参考内容，理论实践相结合</a:t>
              </a:r>
            </a:p>
            <a:p>
              <a:endParaRPr lang="zh-CN" altLang="en-US" dirty="0"/>
            </a:p>
          </p:txBody>
        </p:sp>
      </p:grpSp>
    </p:spTree>
    <p:extLst>
      <p:ext uri="{BB962C8B-B14F-4D97-AF65-F5344CB8AC3E}">
        <p14:creationId xmlns:p14="http://schemas.microsoft.com/office/powerpoint/2010/main" val="28561156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a16="http://schemas.microsoft.com/office/drawing/2014/main" id="{606ACA29-F6BF-4457-98DA-B8A639070668}"/>
              </a:ext>
            </a:extLst>
          </p:cNvPr>
          <p:cNvSpPr/>
          <p:nvPr/>
        </p:nvSpPr>
        <p:spPr>
          <a:xfrm>
            <a:off x="2925901" y="1484784"/>
            <a:ext cx="6340197" cy="2842060"/>
          </a:xfrm>
          <a:prstGeom prst="rect">
            <a:avLst/>
          </a:prstGeom>
          <a:noFill/>
        </p:spPr>
        <p:txBody>
          <a:bodyPr wrap="none" lIns="91440" tIns="45720" rIns="91440" bIns="45720">
            <a:spAutoFit/>
          </a:bodyPr>
          <a:lstStyle/>
          <a:p>
            <a:pPr algn="ctr">
              <a:lnSpc>
                <a:spcPct val="200000"/>
              </a:lnSpc>
            </a:pPr>
            <a:r>
              <a:rPr lang="zh-CN" altLang="en-US" sz="4800" b="1" cap="none" spc="0" dirty="0">
                <a:ln w="0"/>
                <a:solidFill>
                  <a:schemeClr val="accent1">
                    <a:lumMod val="75000"/>
                  </a:schemeClr>
                </a:solidFill>
                <a:effectLst>
                  <a:reflection blurRad="6350" stA="53000" endA="300" endPos="35500" dir="5400000" sy="-90000" algn="bl" rotWithShape="0"/>
                </a:effectLst>
              </a:rPr>
              <a:t>接下来让我们一同走入</a:t>
            </a:r>
            <a:endParaRPr lang="en-US" altLang="zh-CN" sz="4800" b="1" cap="none" spc="0" dirty="0">
              <a:ln w="0"/>
              <a:solidFill>
                <a:schemeClr val="accent1">
                  <a:lumMod val="75000"/>
                </a:schemeClr>
              </a:solidFill>
              <a:effectLst>
                <a:reflection blurRad="6350" stA="53000" endA="300" endPos="35500" dir="5400000" sy="-90000" algn="bl" rotWithShape="0"/>
              </a:effectLst>
            </a:endParaRPr>
          </a:p>
          <a:p>
            <a:pPr algn="ctr">
              <a:lnSpc>
                <a:spcPct val="200000"/>
              </a:lnSpc>
            </a:pPr>
            <a:r>
              <a:rPr lang="zh-CN" altLang="en-US" sz="4800" b="1" dirty="0">
                <a:ln w="0"/>
                <a:solidFill>
                  <a:schemeClr val="accent1">
                    <a:lumMod val="75000"/>
                  </a:schemeClr>
                </a:solidFill>
                <a:effectLst>
                  <a:reflection blurRad="6350" stA="53000" endA="300" endPos="35500" dir="5400000" sy="-90000" algn="bl" rotWithShape="0"/>
                </a:effectLst>
              </a:rPr>
              <a:t>简道云的世界</a:t>
            </a:r>
            <a:endParaRPr lang="zh-CN" altLang="en-US" sz="4800" b="1" cap="none" spc="0" dirty="0">
              <a:ln w="0"/>
              <a:solidFill>
                <a:schemeClr val="accent1">
                  <a:lumMod val="75000"/>
                </a:schemeClr>
              </a:solidFill>
              <a:effectLst>
                <a:reflection blurRad="6350" stA="53000" endA="300" endPos="35500" dir="5400000" sy="-90000" algn="bl" rotWithShape="0"/>
              </a:effectLst>
            </a:endParaRPr>
          </a:p>
        </p:txBody>
      </p:sp>
    </p:spTree>
    <p:extLst>
      <p:ext uri="{BB962C8B-B14F-4D97-AF65-F5344CB8AC3E}">
        <p14:creationId xmlns:p14="http://schemas.microsoft.com/office/powerpoint/2010/main" val="3719370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290">
                                          <p:stCondLst>
                                            <p:cond delay="0"/>
                                          </p:stCondLst>
                                        </p:cTn>
                                        <p:tgtEl>
                                          <p:spTgt spid="2"/>
                                        </p:tgtEl>
                                      </p:cBhvr>
                                    </p:animEffect>
                                    <p:anim calcmode="lin" valueType="num">
                                      <p:cBhvr>
                                        <p:cTn id="8" dur="911"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2"/>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2"/>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2"/>
                                        </p:tgtEl>
                                        <p:attrNameLst>
                                          <p:attrName>ppt_y</p:attrName>
                                        </p:attrNameLst>
                                      </p:cBhvr>
                                      <p:tavLst>
                                        <p:tav tm="0" fmla="#ppt_y-sin(pi*$)/81">
                                          <p:val>
                                            <p:fltVal val="0"/>
                                          </p:val>
                                        </p:tav>
                                        <p:tav tm="100000">
                                          <p:val>
                                            <p:fltVal val="1"/>
                                          </p:val>
                                        </p:tav>
                                      </p:tavLst>
                                    </p:anim>
                                    <p:animScale>
                                      <p:cBhvr>
                                        <p:cTn id="13" dur="13">
                                          <p:stCondLst>
                                            <p:cond delay="325"/>
                                          </p:stCondLst>
                                        </p:cTn>
                                        <p:tgtEl>
                                          <p:spTgt spid="2"/>
                                        </p:tgtEl>
                                      </p:cBhvr>
                                      <p:to x="100000" y="60000"/>
                                    </p:animScale>
                                    <p:animScale>
                                      <p:cBhvr>
                                        <p:cTn id="14" dur="83" decel="50000">
                                          <p:stCondLst>
                                            <p:cond delay="338"/>
                                          </p:stCondLst>
                                        </p:cTn>
                                        <p:tgtEl>
                                          <p:spTgt spid="2"/>
                                        </p:tgtEl>
                                      </p:cBhvr>
                                      <p:to x="100000" y="100000"/>
                                    </p:animScale>
                                    <p:animScale>
                                      <p:cBhvr>
                                        <p:cTn id="15" dur="13">
                                          <p:stCondLst>
                                            <p:cond delay="656"/>
                                          </p:stCondLst>
                                        </p:cTn>
                                        <p:tgtEl>
                                          <p:spTgt spid="2"/>
                                        </p:tgtEl>
                                      </p:cBhvr>
                                      <p:to x="100000" y="80000"/>
                                    </p:animScale>
                                    <p:animScale>
                                      <p:cBhvr>
                                        <p:cTn id="16" dur="83" decel="50000">
                                          <p:stCondLst>
                                            <p:cond delay="669"/>
                                          </p:stCondLst>
                                        </p:cTn>
                                        <p:tgtEl>
                                          <p:spTgt spid="2"/>
                                        </p:tgtEl>
                                      </p:cBhvr>
                                      <p:to x="100000" y="100000"/>
                                    </p:animScale>
                                    <p:animScale>
                                      <p:cBhvr>
                                        <p:cTn id="17" dur="13">
                                          <p:stCondLst>
                                            <p:cond delay="821"/>
                                          </p:stCondLst>
                                        </p:cTn>
                                        <p:tgtEl>
                                          <p:spTgt spid="2"/>
                                        </p:tgtEl>
                                      </p:cBhvr>
                                      <p:to x="100000" y="90000"/>
                                    </p:animScale>
                                    <p:animScale>
                                      <p:cBhvr>
                                        <p:cTn id="18" dur="83" decel="50000">
                                          <p:stCondLst>
                                            <p:cond delay="834"/>
                                          </p:stCondLst>
                                        </p:cTn>
                                        <p:tgtEl>
                                          <p:spTgt spid="2"/>
                                        </p:tgtEl>
                                      </p:cBhvr>
                                      <p:to x="100000" y="100000"/>
                                    </p:animScale>
                                    <p:animScale>
                                      <p:cBhvr>
                                        <p:cTn id="19" dur="13">
                                          <p:stCondLst>
                                            <p:cond delay="904"/>
                                          </p:stCondLst>
                                        </p:cTn>
                                        <p:tgtEl>
                                          <p:spTgt spid="2"/>
                                        </p:tgtEl>
                                      </p:cBhvr>
                                      <p:to x="100000" y="95000"/>
                                    </p:animScale>
                                    <p:animScale>
                                      <p:cBhvr>
                                        <p:cTn id="20" dur="83" decel="50000">
                                          <p:stCondLst>
                                            <p:cond delay="917"/>
                                          </p:stCondLst>
                                        </p:cTn>
                                        <p:tgtEl>
                                          <p:spTgt spid="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4ADA9ECF-BF15-4587-979B-0F28B9C46F93}"/>
              </a:ext>
            </a:extLst>
          </p:cNvPr>
          <p:cNvSpPr txBox="1"/>
          <p:nvPr/>
        </p:nvSpPr>
        <p:spPr>
          <a:xfrm>
            <a:off x="3467708" y="2204864"/>
            <a:ext cx="5256584" cy="1938992"/>
          </a:xfrm>
          <a:prstGeom prst="rect">
            <a:avLst/>
          </a:prstGeom>
          <a:noFill/>
        </p:spPr>
        <p:txBody>
          <a:bodyPr wrap="square" rtlCol="0">
            <a:spAutoFit/>
          </a:bodyPr>
          <a:lstStyle/>
          <a:p>
            <a:pPr algn="ctr"/>
            <a:r>
              <a:rPr lang="zh-CN" altLang="en-US" sz="4000" b="1" dirty="0">
                <a:solidFill>
                  <a:schemeClr val="accent1">
                    <a:lumMod val="75000"/>
                  </a:schemeClr>
                </a:solidFill>
              </a:rPr>
              <a:t>第二章         </a:t>
            </a:r>
            <a:endParaRPr lang="en-US" altLang="zh-CN" sz="4000" b="1" dirty="0">
              <a:solidFill>
                <a:schemeClr val="accent1">
                  <a:lumMod val="75000"/>
                </a:schemeClr>
              </a:solidFill>
            </a:endParaRPr>
          </a:p>
          <a:p>
            <a:pPr algn="ctr"/>
            <a:endParaRPr lang="en-US" altLang="zh-CN" sz="4000" b="1" dirty="0">
              <a:solidFill>
                <a:schemeClr val="accent1">
                  <a:lumMod val="75000"/>
                </a:schemeClr>
              </a:solidFill>
            </a:endParaRPr>
          </a:p>
          <a:p>
            <a:pPr algn="ctr"/>
            <a:r>
              <a:rPr lang="zh-CN" altLang="en-US" sz="4000" b="1" dirty="0">
                <a:solidFill>
                  <a:schemeClr val="accent1">
                    <a:lumMod val="75000"/>
                  </a:schemeClr>
                </a:solidFill>
              </a:rPr>
              <a:t>简道云</a:t>
            </a:r>
            <a:r>
              <a:rPr lang="en-US" altLang="zh-CN" sz="4000" b="1" dirty="0">
                <a:solidFill>
                  <a:schemeClr val="accent1">
                    <a:lumMod val="75000"/>
                  </a:schemeClr>
                </a:solidFill>
              </a:rPr>
              <a:t> </a:t>
            </a:r>
            <a:r>
              <a:rPr lang="zh-CN" altLang="en-US" sz="4000" b="1" dirty="0">
                <a:solidFill>
                  <a:schemeClr val="accent1">
                    <a:lumMod val="75000"/>
                  </a:schemeClr>
                </a:solidFill>
              </a:rPr>
              <a:t>使用教程</a:t>
            </a:r>
          </a:p>
        </p:txBody>
      </p:sp>
    </p:spTree>
    <p:extLst>
      <p:ext uri="{BB962C8B-B14F-4D97-AF65-F5344CB8AC3E}">
        <p14:creationId xmlns:p14="http://schemas.microsoft.com/office/powerpoint/2010/main" val="120255818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a:extLst>
              <a:ext uri="{FF2B5EF4-FFF2-40B4-BE49-F238E27FC236}">
                <a16:creationId xmlns:a16="http://schemas.microsoft.com/office/drawing/2014/main" id="{82BE6EBB-CCEE-4F9F-AC1A-1FE350143D21}"/>
              </a:ext>
            </a:extLst>
          </p:cNvPr>
          <p:cNvSpPr txBox="1"/>
          <p:nvPr/>
        </p:nvSpPr>
        <p:spPr>
          <a:xfrm>
            <a:off x="71120" y="101600"/>
            <a:ext cx="3302000" cy="400110"/>
          </a:xfrm>
          <a:prstGeom prst="rect">
            <a:avLst/>
          </a:prstGeom>
          <a:noFill/>
        </p:spPr>
        <p:txBody>
          <a:bodyPr wrap="square" rtlCol="0">
            <a:spAutoFit/>
          </a:bodyPr>
          <a:lstStyle/>
          <a:p>
            <a:r>
              <a:rPr lang="zh-CN" altLang="en-US" sz="2000" b="1" dirty="0">
                <a:solidFill>
                  <a:schemeClr val="bg1"/>
                </a:solidFill>
              </a:rPr>
              <a:t>一：简道云</a:t>
            </a:r>
            <a:r>
              <a:rPr lang="en-US" altLang="zh-CN" sz="2000" b="1" dirty="0">
                <a:solidFill>
                  <a:schemeClr val="bg1"/>
                </a:solidFill>
              </a:rPr>
              <a:t> </a:t>
            </a:r>
            <a:r>
              <a:rPr lang="zh-CN" altLang="en-US" sz="2000" b="1" dirty="0">
                <a:solidFill>
                  <a:schemeClr val="bg1"/>
                </a:solidFill>
              </a:rPr>
              <a:t>工作台介绍</a:t>
            </a:r>
          </a:p>
        </p:txBody>
      </p:sp>
      <p:pic>
        <p:nvPicPr>
          <p:cNvPr id="6" name="图片 5">
            <a:extLst>
              <a:ext uri="{FF2B5EF4-FFF2-40B4-BE49-F238E27FC236}">
                <a16:creationId xmlns:a16="http://schemas.microsoft.com/office/drawing/2014/main" id="{BAC4C6A2-3CC4-4C83-A87D-D0CBC675D715}"/>
              </a:ext>
            </a:extLst>
          </p:cNvPr>
          <p:cNvPicPr>
            <a:picLocks noChangeAspect="1"/>
          </p:cNvPicPr>
          <p:nvPr/>
        </p:nvPicPr>
        <p:blipFill rotWithShape="1">
          <a:blip r:embed="rId2"/>
          <a:srcRect r="699"/>
          <a:stretch/>
        </p:blipFill>
        <p:spPr>
          <a:xfrm>
            <a:off x="983432" y="700716"/>
            <a:ext cx="10225136" cy="5456567"/>
          </a:xfrm>
          <a:prstGeom prst="rect">
            <a:avLst/>
          </a:prstGeom>
          <a:ln w="57150">
            <a:solidFill>
              <a:schemeClr val="tx1"/>
            </a:solidFill>
          </a:ln>
          <a:effectLst>
            <a:outerShdw blurRad="292100" dist="139700" dir="2700000" algn="ctr" rotWithShape="0">
              <a:srgbClr val="000000">
                <a:alpha val="65000"/>
              </a:srgbClr>
            </a:outerShdw>
          </a:effectLst>
        </p:spPr>
      </p:pic>
      <p:sp>
        <p:nvSpPr>
          <p:cNvPr id="11" name="文本框 10">
            <a:extLst>
              <a:ext uri="{FF2B5EF4-FFF2-40B4-BE49-F238E27FC236}">
                <a16:creationId xmlns:a16="http://schemas.microsoft.com/office/drawing/2014/main" id="{9ED22FFB-CD7B-46FE-93C7-AD62B39DEB03}"/>
              </a:ext>
            </a:extLst>
          </p:cNvPr>
          <p:cNvSpPr txBox="1"/>
          <p:nvPr/>
        </p:nvSpPr>
        <p:spPr>
          <a:xfrm>
            <a:off x="7104112" y="692107"/>
            <a:ext cx="1512168" cy="261610"/>
          </a:xfrm>
          <a:prstGeom prst="rect">
            <a:avLst/>
          </a:prstGeom>
          <a:noFill/>
        </p:spPr>
        <p:txBody>
          <a:bodyPr wrap="square" rtlCol="0">
            <a:spAutoFit/>
          </a:bodyPr>
          <a:lstStyle/>
          <a:p>
            <a:r>
              <a:rPr lang="zh-CN" altLang="en-US" sz="1100" dirty="0">
                <a:solidFill>
                  <a:srgbClr val="FF0000"/>
                </a:solidFill>
              </a:rPr>
              <a:t>工作台个性化设置</a:t>
            </a:r>
          </a:p>
        </p:txBody>
      </p:sp>
      <p:sp>
        <p:nvSpPr>
          <p:cNvPr id="12" name="文本框 11">
            <a:extLst>
              <a:ext uri="{FF2B5EF4-FFF2-40B4-BE49-F238E27FC236}">
                <a16:creationId xmlns:a16="http://schemas.microsoft.com/office/drawing/2014/main" id="{07AF6043-8337-44A7-9D8C-1104D3E8C935}"/>
              </a:ext>
            </a:extLst>
          </p:cNvPr>
          <p:cNvSpPr txBox="1"/>
          <p:nvPr/>
        </p:nvSpPr>
        <p:spPr>
          <a:xfrm>
            <a:off x="8832304" y="1340768"/>
            <a:ext cx="2418606" cy="261610"/>
          </a:xfrm>
          <a:prstGeom prst="rect">
            <a:avLst/>
          </a:prstGeom>
          <a:noFill/>
        </p:spPr>
        <p:txBody>
          <a:bodyPr wrap="square" rtlCol="0">
            <a:spAutoFit/>
          </a:bodyPr>
          <a:lstStyle/>
          <a:p>
            <a:r>
              <a:rPr lang="zh-CN" altLang="en-US" sz="1100" dirty="0">
                <a:solidFill>
                  <a:srgbClr val="FF0000"/>
                </a:solidFill>
              </a:rPr>
              <a:t>通讯录、消息提醒、帮助、账户中心</a:t>
            </a:r>
          </a:p>
        </p:txBody>
      </p:sp>
      <p:sp>
        <p:nvSpPr>
          <p:cNvPr id="13" name="文本框 12">
            <a:extLst>
              <a:ext uri="{FF2B5EF4-FFF2-40B4-BE49-F238E27FC236}">
                <a16:creationId xmlns:a16="http://schemas.microsoft.com/office/drawing/2014/main" id="{E122DC27-4F10-4199-8938-128693C0DEB0}"/>
              </a:ext>
            </a:extLst>
          </p:cNvPr>
          <p:cNvSpPr txBox="1"/>
          <p:nvPr/>
        </p:nvSpPr>
        <p:spPr>
          <a:xfrm>
            <a:off x="3791744" y="820696"/>
            <a:ext cx="1008112" cy="261610"/>
          </a:xfrm>
          <a:prstGeom prst="rect">
            <a:avLst/>
          </a:prstGeom>
          <a:noFill/>
        </p:spPr>
        <p:txBody>
          <a:bodyPr wrap="square" rtlCol="0">
            <a:spAutoFit/>
          </a:bodyPr>
          <a:lstStyle/>
          <a:p>
            <a:r>
              <a:rPr lang="zh-CN" altLang="en-US" sz="1100" dirty="0">
                <a:solidFill>
                  <a:srgbClr val="FF0000"/>
                </a:solidFill>
              </a:rPr>
              <a:t>流程中心</a:t>
            </a:r>
          </a:p>
        </p:txBody>
      </p:sp>
      <p:sp>
        <p:nvSpPr>
          <p:cNvPr id="14" name="文本框 13">
            <a:extLst>
              <a:ext uri="{FF2B5EF4-FFF2-40B4-BE49-F238E27FC236}">
                <a16:creationId xmlns:a16="http://schemas.microsoft.com/office/drawing/2014/main" id="{2966D694-8624-4C75-88E0-4E40C3469B4D}"/>
              </a:ext>
            </a:extLst>
          </p:cNvPr>
          <p:cNvSpPr txBox="1"/>
          <p:nvPr/>
        </p:nvSpPr>
        <p:spPr>
          <a:xfrm>
            <a:off x="2423592" y="700716"/>
            <a:ext cx="1121172" cy="261610"/>
          </a:xfrm>
          <a:prstGeom prst="rect">
            <a:avLst/>
          </a:prstGeom>
          <a:noFill/>
        </p:spPr>
        <p:txBody>
          <a:bodyPr wrap="square" rtlCol="0">
            <a:spAutoFit/>
          </a:bodyPr>
          <a:lstStyle/>
          <a:p>
            <a:r>
              <a:rPr lang="zh-CN" altLang="en-US" sz="1100" dirty="0">
                <a:solidFill>
                  <a:srgbClr val="FF0000"/>
                </a:solidFill>
              </a:rPr>
              <a:t>其他业务入口</a:t>
            </a:r>
          </a:p>
        </p:txBody>
      </p:sp>
      <p:sp>
        <p:nvSpPr>
          <p:cNvPr id="15" name="文本框 14">
            <a:extLst>
              <a:ext uri="{FF2B5EF4-FFF2-40B4-BE49-F238E27FC236}">
                <a16:creationId xmlns:a16="http://schemas.microsoft.com/office/drawing/2014/main" id="{30B65875-D565-4F72-A304-8AED1E0001DB}"/>
              </a:ext>
            </a:extLst>
          </p:cNvPr>
          <p:cNvSpPr txBox="1"/>
          <p:nvPr/>
        </p:nvSpPr>
        <p:spPr>
          <a:xfrm>
            <a:off x="3552404" y="2564904"/>
            <a:ext cx="1008112" cy="261610"/>
          </a:xfrm>
          <a:prstGeom prst="rect">
            <a:avLst/>
          </a:prstGeom>
          <a:noFill/>
        </p:spPr>
        <p:txBody>
          <a:bodyPr wrap="square" rtlCol="0">
            <a:spAutoFit/>
          </a:bodyPr>
          <a:lstStyle/>
          <a:p>
            <a:r>
              <a:rPr lang="zh-CN" altLang="en-US" sz="1100" dirty="0">
                <a:solidFill>
                  <a:srgbClr val="FF0000"/>
                </a:solidFill>
              </a:rPr>
              <a:t>快捷入口</a:t>
            </a:r>
          </a:p>
        </p:txBody>
      </p:sp>
      <p:sp>
        <p:nvSpPr>
          <p:cNvPr id="16" name="文本框 15">
            <a:extLst>
              <a:ext uri="{FF2B5EF4-FFF2-40B4-BE49-F238E27FC236}">
                <a16:creationId xmlns:a16="http://schemas.microsoft.com/office/drawing/2014/main" id="{06EC718F-4564-498E-8559-631F6DE53853}"/>
              </a:ext>
            </a:extLst>
          </p:cNvPr>
          <p:cNvSpPr txBox="1"/>
          <p:nvPr/>
        </p:nvSpPr>
        <p:spPr>
          <a:xfrm>
            <a:off x="3215680" y="5229200"/>
            <a:ext cx="1008112" cy="261610"/>
          </a:xfrm>
          <a:prstGeom prst="rect">
            <a:avLst/>
          </a:prstGeom>
          <a:noFill/>
        </p:spPr>
        <p:txBody>
          <a:bodyPr wrap="square" rtlCol="0">
            <a:spAutoFit/>
          </a:bodyPr>
          <a:lstStyle/>
          <a:p>
            <a:r>
              <a:rPr lang="zh-CN" altLang="en-US" sz="1100" dirty="0">
                <a:solidFill>
                  <a:srgbClr val="FF0000"/>
                </a:solidFill>
              </a:rPr>
              <a:t>常用应用</a:t>
            </a:r>
          </a:p>
        </p:txBody>
      </p:sp>
      <p:sp>
        <p:nvSpPr>
          <p:cNvPr id="17" name="文本框 16">
            <a:extLst>
              <a:ext uri="{FF2B5EF4-FFF2-40B4-BE49-F238E27FC236}">
                <a16:creationId xmlns:a16="http://schemas.microsoft.com/office/drawing/2014/main" id="{EB544EA9-6FA8-4CA5-96A6-61D91DC8972B}"/>
              </a:ext>
            </a:extLst>
          </p:cNvPr>
          <p:cNvSpPr txBox="1"/>
          <p:nvPr/>
        </p:nvSpPr>
        <p:spPr>
          <a:xfrm>
            <a:off x="8256240" y="4869160"/>
            <a:ext cx="1152128" cy="261610"/>
          </a:xfrm>
          <a:prstGeom prst="rect">
            <a:avLst/>
          </a:prstGeom>
          <a:noFill/>
        </p:spPr>
        <p:txBody>
          <a:bodyPr wrap="square" rtlCol="0">
            <a:spAutoFit/>
          </a:bodyPr>
          <a:lstStyle/>
          <a:p>
            <a:r>
              <a:rPr lang="zh-CN" altLang="en-US" sz="1100" dirty="0">
                <a:solidFill>
                  <a:srgbClr val="FF0000"/>
                </a:solidFill>
              </a:rPr>
              <a:t>应用创建入口</a:t>
            </a:r>
          </a:p>
        </p:txBody>
      </p:sp>
      <p:sp>
        <p:nvSpPr>
          <p:cNvPr id="19" name="文本框 18">
            <a:extLst>
              <a:ext uri="{FF2B5EF4-FFF2-40B4-BE49-F238E27FC236}">
                <a16:creationId xmlns:a16="http://schemas.microsoft.com/office/drawing/2014/main" id="{528303AA-F8ED-453D-8848-FBE8FE81D4F1}"/>
              </a:ext>
            </a:extLst>
          </p:cNvPr>
          <p:cNvSpPr txBox="1"/>
          <p:nvPr/>
        </p:nvSpPr>
        <p:spPr>
          <a:xfrm>
            <a:off x="119336" y="6417846"/>
            <a:ext cx="6984776" cy="338554"/>
          </a:xfrm>
          <a:prstGeom prst="rect">
            <a:avLst/>
          </a:prstGeom>
          <a:noFill/>
        </p:spPr>
        <p:txBody>
          <a:bodyPr wrap="square">
            <a:spAutoFit/>
          </a:bodyPr>
          <a:lstStyle/>
          <a:p>
            <a:r>
              <a:rPr lang="zh-CN" altLang="en-US" sz="1600" dirty="0">
                <a:solidFill>
                  <a:schemeClr val="bg1"/>
                </a:solidFill>
              </a:rPr>
              <a:t>详细介绍：</a:t>
            </a:r>
            <a:r>
              <a:rPr lang="en-US" altLang="zh-CN" sz="1600" dirty="0">
                <a:solidFill>
                  <a:schemeClr val="bg1"/>
                </a:solidFill>
                <a:hlinkClick r:id="rId3">
                  <a:extLst>
                    <a:ext uri="{A12FA001-AC4F-418D-AE19-62706E023703}">
                      <ahyp:hlinkClr xmlns:ahyp="http://schemas.microsoft.com/office/drawing/2018/hyperlinkcolor" val="tx"/>
                    </a:ext>
                  </a:extLst>
                </a:hlinkClick>
              </a:rPr>
              <a:t>https://hc.jiandaoyun.com/doc/11442</a:t>
            </a:r>
            <a:endParaRPr lang="zh-CN" altLang="en-US" sz="1600" dirty="0">
              <a:solidFill>
                <a:schemeClr val="bg1"/>
              </a:solidFill>
            </a:endParaRPr>
          </a:p>
        </p:txBody>
      </p:sp>
    </p:spTree>
    <p:extLst>
      <p:ext uri="{BB962C8B-B14F-4D97-AF65-F5344CB8AC3E}">
        <p14:creationId xmlns:p14="http://schemas.microsoft.com/office/powerpoint/2010/main" val="35215157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74657527-7B9B-42FA-BF2C-8C9B678E775B}"/>
              </a:ext>
            </a:extLst>
          </p:cNvPr>
          <p:cNvSpPr txBox="1"/>
          <p:nvPr/>
        </p:nvSpPr>
        <p:spPr>
          <a:xfrm>
            <a:off x="71120" y="101600"/>
            <a:ext cx="8113112" cy="400110"/>
          </a:xfrm>
          <a:prstGeom prst="rect">
            <a:avLst/>
          </a:prstGeom>
          <a:noFill/>
        </p:spPr>
        <p:txBody>
          <a:bodyPr wrap="square" rtlCol="0">
            <a:spAutoFit/>
          </a:bodyPr>
          <a:lstStyle/>
          <a:p>
            <a:r>
              <a:rPr lang="zh-CN" altLang="en-US" sz="2000" b="1" dirty="0">
                <a:solidFill>
                  <a:schemeClr val="bg1"/>
                </a:solidFill>
              </a:rPr>
              <a:t>二：应用搭建流程</a:t>
            </a:r>
          </a:p>
        </p:txBody>
      </p:sp>
      <p:sp>
        <p:nvSpPr>
          <p:cNvPr id="38" name="文本框 37">
            <a:extLst>
              <a:ext uri="{FF2B5EF4-FFF2-40B4-BE49-F238E27FC236}">
                <a16:creationId xmlns:a16="http://schemas.microsoft.com/office/drawing/2014/main" id="{E49BEFAE-0B9F-42C7-BDD2-A6C2CE985767}"/>
              </a:ext>
            </a:extLst>
          </p:cNvPr>
          <p:cNvSpPr txBox="1"/>
          <p:nvPr/>
        </p:nvSpPr>
        <p:spPr>
          <a:xfrm>
            <a:off x="7016546" y="1996031"/>
            <a:ext cx="723275" cy="307777"/>
          </a:xfrm>
          <a:prstGeom prst="rect">
            <a:avLst/>
          </a:prstGeom>
          <a:noFill/>
        </p:spPr>
        <p:txBody>
          <a:bodyPr wrap="none" rtlCol="0">
            <a:spAutoFit/>
          </a:bodyPr>
          <a:lstStyle/>
          <a:p>
            <a:r>
              <a:rPr lang="zh-CN" altLang="en-US" sz="1400" b="1" dirty="0">
                <a:solidFill>
                  <a:schemeClr val="bg1"/>
                </a:solidFill>
              </a:rPr>
              <a:t>仪表板</a:t>
            </a:r>
          </a:p>
        </p:txBody>
      </p:sp>
      <p:cxnSp>
        <p:nvCxnSpPr>
          <p:cNvPr id="39" name="直接箭头连接符 38">
            <a:extLst>
              <a:ext uri="{FF2B5EF4-FFF2-40B4-BE49-F238E27FC236}">
                <a16:creationId xmlns:a16="http://schemas.microsoft.com/office/drawing/2014/main" id="{7632B130-5CDD-414B-8708-FE11745B6A89}"/>
              </a:ext>
            </a:extLst>
          </p:cNvPr>
          <p:cNvCxnSpPr/>
          <p:nvPr/>
        </p:nvCxnSpPr>
        <p:spPr>
          <a:xfrm flipH="1" flipV="1">
            <a:off x="6522204" y="1901347"/>
            <a:ext cx="1163298" cy="1063056"/>
          </a:xfrm>
          <a:prstGeom prst="straightConnector1">
            <a:avLst/>
          </a:prstGeom>
          <a:ln>
            <a:solidFill>
              <a:schemeClr val="bg1"/>
            </a:solidFill>
            <a:tailEnd type="triangle"/>
          </a:ln>
        </p:spPr>
        <p:style>
          <a:lnRef idx="1">
            <a:schemeClr val="accent1"/>
          </a:lnRef>
          <a:fillRef idx="0">
            <a:schemeClr val="accent1"/>
          </a:fillRef>
          <a:effectRef idx="0">
            <a:schemeClr val="accent1"/>
          </a:effectRef>
          <a:fontRef idx="minor">
            <a:schemeClr val="tx1"/>
          </a:fontRef>
        </p:style>
      </p:cxnSp>
      <p:sp>
        <p:nvSpPr>
          <p:cNvPr id="41" name="文本框 40">
            <a:extLst>
              <a:ext uri="{FF2B5EF4-FFF2-40B4-BE49-F238E27FC236}">
                <a16:creationId xmlns:a16="http://schemas.microsoft.com/office/drawing/2014/main" id="{6D6B489F-AA00-4F96-B9E2-EF00492892F3}"/>
              </a:ext>
            </a:extLst>
          </p:cNvPr>
          <p:cNvSpPr txBox="1"/>
          <p:nvPr/>
        </p:nvSpPr>
        <p:spPr>
          <a:xfrm>
            <a:off x="1725072" y="1124744"/>
            <a:ext cx="2723823" cy="369332"/>
          </a:xfrm>
          <a:prstGeom prst="rect">
            <a:avLst/>
          </a:prstGeom>
          <a:noFill/>
        </p:spPr>
        <p:txBody>
          <a:bodyPr wrap="none" rtlCol="0">
            <a:spAutoFit/>
          </a:bodyPr>
          <a:lstStyle/>
          <a:p>
            <a:r>
              <a:rPr lang="en-US" altLang="zh-CN" b="1" dirty="0"/>
              <a:t>--</a:t>
            </a:r>
            <a:r>
              <a:rPr lang="zh-CN" altLang="en-US" b="1" dirty="0"/>
              <a:t>简道云的应用搭建流程</a:t>
            </a:r>
          </a:p>
        </p:txBody>
      </p:sp>
      <p:grpSp>
        <p:nvGrpSpPr>
          <p:cNvPr id="42" name="组合 41">
            <a:extLst>
              <a:ext uri="{FF2B5EF4-FFF2-40B4-BE49-F238E27FC236}">
                <a16:creationId xmlns:a16="http://schemas.microsoft.com/office/drawing/2014/main" id="{FFEFDD73-EA3B-44E5-BECC-5815D88C356D}"/>
              </a:ext>
            </a:extLst>
          </p:cNvPr>
          <p:cNvGrpSpPr/>
          <p:nvPr/>
        </p:nvGrpSpPr>
        <p:grpSpPr>
          <a:xfrm>
            <a:off x="725383" y="5146188"/>
            <a:ext cx="4636709" cy="767270"/>
            <a:chOff x="725383" y="5461252"/>
            <a:chExt cx="4636709" cy="767270"/>
          </a:xfrm>
        </p:grpSpPr>
        <p:sp>
          <p:nvSpPr>
            <p:cNvPr id="43" name="圆角矩形 4">
              <a:extLst>
                <a:ext uri="{FF2B5EF4-FFF2-40B4-BE49-F238E27FC236}">
                  <a16:creationId xmlns:a16="http://schemas.microsoft.com/office/drawing/2014/main" id="{ADDCB0CB-1228-4D04-917F-3EB45764C87F}"/>
                </a:ext>
              </a:extLst>
            </p:cNvPr>
            <p:cNvSpPr/>
            <p:nvPr/>
          </p:nvSpPr>
          <p:spPr>
            <a:xfrm>
              <a:off x="772039" y="5573896"/>
              <a:ext cx="1709531" cy="654626"/>
            </a:xfrm>
            <a:prstGeom prst="roundRect">
              <a:avLst>
                <a:gd name="adj" fmla="val 7878"/>
              </a:avLst>
            </a:prstGeom>
            <a:solidFill>
              <a:srgbClr val="00DB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zh-CN" altLang="en-US" sz="1200" b="1" dirty="0"/>
                <a:t>创建应用</a:t>
              </a:r>
            </a:p>
          </p:txBody>
        </p:sp>
        <p:sp>
          <p:nvSpPr>
            <p:cNvPr id="44" name="椭圆 43">
              <a:extLst>
                <a:ext uri="{FF2B5EF4-FFF2-40B4-BE49-F238E27FC236}">
                  <a16:creationId xmlns:a16="http://schemas.microsoft.com/office/drawing/2014/main" id="{8859A75D-85A8-41C7-83B9-517BEB76A693}"/>
                </a:ext>
              </a:extLst>
            </p:cNvPr>
            <p:cNvSpPr/>
            <p:nvPr/>
          </p:nvSpPr>
          <p:spPr>
            <a:xfrm>
              <a:off x="725383" y="5461252"/>
              <a:ext cx="225286" cy="225286"/>
            </a:xfrm>
            <a:prstGeom prst="ellipse">
              <a:avLst/>
            </a:prstGeom>
            <a:solidFill>
              <a:srgbClr val="00B9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200" b="1" dirty="0">
                  <a:solidFill>
                    <a:schemeClr val="bg1"/>
                  </a:solidFill>
                </a:rPr>
                <a:t>1</a:t>
              </a:r>
              <a:endParaRPr kumimoji="1" lang="zh-CN" altLang="en-US" sz="1200" b="1" dirty="0">
                <a:solidFill>
                  <a:schemeClr val="bg1"/>
                </a:solidFill>
              </a:endParaRPr>
            </a:p>
          </p:txBody>
        </p:sp>
        <p:sp>
          <p:nvSpPr>
            <p:cNvPr id="45" name="文本框 44">
              <a:extLst>
                <a:ext uri="{FF2B5EF4-FFF2-40B4-BE49-F238E27FC236}">
                  <a16:creationId xmlns:a16="http://schemas.microsoft.com/office/drawing/2014/main" id="{D5482AB9-4230-42D2-9549-1B0616D67E86}"/>
                </a:ext>
              </a:extLst>
            </p:cNvPr>
            <p:cNvSpPr txBox="1"/>
            <p:nvPr/>
          </p:nvSpPr>
          <p:spPr>
            <a:xfrm>
              <a:off x="2561325" y="5573895"/>
              <a:ext cx="2800767" cy="646331"/>
            </a:xfrm>
            <a:prstGeom prst="rect">
              <a:avLst/>
            </a:prstGeom>
            <a:noFill/>
          </p:spPr>
          <p:txBody>
            <a:bodyPr wrap="square" rtlCol="0">
              <a:spAutoFit/>
            </a:bodyPr>
            <a:lstStyle/>
            <a:p>
              <a:r>
                <a:rPr kumimoji="1" lang="zh-CN" altLang="en-US" sz="1200" b="1" dirty="0">
                  <a:solidFill>
                    <a:schemeClr val="tx1">
                      <a:lumMod val="65000"/>
                      <a:lumOff val="35000"/>
                    </a:schemeClr>
                  </a:solidFill>
                </a:rPr>
                <a:t>在使用过程中，可以把一个应用理解为一个包含各种表单和仪表盘、具备一定功能的系统。</a:t>
              </a:r>
            </a:p>
          </p:txBody>
        </p:sp>
      </p:grpSp>
      <p:grpSp>
        <p:nvGrpSpPr>
          <p:cNvPr id="46" name="组合 45">
            <a:extLst>
              <a:ext uri="{FF2B5EF4-FFF2-40B4-BE49-F238E27FC236}">
                <a16:creationId xmlns:a16="http://schemas.microsoft.com/office/drawing/2014/main" id="{9C0E1CC6-C1C3-45DF-8D23-AE4CEAC9FF7F}"/>
              </a:ext>
            </a:extLst>
          </p:cNvPr>
          <p:cNvGrpSpPr/>
          <p:nvPr/>
        </p:nvGrpSpPr>
        <p:grpSpPr>
          <a:xfrm>
            <a:off x="725383" y="4072762"/>
            <a:ext cx="4603610" cy="1114062"/>
            <a:chOff x="725383" y="4387826"/>
            <a:chExt cx="4603610" cy="1114062"/>
          </a:xfrm>
        </p:grpSpPr>
        <p:sp>
          <p:nvSpPr>
            <p:cNvPr id="47" name="圆角矩形 36">
              <a:extLst>
                <a:ext uri="{FF2B5EF4-FFF2-40B4-BE49-F238E27FC236}">
                  <a16:creationId xmlns:a16="http://schemas.microsoft.com/office/drawing/2014/main" id="{444DBC77-A67C-43F8-B3E2-21963FD568F7}"/>
                </a:ext>
              </a:extLst>
            </p:cNvPr>
            <p:cNvSpPr/>
            <p:nvPr/>
          </p:nvSpPr>
          <p:spPr>
            <a:xfrm>
              <a:off x="772039" y="4486295"/>
              <a:ext cx="1709531" cy="654626"/>
            </a:xfrm>
            <a:prstGeom prst="roundRect">
              <a:avLst>
                <a:gd name="adj" fmla="val 7878"/>
              </a:avLst>
            </a:prstGeom>
            <a:solidFill>
              <a:srgbClr val="00DB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zh-CN" altLang="en-US" sz="1200" b="1" dirty="0"/>
                <a:t>创建表单</a:t>
              </a:r>
            </a:p>
          </p:txBody>
        </p:sp>
        <p:cxnSp>
          <p:nvCxnSpPr>
            <p:cNvPr id="48" name="直线箭头连接符 11">
              <a:extLst>
                <a:ext uri="{FF2B5EF4-FFF2-40B4-BE49-F238E27FC236}">
                  <a16:creationId xmlns:a16="http://schemas.microsoft.com/office/drawing/2014/main" id="{89BBD1DB-770F-4876-AFD5-69B752F74811}"/>
                </a:ext>
              </a:extLst>
            </p:cNvPr>
            <p:cNvCxnSpPr>
              <a:stCxn id="43" idx="0"/>
              <a:endCxn id="47" idx="2"/>
            </p:cNvCxnSpPr>
            <p:nvPr/>
          </p:nvCxnSpPr>
          <p:spPr>
            <a:xfrm flipV="1">
              <a:off x="1626805" y="5140921"/>
              <a:ext cx="0" cy="36096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49" name="椭圆 48">
              <a:extLst>
                <a:ext uri="{FF2B5EF4-FFF2-40B4-BE49-F238E27FC236}">
                  <a16:creationId xmlns:a16="http://schemas.microsoft.com/office/drawing/2014/main" id="{56531FF9-9CFF-47E9-86F0-C39BE87454A5}"/>
                </a:ext>
              </a:extLst>
            </p:cNvPr>
            <p:cNvSpPr/>
            <p:nvPr/>
          </p:nvSpPr>
          <p:spPr>
            <a:xfrm>
              <a:off x="725383" y="4387826"/>
              <a:ext cx="225286" cy="225286"/>
            </a:xfrm>
            <a:prstGeom prst="ellipse">
              <a:avLst/>
            </a:prstGeom>
            <a:solidFill>
              <a:srgbClr val="00B9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200" b="1" dirty="0">
                  <a:solidFill>
                    <a:schemeClr val="bg1"/>
                  </a:solidFill>
                </a:rPr>
                <a:t>2</a:t>
              </a:r>
              <a:endParaRPr kumimoji="1" lang="zh-CN" altLang="en-US" sz="1200" b="1" dirty="0">
                <a:solidFill>
                  <a:schemeClr val="bg1"/>
                </a:solidFill>
              </a:endParaRPr>
            </a:p>
          </p:txBody>
        </p:sp>
        <p:sp>
          <p:nvSpPr>
            <p:cNvPr id="50" name="文本框 49">
              <a:extLst>
                <a:ext uri="{FF2B5EF4-FFF2-40B4-BE49-F238E27FC236}">
                  <a16:creationId xmlns:a16="http://schemas.microsoft.com/office/drawing/2014/main" id="{8C5C0949-DD22-46BF-9852-3D116BBF7BE9}"/>
                </a:ext>
              </a:extLst>
            </p:cNvPr>
            <p:cNvSpPr txBox="1"/>
            <p:nvPr/>
          </p:nvSpPr>
          <p:spPr>
            <a:xfrm>
              <a:off x="2528226" y="4613112"/>
              <a:ext cx="2800767" cy="461665"/>
            </a:xfrm>
            <a:prstGeom prst="rect">
              <a:avLst/>
            </a:prstGeom>
            <a:noFill/>
          </p:spPr>
          <p:txBody>
            <a:bodyPr wrap="square" rtlCol="0">
              <a:spAutoFit/>
            </a:bodyPr>
            <a:lstStyle/>
            <a:p>
              <a:r>
                <a:rPr kumimoji="1" lang="zh-CN" altLang="en-US" sz="1200" b="1" dirty="0">
                  <a:solidFill>
                    <a:schemeClr val="tx1">
                      <a:lumMod val="65000"/>
                      <a:lumOff val="35000"/>
                    </a:schemeClr>
                  </a:solidFill>
                </a:rPr>
                <a:t>表单用于收集数据，并带有数据协作功能，如修改、删除、导入、导出。</a:t>
              </a:r>
            </a:p>
          </p:txBody>
        </p:sp>
      </p:grpSp>
      <p:grpSp>
        <p:nvGrpSpPr>
          <p:cNvPr id="51" name="组合 50">
            <a:extLst>
              <a:ext uri="{FF2B5EF4-FFF2-40B4-BE49-F238E27FC236}">
                <a16:creationId xmlns:a16="http://schemas.microsoft.com/office/drawing/2014/main" id="{58DE4FE8-A9B6-4A58-8CF6-53B8A9948710}"/>
              </a:ext>
            </a:extLst>
          </p:cNvPr>
          <p:cNvGrpSpPr/>
          <p:nvPr/>
        </p:nvGrpSpPr>
        <p:grpSpPr>
          <a:xfrm>
            <a:off x="725383" y="2999336"/>
            <a:ext cx="4603610" cy="1099887"/>
            <a:chOff x="725383" y="3314400"/>
            <a:chExt cx="4603610" cy="1099887"/>
          </a:xfrm>
        </p:grpSpPr>
        <p:grpSp>
          <p:nvGrpSpPr>
            <p:cNvPr id="52" name="组合 51">
              <a:extLst>
                <a:ext uri="{FF2B5EF4-FFF2-40B4-BE49-F238E27FC236}">
                  <a16:creationId xmlns:a16="http://schemas.microsoft.com/office/drawing/2014/main" id="{F8AA30CE-6BEC-4076-825B-EC7F2B05C066}"/>
                </a:ext>
              </a:extLst>
            </p:cNvPr>
            <p:cNvGrpSpPr/>
            <p:nvPr/>
          </p:nvGrpSpPr>
          <p:grpSpPr>
            <a:xfrm>
              <a:off x="772039" y="3398695"/>
              <a:ext cx="4556954" cy="1015592"/>
              <a:chOff x="772039" y="3398695"/>
              <a:chExt cx="4556954" cy="1015592"/>
            </a:xfrm>
          </p:grpSpPr>
          <p:cxnSp>
            <p:nvCxnSpPr>
              <p:cNvPr id="54" name="直线箭头连接符 13">
                <a:extLst>
                  <a:ext uri="{FF2B5EF4-FFF2-40B4-BE49-F238E27FC236}">
                    <a16:creationId xmlns:a16="http://schemas.microsoft.com/office/drawing/2014/main" id="{EA8148AD-2BA4-4C1D-856F-2DDF7B9B88C4}"/>
                  </a:ext>
                </a:extLst>
              </p:cNvPr>
              <p:cNvCxnSpPr>
                <a:stCxn id="47" idx="0"/>
                <a:endCxn id="55" idx="2"/>
              </p:cNvCxnSpPr>
              <p:nvPr/>
            </p:nvCxnSpPr>
            <p:spPr>
              <a:xfrm flipV="1">
                <a:off x="1626805" y="4053321"/>
                <a:ext cx="0" cy="36096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5" name="圆角矩形 37">
                <a:extLst>
                  <a:ext uri="{FF2B5EF4-FFF2-40B4-BE49-F238E27FC236}">
                    <a16:creationId xmlns:a16="http://schemas.microsoft.com/office/drawing/2014/main" id="{09A9CA21-414A-465A-BAE7-93BC60393C25}"/>
                  </a:ext>
                </a:extLst>
              </p:cNvPr>
              <p:cNvSpPr/>
              <p:nvPr/>
            </p:nvSpPr>
            <p:spPr>
              <a:xfrm>
                <a:off x="772039" y="3398695"/>
                <a:ext cx="1709531" cy="654626"/>
              </a:xfrm>
              <a:prstGeom prst="roundRect">
                <a:avLst>
                  <a:gd name="adj" fmla="val 7878"/>
                </a:avLst>
              </a:prstGeom>
              <a:solidFill>
                <a:srgbClr val="00DB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zh-CN" altLang="en-US" sz="1200" b="1" dirty="0"/>
                  <a:t>设计流程</a:t>
                </a:r>
              </a:p>
            </p:txBody>
          </p:sp>
          <p:sp>
            <p:nvSpPr>
              <p:cNvPr id="56" name="文本框 55">
                <a:extLst>
                  <a:ext uri="{FF2B5EF4-FFF2-40B4-BE49-F238E27FC236}">
                    <a16:creationId xmlns:a16="http://schemas.microsoft.com/office/drawing/2014/main" id="{C7989BCF-0EDE-43AC-A006-1664BC2297A2}"/>
                  </a:ext>
                </a:extLst>
              </p:cNvPr>
              <p:cNvSpPr txBox="1"/>
              <p:nvPr/>
            </p:nvSpPr>
            <p:spPr>
              <a:xfrm>
                <a:off x="2528226" y="3406990"/>
                <a:ext cx="2800767" cy="646331"/>
              </a:xfrm>
              <a:prstGeom prst="rect">
                <a:avLst/>
              </a:prstGeom>
              <a:noFill/>
            </p:spPr>
            <p:txBody>
              <a:bodyPr wrap="square" rtlCol="0">
                <a:spAutoFit/>
              </a:bodyPr>
              <a:lstStyle/>
              <a:p>
                <a:r>
                  <a:rPr kumimoji="1" lang="zh-CN" altLang="en-US" sz="1200" b="1" dirty="0">
                    <a:solidFill>
                      <a:schemeClr val="tx1">
                        <a:lumMod val="65000"/>
                        <a:lumOff val="35000"/>
                      </a:schemeClr>
                    </a:solidFill>
                  </a:rPr>
                  <a:t>流程是需要多方参与，且要按照一定顺序来提交数据，完成一个完整业务行为的过程。</a:t>
                </a:r>
              </a:p>
            </p:txBody>
          </p:sp>
        </p:grpSp>
        <p:sp>
          <p:nvSpPr>
            <p:cNvPr id="53" name="椭圆 52">
              <a:extLst>
                <a:ext uri="{FF2B5EF4-FFF2-40B4-BE49-F238E27FC236}">
                  <a16:creationId xmlns:a16="http://schemas.microsoft.com/office/drawing/2014/main" id="{328FA7A9-E5B7-435F-A223-F684EC26F860}"/>
                </a:ext>
              </a:extLst>
            </p:cNvPr>
            <p:cNvSpPr/>
            <p:nvPr/>
          </p:nvSpPr>
          <p:spPr>
            <a:xfrm>
              <a:off x="725383" y="3314400"/>
              <a:ext cx="225286" cy="225286"/>
            </a:xfrm>
            <a:prstGeom prst="ellipse">
              <a:avLst/>
            </a:prstGeom>
            <a:solidFill>
              <a:srgbClr val="00B9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200" b="1" dirty="0">
                  <a:solidFill>
                    <a:schemeClr val="bg1"/>
                  </a:solidFill>
                </a:rPr>
                <a:t>3</a:t>
              </a:r>
              <a:endParaRPr kumimoji="1" lang="zh-CN" altLang="en-US" sz="1200" b="1" dirty="0">
                <a:solidFill>
                  <a:schemeClr val="bg1"/>
                </a:solidFill>
              </a:endParaRPr>
            </a:p>
          </p:txBody>
        </p:sp>
      </p:grpSp>
      <p:grpSp>
        <p:nvGrpSpPr>
          <p:cNvPr id="57" name="组合 56">
            <a:extLst>
              <a:ext uri="{FF2B5EF4-FFF2-40B4-BE49-F238E27FC236}">
                <a16:creationId xmlns:a16="http://schemas.microsoft.com/office/drawing/2014/main" id="{B6791EB4-B9C0-47DB-A194-493EC00359E6}"/>
              </a:ext>
            </a:extLst>
          </p:cNvPr>
          <p:cNvGrpSpPr/>
          <p:nvPr/>
        </p:nvGrpSpPr>
        <p:grpSpPr>
          <a:xfrm>
            <a:off x="725383" y="1899406"/>
            <a:ext cx="4603610" cy="1112217"/>
            <a:chOff x="725383" y="2214470"/>
            <a:chExt cx="4603610" cy="1112217"/>
          </a:xfrm>
        </p:grpSpPr>
        <p:cxnSp>
          <p:nvCxnSpPr>
            <p:cNvPr id="58" name="直线箭头连接符 15">
              <a:extLst>
                <a:ext uri="{FF2B5EF4-FFF2-40B4-BE49-F238E27FC236}">
                  <a16:creationId xmlns:a16="http://schemas.microsoft.com/office/drawing/2014/main" id="{56A129F6-6D5D-45FC-B43D-10A8258E6AA3}"/>
                </a:ext>
              </a:extLst>
            </p:cNvPr>
            <p:cNvCxnSpPr>
              <a:stCxn id="55" idx="0"/>
              <a:endCxn id="59" idx="2"/>
            </p:cNvCxnSpPr>
            <p:nvPr/>
          </p:nvCxnSpPr>
          <p:spPr>
            <a:xfrm flipV="1">
              <a:off x="1626805" y="2965721"/>
              <a:ext cx="0" cy="360966"/>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59" name="圆角矩形 38">
              <a:extLst>
                <a:ext uri="{FF2B5EF4-FFF2-40B4-BE49-F238E27FC236}">
                  <a16:creationId xmlns:a16="http://schemas.microsoft.com/office/drawing/2014/main" id="{5DFA5818-1B98-4061-92E5-1F9BB7BE2835}"/>
                </a:ext>
              </a:extLst>
            </p:cNvPr>
            <p:cNvSpPr/>
            <p:nvPr/>
          </p:nvSpPr>
          <p:spPr>
            <a:xfrm>
              <a:off x="772039" y="2311095"/>
              <a:ext cx="1709531" cy="654626"/>
            </a:xfrm>
            <a:prstGeom prst="roundRect">
              <a:avLst>
                <a:gd name="adj" fmla="val 7878"/>
              </a:avLst>
            </a:prstGeom>
            <a:solidFill>
              <a:srgbClr val="00DBC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zh-CN" altLang="en-US" sz="1200" b="1" dirty="0"/>
                <a:t>仪表盘</a:t>
              </a:r>
            </a:p>
          </p:txBody>
        </p:sp>
        <p:sp>
          <p:nvSpPr>
            <p:cNvPr id="60" name="椭圆 59">
              <a:extLst>
                <a:ext uri="{FF2B5EF4-FFF2-40B4-BE49-F238E27FC236}">
                  <a16:creationId xmlns:a16="http://schemas.microsoft.com/office/drawing/2014/main" id="{E66EF5D3-E070-4E84-A910-EE29700C779B}"/>
                </a:ext>
              </a:extLst>
            </p:cNvPr>
            <p:cNvSpPr/>
            <p:nvPr/>
          </p:nvSpPr>
          <p:spPr>
            <a:xfrm>
              <a:off x="725383" y="2214470"/>
              <a:ext cx="225286" cy="225286"/>
            </a:xfrm>
            <a:prstGeom prst="ellipse">
              <a:avLst/>
            </a:prstGeom>
            <a:solidFill>
              <a:srgbClr val="00B9B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kumimoji="1" lang="en-US" altLang="zh-CN" sz="1200" b="1" dirty="0">
                  <a:solidFill>
                    <a:schemeClr val="bg1"/>
                  </a:solidFill>
                </a:rPr>
                <a:t>4</a:t>
              </a:r>
              <a:endParaRPr kumimoji="1" lang="zh-CN" altLang="en-US" sz="1200" b="1" dirty="0">
                <a:solidFill>
                  <a:schemeClr val="bg1"/>
                </a:solidFill>
              </a:endParaRPr>
            </a:p>
          </p:txBody>
        </p:sp>
        <p:sp>
          <p:nvSpPr>
            <p:cNvPr id="61" name="文本框 60">
              <a:extLst>
                <a:ext uri="{FF2B5EF4-FFF2-40B4-BE49-F238E27FC236}">
                  <a16:creationId xmlns:a16="http://schemas.microsoft.com/office/drawing/2014/main" id="{77CF2F57-A335-462A-8FC0-3C28F4CDD3B8}"/>
                </a:ext>
              </a:extLst>
            </p:cNvPr>
            <p:cNvSpPr txBox="1"/>
            <p:nvPr/>
          </p:nvSpPr>
          <p:spPr>
            <a:xfrm>
              <a:off x="2528226" y="2407575"/>
              <a:ext cx="2800767" cy="461665"/>
            </a:xfrm>
            <a:prstGeom prst="rect">
              <a:avLst/>
            </a:prstGeom>
            <a:noFill/>
          </p:spPr>
          <p:txBody>
            <a:bodyPr wrap="square" rtlCol="0">
              <a:spAutoFit/>
            </a:bodyPr>
            <a:lstStyle/>
            <a:p>
              <a:r>
                <a:rPr kumimoji="1" lang="zh-CN" altLang="en-US" sz="1200" b="1" dirty="0">
                  <a:solidFill>
                    <a:schemeClr val="tx1">
                      <a:lumMod val="65000"/>
                      <a:lumOff val="35000"/>
                    </a:schemeClr>
                  </a:solidFill>
                </a:rPr>
                <a:t>仪表盘是对收集到的数据进行多维度、实时展示的图表或组件集合。</a:t>
              </a:r>
            </a:p>
          </p:txBody>
        </p:sp>
      </p:grpSp>
      <p:pic>
        <p:nvPicPr>
          <p:cNvPr id="4" name="图片 3">
            <a:extLst>
              <a:ext uri="{FF2B5EF4-FFF2-40B4-BE49-F238E27FC236}">
                <a16:creationId xmlns:a16="http://schemas.microsoft.com/office/drawing/2014/main" id="{41DDB93E-189F-4C7F-B3DA-796058E13BAA}"/>
              </a:ext>
            </a:extLst>
          </p:cNvPr>
          <p:cNvPicPr>
            <a:picLocks noChangeAspect="1"/>
          </p:cNvPicPr>
          <p:nvPr/>
        </p:nvPicPr>
        <p:blipFill>
          <a:blip r:embed="rId2"/>
          <a:stretch>
            <a:fillRect/>
          </a:stretch>
        </p:blipFill>
        <p:spPr>
          <a:xfrm>
            <a:off x="6023992" y="2441784"/>
            <a:ext cx="5760639" cy="2745040"/>
          </a:xfrm>
          <a:prstGeom prst="rect">
            <a:avLst/>
          </a:prstGeom>
          <a:ln w="38100">
            <a:solidFill>
              <a:schemeClr val="tx1"/>
            </a:solidFill>
          </a:ln>
          <a:effectLst>
            <a:outerShdw blurRad="292100" dist="139700" dir="2700000" algn="ctr" rotWithShape="0">
              <a:srgbClr val="000000">
                <a:alpha val="65000"/>
              </a:srgbClr>
            </a:outerShdw>
          </a:effectLst>
        </p:spPr>
      </p:pic>
    </p:spTree>
    <p:extLst>
      <p:ext uri="{BB962C8B-B14F-4D97-AF65-F5344CB8AC3E}">
        <p14:creationId xmlns:p14="http://schemas.microsoft.com/office/powerpoint/2010/main" val="3095324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22" presetClass="entr" presetSubtype="4" fill="hold" nodeType="clickEffect">
                                  <p:stCondLst>
                                    <p:cond delay="0"/>
                                  </p:stCondLst>
                                  <p:childTnLst>
                                    <p:set>
                                      <p:cBhvr>
                                        <p:cTn id="10" dur="1" fill="hold">
                                          <p:stCondLst>
                                            <p:cond delay="0"/>
                                          </p:stCondLst>
                                        </p:cTn>
                                        <p:tgtEl>
                                          <p:spTgt spid="42"/>
                                        </p:tgtEl>
                                        <p:attrNameLst>
                                          <p:attrName>style.visibility</p:attrName>
                                        </p:attrNameLst>
                                      </p:cBhvr>
                                      <p:to>
                                        <p:strVal val="visible"/>
                                      </p:to>
                                    </p:set>
                                    <p:animEffect transition="in" filter="wipe(down)">
                                      <p:cBhvr>
                                        <p:cTn id="11" dur="500"/>
                                        <p:tgtEl>
                                          <p:spTgt spid="42"/>
                                        </p:tgtEl>
                                      </p:cBhvr>
                                    </p:animEffect>
                                  </p:childTnLst>
                                </p:cTn>
                              </p:par>
                            </p:childTnLst>
                          </p:cTn>
                        </p:par>
                      </p:childTnLst>
                    </p:cTn>
                  </p:par>
                  <p:par>
                    <p:cTn id="12" fill="hold">
                      <p:stCondLst>
                        <p:cond delay="indefinite"/>
                      </p:stCondLst>
                      <p:childTnLst>
                        <p:par>
                          <p:cTn id="13" fill="hold">
                            <p:stCondLst>
                              <p:cond delay="0"/>
                            </p:stCondLst>
                            <p:childTnLst>
                              <p:par>
                                <p:cTn id="14" presetID="22" presetClass="entr" presetSubtype="4" fill="hold" nodeType="clickEffect">
                                  <p:stCondLst>
                                    <p:cond delay="0"/>
                                  </p:stCondLst>
                                  <p:childTnLst>
                                    <p:set>
                                      <p:cBhvr>
                                        <p:cTn id="15" dur="1" fill="hold">
                                          <p:stCondLst>
                                            <p:cond delay="0"/>
                                          </p:stCondLst>
                                        </p:cTn>
                                        <p:tgtEl>
                                          <p:spTgt spid="46"/>
                                        </p:tgtEl>
                                        <p:attrNameLst>
                                          <p:attrName>style.visibility</p:attrName>
                                        </p:attrNameLst>
                                      </p:cBhvr>
                                      <p:to>
                                        <p:strVal val="visible"/>
                                      </p:to>
                                    </p:set>
                                    <p:animEffect transition="in" filter="wipe(down)">
                                      <p:cBhvr>
                                        <p:cTn id="16" dur="500"/>
                                        <p:tgtEl>
                                          <p:spTgt spid="46"/>
                                        </p:tgtEl>
                                      </p:cBhvr>
                                    </p:animEffect>
                                  </p:childTnLst>
                                </p:cTn>
                              </p:par>
                              <p:par>
                                <p:cTn id="17" presetID="1" presetClass="entr" presetSubtype="0" fill="hold" nodeType="withEffect">
                                  <p:stCondLst>
                                    <p:cond delay="0"/>
                                  </p:stCondLst>
                                  <p:childTnLst>
                                    <p:set>
                                      <p:cBhvr>
                                        <p:cTn id="18" dur="1" fill="hold">
                                          <p:stCondLst>
                                            <p:cond delay="0"/>
                                          </p:stCondLst>
                                        </p:cTn>
                                        <p:tgtEl>
                                          <p:spTgt spid="4"/>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22" presetClass="entr" presetSubtype="4" fill="hold" nodeType="clickEffect">
                                  <p:stCondLst>
                                    <p:cond delay="0"/>
                                  </p:stCondLst>
                                  <p:childTnLst>
                                    <p:set>
                                      <p:cBhvr>
                                        <p:cTn id="22" dur="1" fill="hold">
                                          <p:stCondLst>
                                            <p:cond delay="0"/>
                                          </p:stCondLst>
                                        </p:cTn>
                                        <p:tgtEl>
                                          <p:spTgt spid="51"/>
                                        </p:tgtEl>
                                        <p:attrNameLst>
                                          <p:attrName>style.visibility</p:attrName>
                                        </p:attrNameLst>
                                      </p:cBhvr>
                                      <p:to>
                                        <p:strVal val="visible"/>
                                      </p:to>
                                    </p:set>
                                    <p:animEffect transition="in" filter="wipe(down)">
                                      <p:cBhvr>
                                        <p:cTn id="23" dur="500"/>
                                        <p:tgtEl>
                                          <p:spTgt spid="51"/>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4" fill="hold" nodeType="clickEffect">
                                  <p:stCondLst>
                                    <p:cond delay="0"/>
                                  </p:stCondLst>
                                  <p:childTnLst>
                                    <p:set>
                                      <p:cBhvr>
                                        <p:cTn id="27" dur="1" fill="hold">
                                          <p:stCondLst>
                                            <p:cond delay="0"/>
                                          </p:stCondLst>
                                        </p:cTn>
                                        <p:tgtEl>
                                          <p:spTgt spid="57"/>
                                        </p:tgtEl>
                                        <p:attrNameLst>
                                          <p:attrName>style.visibility</p:attrName>
                                        </p:attrNameLst>
                                      </p:cBhvr>
                                      <p:to>
                                        <p:strVal val="visible"/>
                                      </p:to>
                                    </p:set>
                                    <p:animEffect transition="in" filter="wipe(down)">
                                      <p:cBhvr>
                                        <p:cTn id="28" dur="500"/>
                                        <p:tgtEl>
                                          <p:spTgt spid="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CAD9B6C1-7844-4137-B128-F07B34D0B4FD}"/>
              </a:ext>
            </a:extLst>
          </p:cNvPr>
          <p:cNvSpPr txBox="1"/>
          <p:nvPr/>
        </p:nvSpPr>
        <p:spPr>
          <a:xfrm>
            <a:off x="4583832" y="2852936"/>
            <a:ext cx="4788532" cy="707886"/>
          </a:xfrm>
          <a:prstGeom prst="rect">
            <a:avLst/>
          </a:prstGeom>
          <a:noFill/>
        </p:spPr>
        <p:txBody>
          <a:bodyPr wrap="square" rtlCol="0">
            <a:spAutoFit/>
          </a:bodyPr>
          <a:lstStyle/>
          <a:p>
            <a:r>
              <a:rPr lang="en-US" altLang="zh-CN" sz="4000" b="1" dirty="0">
                <a:solidFill>
                  <a:schemeClr val="accent1">
                    <a:lumMod val="75000"/>
                  </a:schemeClr>
                </a:solidFill>
              </a:rPr>
              <a:t>1. </a:t>
            </a:r>
            <a:r>
              <a:rPr lang="zh-CN" altLang="en-US" sz="4000" b="1" dirty="0">
                <a:solidFill>
                  <a:schemeClr val="accent1">
                    <a:lumMod val="75000"/>
                  </a:schemeClr>
                </a:solidFill>
              </a:rPr>
              <a:t>创建应用</a:t>
            </a:r>
          </a:p>
        </p:txBody>
      </p:sp>
      <p:sp>
        <p:nvSpPr>
          <p:cNvPr id="3" name="文本框 2">
            <a:extLst>
              <a:ext uri="{FF2B5EF4-FFF2-40B4-BE49-F238E27FC236}">
                <a16:creationId xmlns:a16="http://schemas.microsoft.com/office/drawing/2014/main" id="{8ABA0166-D7B4-4757-8CEB-F18B3F2FCFF2}"/>
              </a:ext>
            </a:extLst>
          </p:cNvPr>
          <p:cNvSpPr txBox="1"/>
          <p:nvPr/>
        </p:nvSpPr>
        <p:spPr>
          <a:xfrm>
            <a:off x="71120" y="101600"/>
            <a:ext cx="3302000" cy="400110"/>
          </a:xfrm>
          <a:prstGeom prst="rect">
            <a:avLst/>
          </a:prstGeom>
          <a:noFill/>
        </p:spPr>
        <p:txBody>
          <a:bodyPr wrap="square" rtlCol="0">
            <a:spAutoFit/>
          </a:bodyPr>
          <a:lstStyle/>
          <a:p>
            <a:r>
              <a:rPr lang="zh-CN" altLang="en-US" sz="2000" b="1" dirty="0">
                <a:solidFill>
                  <a:schemeClr val="bg1"/>
                </a:solidFill>
              </a:rPr>
              <a:t>应用搭建流程</a:t>
            </a:r>
          </a:p>
        </p:txBody>
      </p:sp>
      <p:sp>
        <p:nvSpPr>
          <p:cNvPr id="4" name="文本框 3">
            <a:extLst>
              <a:ext uri="{FF2B5EF4-FFF2-40B4-BE49-F238E27FC236}">
                <a16:creationId xmlns:a16="http://schemas.microsoft.com/office/drawing/2014/main" id="{5D3E88CA-62EE-4608-BBE4-144950BB7E08}"/>
              </a:ext>
            </a:extLst>
          </p:cNvPr>
          <p:cNvSpPr txBox="1"/>
          <p:nvPr/>
        </p:nvSpPr>
        <p:spPr>
          <a:xfrm>
            <a:off x="119336" y="6417846"/>
            <a:ext cx="6984776" cy="338554"/>
          </a:xfrm>
          <a:prstGeom prst="rect">
            <a:avLst/>
          </a:prstGeom>
          <a:noFill/>
        </p:spPr>
        <p:txBody>
          <a:bodyPr wrap="square">
            <a:spAutoFit/>
          </a:bodyPr>
          <a:lstStyle/>
          <a:p>
            <a:r>
              <a:rPr lang="zh-CN" altLang="en-US" sz="1600" dirty="0">
                <a:solidFill>
                  <a:schemeClr val="bg1"/>
                </a:solidFill>
              </a:rPr>
              <a:t>步骤教程：</a:t>
            </a:r>
            <a:r>
              <a:rPr lang="en-US" altLang="zh-CN" sz="1600" dirty="0">
                <a:solidFill>
                  <a:schemeClr val="bg1"/>
                </a:solidFill>
                <a:hlinkClick r:id="rId2">
                  <a:extLst>
                    <a:ext uri="{A12FA001-AC4F-418D-AE19-62706E023703}">
                      <ahyp:hlinkClr xmlns:ahyp="http://schemas.microsoft.com/office/drawing/2018/hyperlinkcolor" val="tx"/>
                    </a:ext>
                  </a:extLst>
                </a:hlinkClick>
              </a:rPr>
              <a:t>https://hc.jiandaoyun.com/doc/9009</a:t>
            </a:r>
            <a:endParaRPr lang="zh-CN" altLang="en-US" sz="1600" dirty="0">
              <a:solidFill>
                <a:schemeClr val="bg1"/>
              </a:solidFill>
            </a:endParaRPr>
          </a:p>
        </p:txBody>
      </p:sp>
    </p:spTree>
    <p:extLst>
      <p:ext uri="{BB962C8B-B14F-4D97-AF65-F5344CB8AC3E}">
        <p14:creationId xmlns:p14="http://schemas.microsoft.com/office/powerpoint/2010/main" val="12193934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9497D82A-BE2C-4011-BE4C-61ACC060D407}"/>
              </a:ext>
            </a:extLst>
          </p:cNvPr>
          <p:cNvSpPr txBox="1"/>
          <p:nvPr/>
        </p:nvSpPr>
        <p:spPr>
          <a:xfrm>
            <a:off x="71120" y="101600"/>
            <a:ext cx="3302000" cy="400110"/>
          </a:xfrm>
          <a:prstGeom prst="rect">
            <a:avLst/>
          </a:prstGeom>
          <a:noFill/>
        </p:spPr>
        <p:txBody>
          <a:bodyPr wrap="square" rtlCol="0">
            <a:spAutoFit/>
          </a:bodyPr>
          <a:lstStyle/>
          <a:p>
            <a:r>
              <a:rPr lang="en-US" altLang="zh-CN" sz="2000" b="1" dirty="0">
                <a:solidFill>
                  <a:schemeClr val="bg1"/>
                </a:solidFill>
              </a:rPr>
              <a:t>1.</a:t>
            </a:r>
            <a:r>
              <a:rPr lang="zh-CN" altLang="en-US" sz="2000" b="1" dirty="0">
                <a:solidFill>
                  <a:schemeClr val="bg1"/>
                </a:solidFill>
              </a:rPr>
              <a:t> 创建应用</a:t>
            </a:r>
          </a:p>
        </p:txBody>
      </p:sp>
      <p:pic>
        <p:nvPicPr>
          <p:cNvPr id="2" name="图片 1">
            <a:extLst>
              <a:ext uri="{FF2B5EF4-FFF2-40B4-BE49-F238E27FC236}">
                <a16:creationId xmlns:a16="http://schemas.microsoft.com/office/drawing/2014/main" id="{2C4B43A9-9980-4B83-9A0A-00D82E0A9620}"/>
              </a:ext>
            </a:extLst>
          </p:cNvPr>
          <p:cNvPicPr>
            <a:picLocks noChangeAspect="1"/>
          </p:cNvPicPr>
          <p:nvPr/>
        </p:nvPicPr>
        <p:blipFill>
          <a:blip r:embed="rId2"/>
          <a:stretch>
            <a:fillRect/>
          </a:stretch>
        </p:blipFill>
        <p:spPr>
          <a:xfrm>
            <a:off x="4004153" y="1412776"/>
            <a:ext cx="7780479" cy="4032448"/>
          </a:xfrm>
          <a:prstGeom prst="rect">
            <a:avLst/>
          </a:prstGeom>
          <a:ln w="38100">
            <a:solidFill>
              <a:schemeClr val="tx1"/>
            </a:solidFill>
          </a:ln>
          <a:effectLst>
            <a:outerShdw blurRad="292100" dist="139700" dir="2700000" algn="ctr" rotWithShape="0">
              <a:srgbClr val="000000">
                <a:alpha val="65000"/>
              </a:srgbClr>
            </a:outerShdw>
          </a:effectLst>
        </p:spPr>
      </p:pic>
      <p:sp>
        <p:nvSpPr>
          <p:cNvPr id="10" name="标注: 下箭头 9">
            <a:extLst>
              <a:ext uri="{FF2B5EF4-FFF2-40B4-BE49-F238E27FC236}">
                <a16:creationId xmlns:a16="http://schemas.microsoft.com/office/drawing/2014/main" id="{E0108740-492C-491C-B86E-DC585485C36A}"/>
              </a:ext>
            </a:extLst>
          </p:cNvPr>
          <p:cNvSpPr/>
          <p:nvPr/>
        </p:nvSpPr>
        <p:spPr>
          <a:xfrm>
            <a:off x="407368" y="1738461"/>
            <a:ext cx="3168352" cy="858023"/>
          </a:xfrm>
          <a:prstGeom prst="downArrowCallou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工作台</a:t>
            </a:r>
          </a:p>
        </p:txBody>
      </p:sp>
      <p:sp>
        <p:nvSpPr>
          <p:cNvPr id="11" name="标注: 下箭头 10">
            <a:extLst>
              <a:ext uri="{FF2B5EF4-FFF2-40B4-BE49-F238E27FC236}">
                <a16:creationId xmlns:a16="http://schemas.microsoft.com/office/drawing/2014/main" id="{89A09F3C-3FE8-4D57-8434-EE474347C7C2}"/>
              </a:ext>
            </a:extLst>
          </p:cNvPr>
          <p:cNvSpPr/>
          <p:nvPr/>
        </p:nvSpPr>
        <p:spPr>
          <a:xfrm>
            <a:off x="407368" y="2612730"/>
            <a:ext cx="3168352" cy="858023"/>
          </a:xfrm>
          <a:prstGeom prst="downArrowCallou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全部应用</a:t>
            </a:r>
          </a:p>
        </p:txBody>
      </p:sp>
      <p:sp>
        <p:nvSpPr>
          <p:cNvPr id="12" name="标注: 下箭头 11">
            <a:extLst>
              <a:ext uri="{FF2B5EF4-FFF2-40B4-BE49-F238E27FC236}">
                <a16:creationId xmlns:a16="http://schemas.microsoft.com/office/drawing/2014/main" id="{BC9FF9FE-8AEB-45A0-A77B-3661C695FACB}"/>
              </a:ext>
            </a:extLst>
          </p:cNvPr>
          <p:cNvSpPr/>
          <p:nvPr/>
        </p:nvSpPr>
        <p:spPr>
          <a:xfrm>
            <a:off x="407368" y="3486999"/>
            <a:ext cx="3168352" cy="858023"/>
          </a:xfrm>
          <a:prstGeom prst="downArrowCallou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新建应用</a:t>
            </a:r>
          </a:p>
        </p:txBody>
      </p:sp>
      <p:sp>
        <p:nvSpPr>
          <p:cNvPr id="15" name="矩形 14">
            <a:extLst>
              <a:ext uri="{FF2B5EF4-FFF2-40B4-BE49-F238E27FC236}">
                <a16:creationId xmlns:a16="http://schemas.microsoft.com/office/drawing/2014/main" id="{ED3E52C5-744A-4A21-8581-AE61DACC6E96}"/>
              </a:ext>
            </a:extLst>
          </p:cNvPr>
          <p:cNvSpPr/>
          <p:nvPr/>
        </p:nvSpPr>
        <p:spPr>
          <a:xfrm>
            <a:off x="407368" y="4361268"/>
            <a:ext cx="3168352" cy="57990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空白应用</a:t>
            </a:r>
            <a:r>
              <a:rPr lang="en-US" altLang="zh-CN" dirty="0"/>
              <a:t>/</a:t>
            </a:r>
            <a:r>
              <a:rPr lang="zh-CN" altLang="en-US" dirty="0"/>
              <a:t>模板中心</a:t>
            </a:r>
            <a:r>
              <a:rPr lang="en-US" altLang="zh-CN" dirty="0"/>
              <a:t>/</a:t>
            </a:r>
            <a:r>
              <a:rPr lang="zh-CN" altLang="en-US" dirty="0"/>
              <a:t>定制应用</a:t>
            </a:r>
          </a:p>
        </p:txBody>
      </p:sp>
    </p:spTree>
    <p:extLst>
      <p:ext uri="{BB962C8B-B14F-4D97-AF65-F5344CB8AC3E}">
        <p14:creationId xmlns:p14="http://schemas.microsoft.com/office/powerpoint/2010/main" val="18558784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1" grpId="0" animBg="1"/>
      <p:bldP spid="12" grpId="0" animBg="1"/>
      <p:bldP spid="1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20B84C20-7EF5-48E7-9242-B49A26C9A5E4}"/>
              </a:ext>
            </a:extLst>
          </p:cNvPr>
          <p:cNvSpPr txBox="1"/>
          <p:nvPr/>
        </p:nvSpPr>
        <p:spPr>
          <a:xfrm>
            <a:off x="71120" y="101600"/>
            <a:ext cx="8113112" cy="400110"/>
          </a:xfrm>
          <a:prstGeom prst="rect">
            <a:avLst/>
          </a:prstGeom>
          <a:noFill/>
        </p:spPr>
        <p:txBody>
          <a:bodyPr wrap="square" rtlCol="0">
            <a:spAutoFit/>
          </a:bodyPr>
          <a:lstStyle/>
          <a:p>
            <a:r>
              <a:rPr lang="zh-CN" altLang="en-US" sz="2000" b="1" dirty="0">
                <a:solidFill>
                  <a:schemeClr val="bg1"/>
                </a:solidFill>
              </a:rPr>
              <a:t>空白应用</a:t>
            </a:r>
          </a:p>
        </p:txBody>
      </p:sp>
      <p:pic>
        <p:nvPicPr>
          <p:cNvPr id="1028" name="Picture 4">
            <a:extLst>
              <a:ext uri="{FF2B5EF4-FFF2-40B4-BE49-F238E27FC236}">
                <a16:creationId xmlns:a16="http://schemas.microsoft.com/office/drawing/2014/main" id="{0FF0441E-21D0-41C4-9148-72B132EAF82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35471" y="1008548"/>
            <a:ext cx="8105145" cy="4840903"/>
          </a:xfrm>
          <a:prstGeom prst="rect">
            <a:avLst/>
          </a:prstGeom>
          <a:noFill/>
          <a:ln w="38100">
            <a:solidFill>
              <a:schemeClr val="tx1"/>
            </a:solidFill>
          </a:ln>
          <a:effectLst>
            <a:outerShdw blurRad="292100" dist="139700" dir="2700000" algn="ctr" rotWithShape="0">
              <a:srgbClr val="000000">
                <a:alpha val="65000"/>
              </a:srgbClr>
            </a:outerShdw>
          </a:effectLst>
          <a:extLst>
            <a:ext uri="{909E8E84-426E-40DD-AFC4-6F175D3DCCD1}">
              <a14:hiddenFill xmlns:a14="http://schemas.microsoft.com/office/drawing/2010/main">
                <a:solidFill>
                  <a:srgbClr val="FFFFFF"/>
                </a:solidFill>
              </a14:hiddenFill>
            </a:ext>
          </a:extLst>
        </p:spPr>
      </p:pic>
      <p:sp>
        <p:nvSpPr>
          <p:cNvPr id="14" name="标注: 下箭头 13">
            <a:extLst>
              <a:ext uri="{FF2B5EF4-FFF2-40B4-BE49-F238E27FC236}">
                <a16:creationId xmlns:a16="http://schemas.microsoft.com/office/drawing/2014/main" id="{B4E5A5AA-3D21-4955-A9C2-39681A191139}"/>
              </a:ext>
            </a:extLst>
          </p:cNvPr>
          <p:cNvSpPr/>
          <p:nvPr/>
        </p:nvSpPr>
        <p:spPr>
          <a:xfrm>
            <a:off x="441749" y="2166313"/>
            <a:ext cx="2485899" cy="874268"/>
          </a:xfrm>
          <a:prstGeom prst="downArrowCallou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应用命名</a:t>
            </a:r>
          </a:p>
        </p:txBody>
      </p:sp>
      <p:sp>
        <p:nvSpPr>
          <p:cNvPr id="15" name="标注: 下箭头 14">
            <a:extLst>
              <a:ext uri="{FF2B5EF4-FFF2-40B4-BE49-F238E27FC236}">
                <a16:creationId xmlns:a16="http://schemas.microsoft.com/office/drawing/2014/main" id="{22EB093C-02BF-4C7D-A198-8E9881341129}"/>
              </a:ext>
            </a:extLst>
          </p:cNvPr>
          <p:cNvSpPr/>
          <p:nvPr/>
        </p:nvSpPr>
        <p:spPr>
          <a:xfrm>
            <a:off x="441749" y="3072387"/>
            <a:ext cx="2485899" cy="853924"/>
          </a:xfrm>
          <a:prstGeom prst="downArrowCallou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应用分组</a:t>
            </a:r>
          </a:p>
        </p:txBody>
      </p:sp>
      <p:sp>
        <p:nvSpPr>
          <p:cNvPr id="17" name="矩形 16">
            <a:extLst>
              <a:ext uri="{FF2B5EF4-FFF2-40B4-BE49-F238E27FC236}">
                <a16:creationId xmlns:a16="http://schemas.microsoft.com/office/drawing/2014/main" id="{AB1893B1-C18D-4247-B07F-544536DE7EB8}"/>
              </a:ext>
            </a:extLst>
          </p:cNvPr>
          <p:cNvSpPr/>
          <p:nvPr/>
        </p:nvSpPr>
        <p:spPr>
          <a:xfrm>
            <a:off x="441749" y="3960223"/>
            <a:ext cx="2485899" cy="548897"/>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设置图标</a:t>
            </a:r>
          </a:p>
        </p:txBody>
      </p:sp>
    </p:spTree>
    <p:extLst>
      <p:ext uri="{BB962C8B-B14F-4D97-AF65-F5344CB8AC3E}">
        <p14:creationId xmlns:p14="http://schemas.microsoft.com/office/powerpoint/2010/main" val="26154011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animBg="1"/>
      <p:bldP spid="17"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20B84C20-7EF5-48E7-9242-B49A26C9A5E4}"/>
              </a:ext>
            </a:extLst>
          </p:cNvPr>
          <p:cNvSpPr txBox="1"/>
          <p:nvPr/>
        </p:nvSpPr>
        <p:spPr>
          <a:xfrm>
            <a:off x="71120" y="101600"/>
            <a:ext cx="8113112" cy="400110"/>
          </a:xfrm>
          <a:prstGeom prst="rect">
            <a:avLst/>
          </a:prstGeom>
          <a:noFill/>
        </p:spPr>
        <p:txBody>
          <a:bodyPr wrap="square" rtlCol="0">
            <a:spAutoFit/>
          </a:bodyPr>
          <a:lstStyle/>
          <a:p>
            <a:r>
              <a:rPr lang="zh-CN" altLang="en-US" sz="2000" b="1" dirty="0">
                <a:solidFill>
                  <a:schemeClr val="bg1"/>
                </a:solidFill>
              </a:rPr>
              <a:t>模板中心</a:t>
            </a:r>
          </a:p>
        </p:txBody>
      </p:sp>
      <p:pic>
        <p:nvPicPr>
          <p:cNvPr id="2050" name="Picture 2">
            <a:extLst>
              <a:ext uri="{FF2B5EF4-FFF2-40B4-BE49-F238E27FC236}">
                <a16:creationId xmlns:a16="http://schemas.microsoft.com/office/drawing/2014/main" id="{89676205-9643-4F7C-BC6D-E7FC27A4CF7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71640" y="881979"/>
            <a:ext cx="7712992" cy="5094042"/>
          </a:xfrm>
          <a:prstGeom prst="rect">
            <a:avLst/>
          </a:prstGeom>
          <a:noFill/>
          <a:ln w="38100">
            <a:solidFill>
              <a:schemeClr val="tx1"/>
            </a:solidFill>
          </a:ln>
          <a:effectLst>
            <a:outerShdw blurRad="292100" dist="139700" dir="2700000" algn="ctr" rotWithShape="0">
              <a:srgbClr val="000000">
                <a:alpha val="65000"/>
              </a:srgbClr>
            </a:outerShdw>
          </a:effectLst>
          <a:extLst>
            <a:ext uri="{909E8E84-426E-40DD-AFC4-6F175D3DCCD1}">
              <a14:hiddenFill xmlns:a14="http://schemas.microsoft.com/office/drawing/2010/main">
                <a:solidFill>
                  <a:srgbClr val="FFFFFF"/>
                </a:solidFill>
              </a14:hiddenFill>
            </a:ext>
          </a:extLst>
        </p:spPr>
      </p:pic>
      <p:sp>
        <p:nvSpPr>
          <p:cNvPr id="5" name="文本框 4">
            <a:extLst>
              <a:ext uri="{FF2B5EF4-FFF2-40B4-BE49-F238E27FC236}">
                <a16:creationId xmlns:a16="http://schemas.microsoft.com/office/drawing/2014/main" id="{037CA80F-682A-462F-97FA-C982A7FF01D0}"/>
              </a:ext>
            </a:extLst>
          </p:cNvPr>
          <p:cNvSpPr txBox="1"/>
          <p:nvPr/>
        </p:nvSpPr>
        <p:spPr>
          <a:xfrm>
            <a:off x="191344" y="1412776"/>
            <a:ext cx="3744416" cy="4198393"/>
          </a:xfrm>
          <a:prstGeom prst="rect">
            <a:avLst/>
          </a:prstGeom>
          <a:noFill/>
        </p:spPr>
        <p:txBody>
          <a:bodyPr wrap="square">
            <a:spAutoFit/>
          </a:bodyPr>
          <a:lstStyle/>
          <a:p>
            <a:pPr>
              <a:lnSpc>
                <a:spcPct val="150000"/>
              </a:lnSpc>
            </a:pPr>
            <a:r>
              <a:rPr lang="zh-CN" altLang="en-US" b="1" dirty="0">
                <a:solidFill>
                  <a:srgbClr val="334356"/>
                </a:solidFill>
                <a:latin typeface="微软雅黑" panose="020B0503020204020204" charset="-122"/>
                <a:ea typeface="微软雅黑" panose="020B0503020204020204" charset="-122"/>
              </a:rPr>
              <a:t>应用场景</a:t>
            </a:r>
            <a:r>
              <a:rPr lang="zh-CN" altLang="en-US" dirty="0">
                <a:solidFill>
                  <a:srgbClr val="334356"/>
                </a:solidFill>
                <a:latin typeface="微软雅黑" panose="020B0503020204020204" charset="-122"/>
                <a:ea typeface="微软雅黑" panose="020B0503020204020204" charset="-122"/>
              </a:rPr>
              <a:t>：</a:t>
            </a:r>
            <a:endParaRPr lang="en-US" altLang="zh-CN" dirty="0">
              <a:solidFill>
                <a:srgbClr val="334356"/>
              </a:solidFill>
              <a:latin typeface="微软雅黑" panose="020B0503020204020204" charset="-122"/>
              <a:ea typeface="微软雅黑" panose="020B0503020204020204" charset="-122"/>
            </a:endParaRPr>
          </a:p>
          <a:p>
            <a:pPr>
              <a:lnSpc>
                <a:spcPct val="150000"/>
              </a:lnSpc>
            </a:pPr>
            <a:r>
              <a:rPr lang="zh-CN" altLang="en-US" dirty="0">
                <a:solidFill>
                  <a:srgbClr val="334356"/>
                </a:solidFill>
                <a:latin typeface="微软雅黑" panose="020B0503020204020204" charset="-122"/>
                <a:ea typeface="微软雅黑" panose="020B0503020204020204" charset="-122"/>
              </a:rPr>
              <a:t>在数字化疫情管理中，可以从模板中心安装</a:t>
            </a:r>
            <a:r>
              <a:rPr lang="zh-CN" altLang="en-US" b="1" dirty="0">
                <a:solidFill>
                  <a:srgbClr val="334356"/>
                </a:solidFill>
                <a:latin typeface="微软雅黑" panose="020B0503020204020204" charset="-122"/>
                <a:ea typeface="微软雅黑" panose="020B0503020204020204" charset="-122"/>
              </a:rPr>
              <a:t>健康信息上报模板</a:t>
            </a:r>
            <a:r>
              <a:rPr lang="zh-CN" altLang="en-US" dirty="0">
                <a:solidFill>
                  <a:srgbClr val="334356"/>
                </a:solidFill>
                <a:latin typeface="微软雅黑" panose="020B0503020204020204" charset="-122"/>
                <a:ea typeface="微软雅黑" panose="020B0503020204020204" charset="-122"/>
              </a:rPr>
              <a:t>进行健康信息管理体验。</a:t>
            </a:r>
          </a:p>
          <a:p>
            <a:pPr>
              <a:lnSpc>
                <a:spcPct val="150000"/>
              </a:lnSpc>
            </a:pPr>
            <a:r>
              <a:rPr lang="zh-CN" altLang="en-US" dirty="0">
                <a:solidFill>
                  <a:srgbClr val="334356"/>
                </a:solidFill>
                <a:latin typeface="微软雅黑" panose="020B0503020204020204" charset="-122"/>
                <a:ea typeface="微软雅黑" panose="020B0503020204020204" charset="-122"/>
              </a:rPr>
              <a:t>在制造业生产管理中，可以从模板中心安装</a:t>
            </a:r>
            <a:r>
              <a:rPr lang="zh-CN" altLang="en-US" b="1" dirty="0">
                <a:solidFill>
                  <a:srgbClr val="334356"/>
                </a:solidFill>
                <a:latin typeface="微软雅黑" panose="020B0503020204020204" charset="-122"/>
                <a:ea typeface="微软雅黑" panose="020B0503020204020204" charset="-122"/>
              </a:rPr>
              <a:t>生产报工</a:t>
            </a:r>
            <a:r>
              <a:rPr lang="en-US" altLang="zh-CN" b="1" dirty="0">
                <a:solidFill>
                  <a:srgbClr val="334356"/>
                </a:solidFill>
                <a:latin typeface="微软雅黑" panose="020B0503020204020204" charset="-122"/>
                <a:ea typeface="微软雅黑" panose="020B0503020204020204" charset="-122"/>
              </a:rPr>
              <a:t>&amp;</a:t>
            </a:r>
            <a:r>
              <a:rPr lang="zh-CN" altLang="en-US" b="1" dirty="0">
                <a:solidFill>
                  <a:srgbClr val="334356"/>
                </a:solidFill>
                <a:latin typeface="微软雅黑" panose="020B0503020204020204" charset="-122"/>
                <a:ea typeface="微软雅黑" panose="020B0503020204020204" charset="-122"/>
              </a:rPr>
              <a:t>跟踪模板</a:t>
            </a:r>
            <a:r>
              <a:rPr lang="zh-CN" altLang="en-US" dirty="0">
                <a:solidFill>
                  <a:srgbClr val="334356"/>
                </a:solidFill>
                <a:latin typeface="微软雅黑" panose="020B0503020204020204" charset="-122"/>
                <a:ea typeface="微软雅黑" panose="020B0503020204020204" charset="-122"/>
              </a:rPr>
              <a:t>体验解决制造型企业的管理问题。</a:t>
            </a:r>
          </a:p>
          <a:p>
            <a:pPr>
              <a:lnSpc>
                <a:spcPct val="150000"/>
              </a:lnSpc>
            </a:pPr>
            <a:r>
              <a:rPr lang="zh-CN" altLang="en-US" dirty="0">
                <a:solidFill>
                  <a:srgbClr val="334356"/>
                </a:solidFill>
                <a:latin typeface="微软雅黑" panose="020B0503020204020204" charset="-122"/>
                <a:ea typeface="微软雅黑" panose="020B0503020204020204" charset="-122"/>
              </a:rPr>
              <a:t>在员工的假期管理中，可以从模板中心安装</a:t>
            </a:r>
            <a:r>
              <a:rPr lang="zh-CN" altLang="en-US" b="1" dirty="0">
                <a:solidFill>
                  <a:srgbClr val="334356"/>
                </a:solidFill>
                <a:latin typeface="微软雅黑" panose="020B0503020204020204" charset="-122"/>
                <a:ea typeface="微软雅黑" panose="020B0503020204020204" charset="-122"/>
              </a:rPr>
              <a:t>请假审批模板</a:t>
            </a:r>
            <a:r>
              <a:rPr lang="zh-CN" altLang="en-US" dirty="0">
                <a:solidFill>
                  <a:srgbClr val="334356"/>
                </a:solidFill>
                <a:latin typeface="微软雅黑" panose="020B0503020204020204" charset="-122"/>
                <a:ea typeface="微软雅黑" panose="020B0503020204020204" charset="-122"/>
              </a:rPr>
              <a:t>体验请假申请和流程审批。</a:t>
            </a:r>
          </a:p>
        </p:txBody>
      </p:sp>
    </p:spTree>
    <p:extLst>
      <p:ext uri="{BB962C8B-B14F-4D97-AF65-F5344CB8AC3E}">
        <p14:creationId xmlns:p14="http://schemas.microsoft.com/office/powerpoint/2010/main" val="299943229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CAD9B6C1-7844-4137-B128-F07B34D0B4FD}"/>
              </a:ext>
            </a:extLst>
          </p:cNvPr>
          <p:cNvSpPr txBox="1"/>
          <p:nvPr/>
        </p:nvSpPr>
        <p:spPr>
          <a:xfrm>
            <a:off x="4583832" y="2852936"/>
            <a:ext cx="4788532" cy="707886"/>
          </a:xfrm>
          <a:prstGeom prst="rect">
            <a:avLst/>
          </a:prstGeom>
          <a:noFill/>
        </p:spPr>
        <p:txBody>
          <a:bodyPr wrap="square" rtlCol="0">
            <a:spAutoFit/>
          </a:bodyPr>
          <a:lstStyle/>
          <a:p>
            <a:r>
              <a:rPr lang="en-US" altLang="zh-CN" sz="4000" b="1" dirty="0">
                <a:solidFill>
                  <a:schemeClr val="accent1">
                    <a:lumMod val="75000"/>
                  </a:schemeClr>
                </a:solidFill>
              </a:rPr>
              <a:t>2. </a:t>
            </a:r>
            <a:r>
              <a:rPr lang="zh-CN" altLang="en-US" sz="4000" b="1" dirty="0">
                <a:solidFill>
                  <a:schemeClr val="accent1">
                    <a:lumMod val="75000"/>
                  </a:schemeClr>
                </a:solidFill>
              </a:rPr>
              <a:t>创建表单</a:t>
            </a:r>
          </a:p>
        </p:txBody>
      </p:sp>
      <p:sp>
        <p:nvSpPr>
          <p:cNvPr id="3" name="文本框 2">
            <a:extLst>
              <a:ext uri="{FF2B5EF4-FFF2-40B4-BE49-F238E27FC236}">
                <a16:creationId xmlns:a16="http://schemas.microsoft.com/office/drawing/2014/main" id="{8ABA0166-D7B4-4757-8CEB-F18B3F2FCFF2}"/>
              </a:ext>
            </a:extLst>
          </p:cNvPr>
          <p:cNvSpPr txBox="1"/>
          <p:nvPr/>
        </p:nvSpPr>
        <p:spPr>
          <a:xfrm>
            <a:off x="71120" y="101600"/>
            <a:ext cx="3302000" cy="400110"/>
          </a:xfrm>
          <a:prstGeom prst="rect">
            <a:avLst/>
          </a:prstGeom>
          <a:noFill/>
        </p:spPr>
        <p:txBody>
          <a:bodyPr wrap="square" rtlCol="0">
            <a:spAutoFit/>
          </a:bodyPr>
          <a:lstStyle/>
          <a:p>
            <a:r>
              <a:rPr lang="zh-CN" altLang="en-US" sz="2000" b="1" dirty="0">
                <a:solidFill>
                  <a:schemeClr val="bg1"/>
                </a:solidFill>
              </a:rPr>
              <a:t>应用搭建流程</a:t>
            </a:r>
          </a:p>
        </p:txBody>
      </p:sp>
      <p:sp>
        <p:nvSpPr>
          <p:cNvPr id="4" name="文本框 3">
            <a:extLst>
              <a:ext uri="{FF2B5EF4-FFF2-40B4-BE49-F238E27FC236}">
                <a16:creationId xmlns:a16="http://schemas.microsoft.com/office/drawing/2014/main" id="{9101538C-95BB-4B85-8BAA-010067CF7382}"/>
              </a:ext>
            </a:extLst>
          </p:cNvPr>
          <p:cNvSpPr txBox="1"/>
          <p:nvPr/>
        </p:nvSpPr>
        <p:spPr>
          <a:xfrm>
            <a:off x="119336" y="6417846"/>
            <a:ext cx="6984776" cy="338554"/>
          </a:xfrm>
          <a:prstGeom prst="rect">
            <a:avLst/>
          </a:prstGeom>
          <a:noFill/>
        </p:spPr>
        <p:txBody>
          <a:bodyPr wrap="square">
            <a:spAutoFit/>
          </a:bodyPr>
          <a:lstStyle/>
          <a:p>
            <a:r>
              <a:rPr lang="zh-CN" altLang="en-US" sz="1600" dirty="0">
                <a:solidFill>
                  <a:schemeClr val="bg1"/>
                </a:solidFill>
              </a:rPr>
              <a:t>步骤教程：</a:t>
            </a:r>
            <a:r>
              <a:rPr lang="en-US" altLang="zh-CN" sz="1600" dirty="0">
                <a:solidFill>
                  <a:schemeClr val="bg1"/>
                </a:solidFill>
                <a:hlinkClick r:id="rId2">
                  <a:extLst>
                    <a:ext uri="{A12FA001-AC4F-418D-AE19-62706E023703}">
                      <ahyp:hlinkClr xmlns:ahyp="http://schemas.microsoft.com/office/drawing/2018/hyperlinkcolor" val="tx"/>
                    </a:ext>
                  </a:extLst>
                </a:hlinkClick>
              </a:rPr>
              <a:t>https://hc.jiandaoyun.com/doc/9013</a:t>
            </a:r>
            <a:endParaRPr lang="zh-CN" altLang="en-US" sz="1600" dirty="0">
              <a:solidFill>
                <a:schemeClr val="bg1"/>
              </a:solidFill>
            </a:endParaRPr>
          </a:p>
        </p:txBody>
      </p:sp>
    </p:spTree>
    <p:extLst>
      <p:ext uri="{BB962C8B-B14F-4D97-AF65-F5344CB8AC3E}">
        <p14:creationId xmlns:p14="http://schemas.microsoft.com/office/powerpoint/2010/main" val="16603787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20B84C20-7EF5-48E7-9242-B49A26C9A5E4}"/>
              </a:ext>
            </a:extLst>
          </p:cNvPr>
          <p:cNvSpPr txBox="1"/>
          <p:nvPr/>
        </p:nvSpPr>
        <p:spPr>
          <a:xfrm>
            <a:off x="71120" y="101600"/>
            <a:ext cx="8113112" cy="400110"/>
          </a:xfrm>
          <a:prstGeom prst="rect">
            <a:avLst/>
          </a:prstGeom>
          <a:noFill/>
        </p:spPr>
        <p:txBody>
          <a:bodyPr wrap="square" rtlCol="0">
            <a:spAutoFit/>
          </a:bodyPr>
          <a:lstStyle/>
          <a:p>
            <a:r>
              <a:rPr lang="zh-CN" altLang="en-US" sz="2000" b="1" dirty="0">
                <a:solidFill>
                  <a:schemeClr val="bg1"/>
                </a:solidFill>
              </a:rPr>
              <a:t> </a:t>
            </a:r>
            <a:r>
              <a:rPr lang="en-US" altLang="zh-CN" sz="2000" b="1" dirty="0">
                <a:solidFill>
                  <a:schemeClr val="bg1"/>
                </a:solidFill>
              </a:rPr>
              <a:t>2. </a:t>
            </a:r>
            <a:r>
              <a:rPr lang="zh-CN" altLang="en-US" sz="2000" b="1" dirty="0">
                <a:solidFill>
                  <a:schemeClr val="bg1"/>
                </a:solidFill>
              </a:rPr>
              <a:t>新建表单步骤</a:t>
            </a:r>
          </a:p>
        </p:txBody>
      </p:sp>
      <p:pic>
        <p:nvPicPr>
          <p:cNvPr id="3074" name="Picture 2">
            <a:extLst>
              <a:ext uri="{FF2B5EF4-FFF2-40B4-BE49-F238E27FC236}">
                <a16:creationId xmlns:a16="http://schemas.microsoft.com/office/drawing/2014/main" id="{38C2A2F7-0D51-4AED-B730-5E33B01AFE1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0702" y="1897583"/>
            <a:ext cx="10070595" cy="30628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898071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9497D82A-BE2C-4011-BE4C-61ACC060D407}"/>
              </a:ext>
            </a:extLst>
          </p:cNvPr>
          <p:cNvSpPr txBox="1"/>
          <p:nvPr/>
        </p:nvSpPr>
        <p:spPr>
          <a:xfrm>
            <a:off x="71120" y="101600"/>
            <a:ext cx="3302000" cy="400110"/>
          </a:xfrm>
          <a:prstGeom prst="rect">
            <a:avLst/>
          </a:prstGeom>
          <a:noFill/>
        </p:spPr>
        <p:txBody>
          <a:bodyPr wrap="square" rtlCol="0">
            <a:spAutoFit/>
          </a:bodyPr>
          <a:lstStyle/>
          <a:p>
            <a:r>
              <a:rPr lang="zh-CN" altLang="en-US" sz="2000" b="1" dirty="0">
                <a:solidFill>
                  <a:schemeClr val="bg1"/>
                </a:solidFill>
              </a:rPr>
              <a:t>新建一张表单</a:t>
            </a:r>
          </a:p>
        </p:txBody>
      </p:sp>
      <p:sp>
        <p:nvSpPr>
          <p:cNvPr id="9" name="矩形 8">
            <a:extLst>
              <a:ext uri="{FF2B5EF4-FFF2-40B4-BE49-F238E27FC236}">
                <a16:creationId xmlns:a16="http://schemas.microsoft.com/office/drawing/2014/main" id="{CAB37543-E6EF-4BEC-90AB-E12B48CDBB42}"/>
              </a:ext>
            </a:extLst>
          </p:cNvPr>
          <p:cNvSpPr/>
          <p:nvPr/>
        </p:nvSpPr>
        <p:spPr>
          <a:xfrm>
            <a:off x="603838" y="1732596"/>
            <a:ext cx="2358117" cy="579230"/>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solidFill>
                  <a:srgbClr val="334356"/>
                </a:solidFill>
                <a:latin typeface="Microsoft YaHei" panose="020B0503020204020204" pitchFamily="34" charset="-122"/>
                <a:ea typeface="Microsoft YaHei" panose="020B0503020204020204" pitchFamily="34" charset="-122"/>
              </a:rPr>
              <a:t>空白应用中创建表单</a:t>
            </a:r>
            <a:endParaRPr lang="zh-CN" altLang="en-US" dirty="0"/>
          </a:p>
        </p:txBody>
      </p:sp>
      <p:sp>
        <p:nvSpPr>
          <p:cNvPr id="10" name="矩形 9">
            <a:extLst>
              <a:ext uri="{FF2B5EF4-FFF2-40B4-BE49-F238E27FC236}">
                <a16:creationId xmlns:a16="http://schemas.microsoft.com/office/drawing/2014/main" id="{EE3F8809-484F-4B66-87D7-034231049AD5}"/>
              </a:ext>
            </a:extLst>
          </p:cNvPr>
          <p:cNvSpPr/>
          <p:nvPr/>
        </p:nvSpPr>
        <p:spPr>
          <a:xfrm>
            <a:off x="570486" y="4541764"/>
            <a:ext cx="2391469" cy="588048"/>
          </a:xfrm>
          <a:prstGeom prst="rect">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b="0" i="0" dirty="0">
                <a:solidFill>
                  <a:srgbClr val="334356"/>
                </a:solidFill>
                <a:effectLst/>
                <a:latin typeface="Microsoft YaHei" panose="020B0503020204020204" pitchFamily="34" charset="-122"/>
                <a:ea typeface="Microsoft YaHei" panose="020B0503020204020204" pitchFamily="34" charset="-122"/>
              </a:rPr>
              <a:t>已有数据的应用中创建表单</a:t>
            </a:r>
            <a:endParaRPr lang="zh-CN" altLang="en-US" dirty="0"/>
          </a:p>
        </p:txBody>
      </p:sp>
      <p:pic>
        <p:nvPicPr>
          <p:cNvPr id="4" name="图片 3">
            <a:extLst>
              <a:ext uri="{FF2B5EF4-FFF2-40B4-BE49-F238E27FC236}">
                <a16:creationId xmlns:a16="http://schemas.microsoft.com/office/drawing/2014/main" id="{5893BDDF-08F1-4418-8A1C-4C39C202AB7A}"/>
              </a:ext>
            </a:extLst>
          </p:cNvPr>
          <p:cNvPicPr>
            <a:picLocks noChangeAspect="1"/>
          </p:cNvPicPr>
          <p:nvPr/>
        </p:nvPicPr>
        <p:blipFill>
          <a:blip r:embed="rId2"/>
          <a:stretch>
            <a:fillRect/>
          </a:stretch>
        </p:blipFill>
        <p:spPr>
          <a:xfrm>
            <a:off x="3340141" y="908719"/>
            <a:ext cx="7796419" cy="2226985"/>
          </a:xfrm>
          <a:prstGeom prst="rect">
            <a:avLst/>
          </a:prstGeom>
          <a:ln w="19050">
            <a:solidFill>
              <a:schemeClr val="tx1"/>
            </a:solidFill>
          </a:ln>
          <a:effectLst>
            <a:outerShdw blurRad="292100" dist="139700" dir="2700000" algn="ctr" rotWithShape="0">
              <a:srgbClr val="000000">
                <a:alpha val="65000"/>
              </a:srgbClr>
            </a:outerShdw>
          </a:effectLst>
        </p:spPr>
      </p:pic>
      <p:pic>
        <p:nvPicPr>
          <p:cNvPr id="7" name="图片 6">
            <a:extLst>
              <a:ext uri="{FF2B5EF4-FFF2-40B4-BE49-F238E27FC236}">
                <a16:creationId xmlns:a16="http://schemas.microsoft.com/office/drawing/2014/main" id="{927666D7-26A9-44B8-9B0D-175A127F0619}"/>
              </a:ext>
            </a:extLst>
          </p:cNvPr>
          <p:cNvPicPr>
            <a:picLocks noChangeAspect="1"/>
          </p:cNvPicPr>
          <p:nvPr/>
        </p:nvPicPr>
        <p:blipFill rotWithShape="1">
          <a:blip r:embed="rId3"/>
          <a:srcRect r="333" b="7380"/>
          <a:stretch/>
        </p:blipFill>
        <p:spPr>
          <a:xfrm>
            <a:off x="3340141" y="3722296"/>
            <a:ext cx="7796419" cy="2226985"/>
          </a:xfrm>
          <a:prstGeom prst="rect">
            <a:avLst/>
          </a:prstGeom>
          <a:ln w="19050">
            <a:solidFill>
              <a:schemeClr val="tx1"/>
            </a:solidFill>
          </a:ln>
          <a:effectLst>
            <a:outerShdw blurRad="292100" dist="139700" dir="2700000" algn="ctr" rotWithShape="0">
              <a:srgbClr val="000000">
                <a:alpha val="65000"/>
              </a:srgbClr>
            </a:outerShdw>
          </a:effectLst>
        </p:spPr>
      </p:pic>
    </p:spTree>
    <p:extLst>
      <p:ext uri="{BB962C8B-B14F-4D97-AF65-F5344CB8AC3E}">
        <p14:creationId xmlns:p14="http://schemas.microsoft.com/office/powerpoint/2010/main" val="2053350494"/>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9497D82A-BE2C-4011-BE4C-61ACC060D407}"/>
              </a:ext>
            </a:extLst>
          </p:cNvPr>
          <p:cNvSpPr txBox="1"/>
          <p:nvPr/>
        </p:nvSpPr>
        <p:spPr>
          <a:xfrm>
            <a:off x="71120" y="101600"/>
            <a:ext cx="3302000" cy="400110"/>
          </a:xfrm>
          <a:prstGeom prst="rect">
            <a:avLst/>
          </a:prstGeom>
          <a:noFill/>
        </p:spPr>
        <p:txBody>
          <a:bodyPr wrap="square" rtlCol="0">
            <a:spAutoFit/>
          </a:bodyPr>
          <a:lstStyle/>
          <a:p>
            <a:r>
              <a:rPr lang="zh-CN" altLang="en-US" sz="2000" b="1" dirty="0">
                <a:solidFill>
                  <a:schemeClr val="bg1"/>
                </a:solidFill>
              </a:rPr>
              <a:t>添加字段</a:t>
            </a:r>
          </a:p>
        </p:txBody>
      </p:sp>
      <p:pic>
        <p:nvPicPr>
          <p:cNvPr id="5122" name="Picture 2">
            <a:extLst>
              <a:ext uri="{FF2B5EF4-FFF2-40B4-BE49-F238E27FC236}">
                <a16:creationId xmlns:a16="http://schemas.microsoft.com/office/drawing/2014/main" id="{87129714-0573-4CDC-BD1B-F8927B0AFB3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91744" y="1038484"/>
            <a:ext cx="7896448" cy="4781031"/>
          </a:xfrm>
          <a:prstGeom prst="rect">
            <a:avLst/>
          </a:prstGeom>
          <a:noFill/>
          <a:ln w="38100">
            <a:solidFill>
              <a:schemeClr val="tx1"/>
            </a:solidFill>
          </a:ln>
          <a:effectLst>
            <a:outerShdw blurRad="292100" dist="139700" dir="2700000" algn="ctr" rotWithShape="0">
              <a:srgbClr val="000000">
                <a:alpha val="65000"/>
              </a:srgbClr>
            </a:outerShdw>
          </a:effectLst>
          <a:extLst>
            <a:ext uri="{909E8E84-426E-40DD-AFC4-6F175D3DCCD1}">
              <a14:hiddenFill xmlns:a14="http://schemas.microsoft.com/office/drawing/2010/main">
                <a:solidFill>
                  <a:srgbClr val="FFFFFF"/>
                </a:solidFill>
              </a14:hiddenFill>
            </a:ext>
          </a:extLst>
        </p:spPr>
      </p:pic>
      <p:sp>
        <p:nvSpPr>
          <p:cNvPr id="8" name="文本框 7">
            <a:extLst>
              <a:ext uri="{FF2B5EF4-FFF2-40B4-BE49-F238E27FC236}">
                <a16:creationId xmlns:a16="http://schemas.microsoft.com/office/drawing/2014/main" id="{A0E6403C-CDF5-459A-BB0B-FEA42B3862C2}"/>
              </a:ext>
            </a:extLst>
          </p:cNvPr>
          <p:cNvSpPr txBox="1"/>
          <p:nvPr/>
        </p:nvSpPr>
        <p:spPr>
          <a:xfrm>
            <a:off x="348784" y="1742576"/>
            <a:ext cx="3024336" cy="3372846"/>
          </a:xfrm>
          <a:prstGeom prst="rect">
            <a:avLst/>
          </a:prstGeom>
          <a:noFill/>
        </p:spPr>
        <p:txBody>
          <a:bodyPr wrap="square">
            <a:spAutoFit/>
          </a:bodyPr>
          <a:lstStyle/>
          <a:p>
            <a:pPr algn="l">
              <a:lnSpc>
                <a:spcPct val="150000"/>
              </a:lnSpc>
            </a:pPr>
            <a:r>
              <a:rPr lang="en-US" altLang="zh-CN" sz="1600" b="1" i="0" dirty="0">
                <a:solidFill>
                  <a:srgbClr val="334356"/>
                </a:solidFill>
                <a:effectLst/>
                <a:latin typeface="Microsoft YaHei" panose="020B0503020204020204" pitchFamily="34" charset="-122"/>
                <a:ea typeface="Microsoft YaHei" panose="020B0503020204020204" pitchFamily="34" charset="-122"/>
              </a:rPr>
              <a:t>1</a:t>
            </a:r>
            <a:r>
              <a:rPr lang="zh-CN" altLang="en-US" sz="1600" b="1" i="0" dirty="0">
                <a:solidFill>
                  <a:srgbClr val="334356"/>
                </a:solidFill>
                <a:effectLst/>
                <a:latin typeface="Microsoft YaHei" panose="020B0503020204020204" pitchFamily="34" charset="-122"/>
                <a:ea typeface="Microsoft YaHei" panose="020B0503020204020204" pitchFamily="34" charset="-122"/>
              </a:rPr>
              <a:t>）</a:t>
            </a:r>
            <a:r>
              <a:rPr lang="zh-CN" altLang="en-US" sz="1600" b="1" dirty="0">
                <a:solidFill>
                  <a:srgbClr val="334356"/>
                </a:solidFill>
                <a:latin typeface="Microsoft YaHei" panose="020B0503020204020204" pitchFamily="34" charset="-122"/>
                <a:ea typeface="Microsoft YaHei" panose="020B0503020204020204" pitchFamily="34" charset="-122"/>
              </a:rPr>
              <a:t>添加字段</a:t>
            </a:r>
            <a:r>
              <a:rPr lang="zh-CN" altLang="en-US" sz="1600" b="1" i="0" dirty="0">
                <a:solidFill>
                  <a:srgbClr val="334356"/>
                </a:solidFill>
                <a:effectLst/>
                <a:latin typeface="Microsoft YaHei" panose="020B0503020204020204" pitchFamily="34" charset="-122"/>
                <a:ea typeface="Microsoft YaHei" panose="020B0503020204020204" pitchFamily="34" charset="-122"/>
              </a:rPr>
              <a:t>：</a:t>
            </a:r>
          </a:p>
          <a:p>
            <a:pPr algn="l">
              <a:lnSpc>
                <a:spcPct val="150000"/>
              </a:lnSpc>
            </a:pPr>
            <a:r>
              <a:rPr lang="zh-CN" altLang="en-US" sz="1600" b="0" i="0" dirty="0">
                <a:solidFill>
                  <a:srgbClr val="334356"/>
                </a:solidFill>
                <a:effectLst/>
                <a:latin typeface="Microsoft YaHei" panose="020B0503020204020204" pitchFamily="34" charset="-122"/>
                <a:ea typeface="Microsoft YaHei" panose="020B0503020204020204" pitchFamily="34" charset="-122"/>
              </a:rPr>
              <a:t>选择需要收集的数据</a:t>
            </a:r>
            <a:endParaRPr lang="en-US" altLang="zh-CN" sz="1600" b="0" i="0" dirty="0">
              <a:solidFill>
                <a:srgbClr val="334356"/>
              </a:solidFill>
              <a:effectLst/>
              <a:latin typeface="Microsoft YaHei" panose="020B0503020204020204" pitchFamily="34" charset="-122"/>
              <a:ea typeface="Microsoft YaHei" panose="020B0503020204020204" pitchFamily="34" charset="-122"/>
            </a:endParaRPr>
          </a:p>
          <a:p>
            <a:pPr algn="l">
              <a:lnSpc>
                <a:spcPct val="150000"/>
              </a:lnSpc>
            </a:pPr>
            <a:r>
              <a:rPr lang="en-US" altLang="zh-CN" sz="1600" b="1" dirty="0">
                <a:solidFill>
                  <a:srgbClr val="334356"/>
                </a:solidFill>
                <a:latin typeface="Microsoft YaHei" panose="020B0503020204020204" pitchFamily="34" charset="-122"/>
                <a:ea typeface="Microsoft YaHei" panose="020B0503020204020204" pitchFamily="34" charset="-122"/>
              </a:rPr>
              <a:t>2</a:t>
            </a:r>
            <a:r>
              <a:rPr lang="zh-CN" altLang="en-US" sz="1600" b="1" i="0" dirty="0">
                <a:solidFill>
                  <a:srgbClr val="334356"/>
                </a:solidFill>
                <a:effectLst/>
                <a:latin typeface="Microsoft YaHei" panose="020B0503020204020204" pitchFamily="34" charset="-122"/>
                <a:ea typeface="Microsoft YaHei" panose="020B0503020204020204" pitchFamily="34" charset="-122"/>
              </a:rPr>
              <a:t>）字段属性：</a:t>
            </a:r>
          </a:p>
          <a:p>
            <a:pPr algn="l">
              <a:lnSpc>
                <a:spcPct val="150000"/>
              </a:lnSpc>
            </a:pPr>
            <a:r>
              <a:rPr lang="zh-CN" altLang="en-US" sz="1600" b="0" i="0" dirty="0">
                <a:solidFill>
                  <a:srgbClr val="334356"/>
                </a:solidFill>
                <a:effectLst/>
                <a:latin typeface="Microsoft YaHei" panose="020B0503020204020204" pitchFamily="34" charset="-122"/>
                <a:ea typeface="Microsoft YaHei" panose="020B0503020204020204" pitchFamily="34" charset="-122"/>
              </a:rPr>
              <a:t>标题、描述信息、字段检验等，让数据收集过程更加方便</a:t>
            </a:r>
            <a:endParaRPr lang="en-US" altLang="zh-CN" sz="1600" b="0" i="0" dirty="0">
              <a:solidFill>
                <a:srgbClr val="334356"/>
              </a:solidFill>
              <a:effectLst/>
              <a:latin typeface="Microsoft YaHei" panose="020B0503020204020204" pitchFamily="34" charset="-122"/>
              <a:ea typeface="Microsoft YaHei" panose="020B0503020204020204" pitchFamily="34" charset="-122"/>
            </a:endParaRPr>
          </a:p>
          <a:p>
            <a:pPr algn="l">
              <a:lnSpc>
                <a:spcPct val="150000"/>
              </a:lnSpc>
            </a:pPr>
            <a:r>
              <a:rPr lang="en-US" altLang="zh-CN" sz="1600" b="1" dirty="0">
                <a:solidFill>
                  <a:srgbClr val="334356"/>
                </a:solidFill>
                <a:latin typeface="Microsoft YaHei" panose="020B0503020204020204" pitchFamily="34" charset="-122"/>
                <a:ea typeface="Microsoft YaHei" panose="020B0503020204020204" pitchFamily="34" charset="-122"/>
              </a:rPr>
              <a:t>3</a:t>
            </a:r>
            <a:r>
              <a:rPr lang="zh-CN" altLang="en-US" sz="1600" b="1" i="0" dirty="0">
                <a:solidFill>
                  <a:srgbClr val="334356"/>
                </a:solidFill>
                <a:effectLst/>
                <a:latin typeface="Microsoft YaHei" panose="020B0503020204020204" pitchFamily="34" charset="-122"/>
                <a:ea typeface="Microsoft YaHei" panose="020B0503020204020204" pitchFamily="34" charset="-122"/>
              </a:rPr>
              <a:t>）表单属性：</a:t>
            </a:r>
          </a:p>
          <a:p>
            <a:pPr algn="l">
              <a:lnSpc>
                <a:spcPct val="150000"/>
              </a:lnSpc>
            </a:pPr>
            <a:r>
              <a:rPr lang="zh-CN" altLang="en-US" sz="1600" b="0" i="0" dirty="0">
                <a:solidFill>
                  <a:srgbClr val="334356"/>
                </a:solidFill>
                <a:effectLst/>
                <a:latin typeface="Microsoft YaHei" panose="020B0503020204020204" pitchFamily="34" charset="-122"/>
                <a:ea typeface="Microsoft YaHei" panose="020B0503020204020204" pitchFamily="34" charset="-122"/>
              </a:rPr>
              <a:t>表单提交检验条件、设置字段显隐规则、设置不可见字段的赋值等</a:t>
            </a:r>
          </a:p>
        </p:txBody>
      </p:sp>
    </p:spTree>
    <p:extLst>
      <p:ext uri="{BB962C8B-B14F-4D97-AF65-F5344CB8AC3E}">
        <p14:creationId xmlns:p14="http://schemas.microsoft.com/office/powerpoint/2010/main" val="281080549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9497D82A-BE2C-4011-BE4C-61ACC060D407}"/>
              </a:ext>
            </a:extLst>
          </p:cNvPr>
          <p:cNvSpPr txBox="1"/>
          <p:nvPr/>
        </p:nvSpPr>
        <p:spPr>
          <a:xfrm>
            <a:off x="71120" y="101600"/>
            <a:ext cx="3302000" cy="400110"/>
          </a:xfrm>
          <a:prstGeom prst="rect">
            <a:avLst/>
          </a:prstGeom>
          <a:noFill/>
        </p:spPr>
        <p:txBody>
          <a:bodyPr wrap="square" rtlCol="0">
            <a:spAutoFit/>
          </a:bodyPr>
          <a:lstStyle/>
          <a:p>
            <a:r>
              <a:rPr lang="zh-CN" altLang="en-US" sz="2000" b="1" dirty="0">
                <a:solidFill>
                  <a:schemeClr val="bg1"/>
                </a:solidFill>
              </a:rPr>
              <a:t>表单发布</a:t>
            </a:r>
          </a:p>
        </p:txBody>
      </p:sp>
      <p:sp>
        <p:nvSpPr>
          <p:cNvPr id="8" name="文本框 7">
            <a:extLst>
              <a:ext uri="{FF2B5EF4-FFF2-40B4-BE49-F238E27FC236}">
                <a16:creationId xmlns:a16="http://schemas.microsoft.com/office/drawing/2014/main" id="{A0E6403C-CDF5-459A-BB0B-FEA42B3862C2}"/>
              </a:ext>
            </a:extLst>
          </p:cNvPr>
          <p:cNvSpPr txBox="1"/>
          <p:nvPr/>
        </p:nvSpPr>
        <p:spPr>
          <a:xfrm>
            <a:off x="350413" y="1700808"/>
            <a:ext cx="3024336" cy="3372846"/>
          </a:xfrm>
          <a:prstGeom prst="rect">
            <a:avLst/>
          </a:prstGeom>
          <a:noFill/>
        </p:spPr>
        <p:txBody>
          <a:bodyPr wrap="square">
            <a:spAutoFit/>
          </a:bodyPr>
          <a:lstStyle/>
          <a:p>
            <a:pPr algn="l">
              <a:lnSpc>
                <a:spcPct val="150000"/>
              </a:lnSpc>
            </a:pPr>
            <a:r>
              <a:rPr lang="zh-CN" altLang="en-US" sz="1600" b="1" i="0" dirty="0">
                <a:solidFill>
                  <a:srgbClr val="334356"/>
                </a:solidFill>
                <a:effectLst/>
                <a:latin typeface="Microsoft YaHei" panose="020B0503020204020204" pitchFamily="34" charset="-122"/>
                <a:ea typeface="Microsoft YaHei" panose="020B0503020204020204" pitchFamily="34" charset="-122"/>
              </a:rPr>
              <a:t>对成员发布：</a:t>
            </a:r>
            <a:endParaRPr lang="en-US" altLang="zh-CN" sz="1600" b="1" i="0" dirty="0">
              <a:solidFill>
                <a:srgbClr val="334356"/>
              </a:solidFill>
              <a:effectLst/>
              <a:latin typeface="Microsoft YaHei" panose="020B0503020204020204" pitchFamily="34" charset="-122"/>
              <a:ea typeface="Microsoft YaHei" panose="020B0503020204020204" pitchFamily="34" charset="-122"/>
            </a:endParaRPr>
          </a:p>
          <a:p>
            <a:pPr algn="l">
              <a:lnSpc>
                <a:spcPct val="150000"/>
              </a:lnSpc>
            </a:pPr>
            <a:r>
              <a:rPr lang="zh-CN" altLang="en-US" sz="1600" b="0" i="0" dirty="0">
                <a:solidFill>
                  <a:srgbClr val="334356"/>
                </a:solidFill>
                <a:effectLst/>
                <a:latin typeface="Microsoft YaHei" panose="020B0503020204020204" pitchFamily="34" charset="-122"/>
                <a:ea typeface="Microsoft YaHei" panose="020B0503020204020204" pitchFamily="34" charset="-122"/>
              </a:rPr>
              <a:t>发布通讯录中的成员，即为成员设置数据权限，拥有权限的成员方可填报和管理数据 。</a:t>
            </a:r>
            <a:endParaRPr lang="en-US" altLang="zh-CN" sz="1600" b="0" i="0" dirty="0">
              <a:solidFill>
                <a:srgbClr val="334356"/>
              </a:solidFill>
              <a:effectLst/>
              <a:latin typeface="Microsoft YaHei" panose="020B0503020204020204" pitchFamily="34" charset="-122"/>
              <a:ea typeface="Microsoft YaHei" panose="020B0503020204020204" pitchFamily="34" charset="-122"/>
            </a:endParaRPr>
          </a:p>
          <a:p>
            <a:pPr algn="l">
              <a:lnSpc>
                <a:spcPct val="150000"/>
              </a:lnSpc>
            </a:pPr>
            <a:r>
              <a:rPr lang="zh-CN" altLang="en-US" sz="1600" b="1" dirty="0">
                <a:solidFill>
                  <a:srgbClr val="334356"/>
                </a:solidFill>
                <a:latin typeface="Microsoft YaHei" panose="020B0503020204020204" pitchFamily="34" charset="-122"/>
                <a:ea typeface="Microsoft YaHei" panose="020B0503020204020204" pitchFamily="34" charset="-122"/>
              </a:rPr>
              <a:t>公开发布：</a:t>
            </a:r>
            <a:endParaRPr lang="en-US" altLang="zh-CN" sz="1600" b="1" dirty="0">
              <a:solidFill>
                <a:srgbClr val="334356"/>
              </a:solidFill>
              <a:latin typeface="Microsoft YaHei" panose="020B0503020204020204" pitchFamily="34" charset="-122"/>
              <a:ea typeface="Microsoft YaHei" panose="020B0503020204020204" pitchFamily="34" charset="-122"/>
            </a:endParaRPr>
          </a:p>
          <a:p>
            <a:pPr algn="l">
              <a:lnSpc>
                <a:spcPct val="150000"/>
              </a:lnSpc>
            </a:pPr>
            <a:r>
              <a:rPr lang="zh-CN" altLang="en-US" sz="1600" dirty="0">
                <a:solidFill>
                  <a:srgbClr val="334356"/>
                </a:solidFill>
                <a:latin typeface="Microsoft YaHei" panose="020B0503020204020204" pitchFamily="34" charset="-122"/>
                <a:ea typeface="Microsoft YaHei" panose="020B0503020204020204" pitchFamily="34" charset="-122"/>
              </a:rPr>
              <a:t>不需要加入团队即可完成数据的填报。但是可进行的操作有限，只能进行简单的数据填报、查询等操作。</a:t>
            </a:r>
            <a:endParaRPr lang="en-US" altLang="zh-CN" sz="1600" dirty="0">
              <a:solidFill>
                <a:srgbClr val="334356"/>
              </a:solidFill>
              <a:latin typeface="Microsoft YaHei" panose="020B0503020204020204" pitchFamily="34" charset="-122"/>
              <a:ea typeface="Microsoft YaHei" panose="020B0503020204020204" pitchFamily="34" charset="-122"/>
            </a:endParaRPr>
          </a:p>
        </p:txBody>
      </p:sp>
      <p:pic>
        <p:nvPicPr>
          <p:cNvPr id="1028" name="Picture 4">
            <a:extLst>
              <a:ext uri="{FF2B5EF4-FFF2-40B4-BE49-F238E27FC236}">
                <a16:creationId xmlns:a16="http://schemas.microsoft.com/office/drawing/2014/main" id="{FD803DEA-C9FD-4CF4-8A7D-61E850CA62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791744" y="829623"/>
            <a:ext cx="7920880" cy="5198754"/>
          </a:xfrm>
          <a:prstGeom prst="rect">
            <a:avLst/>
          </a:prstGeom>
          <a:noFill/>
          <a:ln w="38100">
            <a:solidFill>
              <a:schemeClr val="tx1"/>
            </a:solidFill>
          </a:ln>
          <a:effectLst>
            <a:outerShdw blurRad="292100" dist="139700" dir="2700000" algn="ctr" rotWithShape="0">
              <a:srgbClr val="000000">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0989487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CAD9B6C1-7844-4137-B128-F07B34D0B4FD}"/>
              </a:ext>
            </a:extLst>
          </p:cNvPr>
          <p:cNvSpPr txBox="1"/>
          <p:nvPr/>
        </p:nvSpPr>
        <p:spPr>
          <a:xfrm>
            <a:off x="4583832" y="2852936"/>
            <a:ext cx="4788532" cy="707886"/>
          </a:xfrm>
          <a:prstGeom prst="rect">
            <a:avLst/>
          </a:prstGeom>
          <a:noFill/>
        </p:spPr>
        <p:txBody>
          <a:bodyPr wrap="square" rtlCol="0">
            <a:spAutoFit/>
          </a:bodyPr>
          <a:lstStyle/>
          <a:p>
            <a:r>
              <a:rPr lang="en-US" altLang="zh-CN" sz="4000" b="1" dirty="0">
                <a:solidFill>
                  <a:schemeClr val="accent1">
                    <a:lumMod val="75000"/>
                  </a:schemeClr>
                </a:solidFill>
              </a:rPr>
              <a:t>3. </a:t>
            </a:r>
            <a:r>
              <a:rPr lang="zh-CN" altLang="en-US" sz="4000" b="1" dirty="0">
                <a:solidFill>
                  <a:schemeClr val="accent1">
                    <a:lumMod val="75000"/>
                  </a:schemeClr>
                </a:solidFill>
              </a:rPr>
              <a:t>设计流程</a:t>
            </a:r>
          </a:p>
        </p:txBody>
      </p:sp>
      <p:sp>
        <p:nvSpPr>
          <p:cNvPr id="3" name="文本框 2">
            <a:extLst>
              <a:ext uri="{FF2B5EF4-FFF2-40B4-BE49-F238E27FC236}">
                <a16:creationId xmlns:a16="http://schemas.microsoft.com/office/drawing/2014/main" id="{8ABA0166-D7B4-4757-8CEB-F18B3F2FCFF2}"/>
              </a:ext>
            </a:extLst>
          </p:cNvPr>
          <p:cNvSpPr txBox="1"/>
          <p:nvPr/>
        </p:nvSpPr>
        <p:spPr>
          <a:xfrm>
            <a:off x="71120" y="101600"/>
            <a:ext cx="3302000" cy="400110"/>
          </a:xfrm>
          <a:prstGeom prst="rect">
            <a:avLst/>
          </a:prstGeom>
          <a:noFill/>
        </p:spPr>
        <p:txBody>
          <a:bodyPr wrap="square" rtlCol="0">
            <a:spAutoFit/>
          </a:bodyPr>
          <a:lstStyle/>
          <a:p>
            <a:r>
              <a:rPr lang="zh-CN" altLang="en-US" sz="2000" b="1" dirty="0">
                <a:solidFill>
                  <a:schemeClr val="bg1"/>
                </a:solidFill>
              </a:rPr>
              <a:t>应用搭建流程</a:t>
            </a:r>
          </a:p>
        </p:txBody>
      </p:sp>
      <p:sp>
        <p:nvSpPr>
          <p:cNvPr id="4" name="文本框 3">
            <a:extLst>
              <a:ext uri="{FF2B5EF4-FFF2-40B4-BE49-F238E27FC236}">
                <a16:creationId xmlns:a16="http://schemas.microsoft.com/office/drawing/2014/main" id="{9101538C-95BB-4B85-8BAA-010067CF7382}"/>
              </a:ext>
            </a:extLst>
          </p:cNvPr>
          <p:cNvSpPr txBox="1"/>
          <p:nvPr/>
        </p:nvSpPr>
        <p:spPr>
          <a:xfrm>
            <a:off x="119336" y="6417846"/>
            <a:ext cx="6984776" cy="338554"/>
          </a:xfrm>
          <a:prstGeom prst="rect">
            <a:avLst/>
          </a:prstGeom>
          <a:noFill/>
        </p:spPr>
        <p:txBody>
          <a:bodyPr wrap="square">
            <a:spAutoFit/>
          </a:bodyPr>
          <a:lstStyle/>
          <a:p>
            <a:r>
              <a:rPr lang="zh-CN" altLang="en-US" sz="1600" dirty="0">
                <a:solidFill>
                  <a:schemeClr val="bg1"/>
                </a:solidFill>
              </a:rPr>
              <a:t>步骤教程：</a:t>
            </a:r>
            <a:r>
              <a:rPr lang="en-US" altLang="zh-CN" sz="1600" dirty="0">
                <a:solidFill>
                  <a:schemeClr val="bg1"/>
                </a:solidFill>
                <a:hlinkClick r:id="rId2">
                  <a:extLst>
                    <a:ext uri="{A12FA001-AC4F-418D-AE19-62706E023703}">
                      <ahyp:hlinkClr xmlns:ahyp="http://schemas.microsoft.com/office/drawing/2018/hyperlinkcolor" val="tx"/>
                    </a:ext>
                  </a:extLst>
                </a:hlinkClick>
              </a:rPr>
              <a:t>https://hc.jiandaoyun.com/doc/9048</a:t>
            </a:r>
            <a:endParaRPr lang="zh-CN" altLang="en-US" sz="1600" dirty="0">
              <a:solidFill>
                <a:schemeClr val="bg1"/>
              </a:solidFill>
            </a:endParaRPr>
          </a:p>
        </p:txBody>
      </p:sp>
    </p:spTree>
    <p:extLst>
      <p:ext uri="{BB962C8B-B14F-4D97-AF65-F5344CB8AC3E}">
        <p14:creationId xmlns:p14="http://schemas.microsoft.com/office/powerpoint/2010/main" val="267826384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20B84C20-7EF5-48E7-9242-B49A26C9A5E4}"/>
              </a:ext>
            </a:extLst>
          </p:cNvPr>
          <p:cNvSpPr txBox="1"/>
          <p:nvPr/>
        </p:nvSpPr>
        <p:spPr>
          <a:xfrm>
            <a:off x="71120" y="101600"/>
            <a:ext cx="8113112" cy="400110"/>
          </a:xfrm>
          <a:prstGeom prst="rect">
            <a:avLst/>
          </a:prstGeom>
          <a:noFill/>
        </p:spPr>
        <p:txBody>
          <a:bodyPr wrap="square" rtlCol="0">
            <a:spAutoFit/>
          </a:bodyPr>
          <a:lstStyle/>
          <a:p>
            <a:r>
              <a:rPr lang="zh-CN" altLang="en-US" sz="2000" b="1" dirty="0">
                <a:solidFill>
                  <a:schemeClr val="bg1"/>
                </a:solidFill>
              </a:rPr>
              <a:t> </a:t>
            </a:r>
            <a:r>
              <a:rPr lang="en-US" altLang="zh-CN" sz="2000" b="1" dirty="0">
                <a:solidFill>
                  <a:schemeClr val="bg1"/>
                </a:solidFill>
              </a:rPr>
              <a:t>3. </a:t>
            </a:r>
            <a:r>
              <a:rPr lang="zh-CN" altLang="en-US" sz="2000" b="1" dirty="0">
                <a:solidFill>
                  <a:schemeClr val="bg1"/>
                </a:solidFill>
              </a:rPr>
              <a:t>新建流程表单步骤</a:t>
            </a:r>
          </a:p>
        </p:txBody>
      </p:sp>
      <p:pic>
        <p:nvPicPr>
          <p:cNvPr id="2050" name="Picture 2">
            <a:extLst>
              <a:ext uri="{FF2B5EF4-FFF2-40B4-BE49-F238E27FC236}">
                <a16:creationId xmlns:a16="http://schemas.microsoft.com/office/drawing/2014/main" id="{08155639-C5EE-4374-9634-2758D9A1551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8688" y="1947863"/>
            <a:ext cx="10334625" cy="2962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977975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20B84C20-7EF5-48E7-9242-B49A26C9A5E4}"/>
              </a:ext>
            </a:extLst>
          </p:cNvPr>
          <p:cNvSpPr txBox="1"/>
          <p:nvPr/>
        </p:nvSpPr>
        <p:spPr>
          <a:xfrm>
            <a:off x="71120" y="101600"/>
            <a:ext cx="8113112" cy="400110"/>
          </a:xfrm>
          <a:prstGeom prst="rect">
            <a:avLst/>
          </a:prstGeom>
          <a:noFill/>
        </p:spPr>
        <p:txBody>
          <a:bodyPr wrap="square" rtlCol="0">
            <a:spAutoFit/>
          </a:bodyPr>
          <a:lstStyle/>
          <a:p>
            <a:r>
              <a:rPr lang="zh-CN" altLang="en-US" sz="2000" b="1" dirty="0">
                <a:solidFill>
                  <a:schemeClr val="bg1"/>
                </a:solidFill>
              </a:rPr>
              <a:t> 流程示例</a:t>
            </a:r>
          </a:p>
        </p:txBody>
      </p:sp>
      <p:pic>
        <p:nvPicPr>
          <p:cNvPr id="3074" name="Picture 2">
            <a:extLst>
              <a:ext uri="{FF2B5EF4-FFF2-40B4-BE49-F238E27FC236}">
                <a16:creationId xmlns:a16="http://schemas.microsoft.com/office/drawing/2014/main" id="{4C152818-8BDD-4CEB-AD0D-F4DFF2F5D0F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2008" y="548681"/>
            <a:ext cx="12288688" cy="5760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539315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20B84C20-7EF5-48E7-9242-B49A26C9A5E4}"/>
              </a:ext>
            </a:extLst>
          </p:cNvPr>
          <p:cNvSpPr txBox="1"/>
          <p:nvPr/>
        </p:nvSpPr>
        <p:spPr>
          <a:xfrm>
            <a:off x="71120" y="101600"/>
            <a:ext cx="8113112" cy="400110"/>
          </a:xfrm>
          <a:prstGeom prst="rect">
            <a:avLst/>
          </a:prstGeom>
          <a:noFill/>
        </p:spPr>
        <p:txBody>
          <a:bodyPr wrap="square" rtlCol="0">
            <a:spAutoFit/>
          </a:bodyPr>
          <a:lstStyle/>
          <a:p>
            <a:r>
              <a:rPr lang="zh-CN" altLang="en-US" sz="2000" b="1" dirty="0">
                <a:solidFill>
                  <a:schemeClr val="bg1"/>
                </a:solidFill>
              </a:rPr>
              <a:t> 流程设计</a:t>
            </a:r>
          </a:p>
        </p:txBody>
      </p:sp>
      <p:pic>
        <p:nvPicPr>
          <p:cNvPr id="4098" name="Picture 2">
            <a:extLst>
              <a:ext uri="{FF2B5EF4-FFF2-40B4-BE49-F238E27FC236}">
                <a16:creationId xmlns:a16="http://schemas.microsoft.com/office/drawing/2014/main" id="{D6DD1AE0-FCA7-4729-AB15-29043D729FE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431704" y="867611"/>
            <a:ext cx="8278266" cy="5122778"/>
          </a:xfrm>
          <a:prstGeom prst="rect">
            <a:avLst/>
          </a:prstGeom>
          <a:noFill/>
          <a:ln w="38100">
            <a:solidFill>
              <a:schemeClr val="tx1"/>
            </a:solidFill>
          </a:ln>
          <a:effectLst>
            <a:outerShdw blurRad="292100" dist="139700" dir="2700000" algn="ctr" rotWithShape="0">
              <a:srgbClr val="000000">
                <a:alpha val="65000"/>
              </a:srgbClr>
            </a:outerShdw>
          </a:effectLst>
          <a:extLst>
            <a:ext uri="{909E8E84-426E-40DD-AFC4-6F175D3DCCD1}">
              <a14:hiddenFill xmlns:a14="http://schemas.microsoft.com/office/drawing/2010/main">
                <a:solidFill>
                  <a:srgbClr val="FFFFFF"/>
                </a:solidFill>
              </a14:hiddenFill>
            </a:ext>
          </a:extLst>
        </p:spPr>
      </p:pic>
      <p:sp>
        <p:nvSpPr>
          <p:cNvPr id="5" name="标注: 下箭头 4">
            <a:extLst>
              <a:ext uri="{FF2B5EF4-FFF2-40B4-BE49-F238E27FC236}">
                <a16:creationId xmlns:a16="http://schemas.microsoft.com/office/drawing/2014/main" id="{1DDDEB14-C540-4A73-A42F-29B640F3C76E}"/>
              </a:ext>
            </a:extLst>
          </p:cNvPr>
          <p:cNvSpPr/>
          <p:nvPr/>
        </p:nvSpPr>
        <p:spPr>
          <a:xfrm>
            <a:off x="191344" y="1474609"/>
            <a:ext cx="2952328" cy="792087"/>
          </a:xfrm>
          <a:prstGeom prst="downArrowCallou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流程节点</a:t>
            </a:r>
          </a:p>
        </p:txBody>
      </p:sp>
      <p:sp>
        <p:nvSpPr>
          <p:cNvPr id="6" name="标注: 下箭头 5">
            <a:extLst>
              <a:ext uri="{FF2B5EF4-FFF2-40B4-BE49-F238E27FC236}">
                <a16:creationId xmlns:a16="http://schemas.microsoft.com/office/drawing/2014/main" id="{F12578CD-96A4-40F2-97E0-4629D2F1E279}"/>
              </a:ext>
            </a:extLst>
          </p:cNvPr>
          <p:cNvSpPr/>
          <p:nvPr/>
        </p:nvSpPr>
        <p:spPr>
          <a:xfrm>
            <a:off x="191344" y="2348878"/>
            <a:ext cx="2952328" cy="792087"/>
          </a:xfrm>
          <a:prstGeom prst="downArrowCallou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流程连接线</a:t>
            </a:r>
          </a:p>
        </p:txBody>
      </p:sp>
      <p:sp>
        <p:nvSpPr>
          <p:cNvPr id="7" name="标注: 下箭头 6">
            <a:extLst>
              <a:ext uri="{FF2B5EF4-FFF2-40B4-BE49-F238E27FC236}">
                <a16:creationId xmlns:a16="http://schemas.microsoft.com/office/drawing/2014/main" id="{BF61908E-E170-4A73-8F45-10E5DD16EEC3}"/>
              </a:ext>
            </a:extLst>
          </p:cNvPr>
          <p:cNvSpPr/>
          <p:nvPr/>
        </p:nvSpPr>
        <p:spPr>
          <a:xfrm>
            <a:off x="191344" y="3223147"/>
            <a:ext cx="2952328" cy="792087"/>
          </a:xfrm>
          <a:prstGeom prst="downArrowCallou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权限配置</a:t>
            </a:r>
          </a:p>
        </p:txBody>
      </p:sp>
      <p:sp>
        <p:nvSpPr>
          <p:cNvPr id="8" name="标注: 下箭头 7">
            <a:extLst>
              <a:ext uri="{FF2B5EF4-FFF2-40B4-BE49-F238E27FC236}">
                <a16:creationId xmlns:a16="http://schemas.microsoft.com/office/drawing/2014/main" id="{F9C2ABD6-C089-4168-9F6B-034463548BB9}"/>
              </a:ext>
            </a:extLst>
          </p:cNvPr>
          <p:cNvSpPr/>
          <p:nvPr/>
        </p:nvSpPr>
        <p:spPr>
          <a:xfrm>
            <a:off x="198765" y="4087242"/>
            <a:ext cx="2952328" cy="792087"/>
          </a:xfrm>
          <a:prstGeom prst="downArrowCallou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节点属性</a:t>
            </a:r>
          </a:p>
        </p:txBody>
      </p:sp>
      <p:sp>
        <p:nvSpPr>
          <p:cNvPr id="9" name="矩形 8">
            <a:extLst>
              <a:ext uri="{FF2B5EF4-FFF2-40B4-BE49-F238E27FC236}">
                <a16:creationId xmlns:a16="http://schemas.microsoft.com/office/drawing/2014/main" id="{9685FE4A-F73E-4E52-8B73-CB44516F039C}"/>
              </a:ext>
            </a:extLst>
          </p:cNvPr>
          <p:cNvSpPr/>
          <p:nvPr/>
        </p:nvSpPr>
        <p:spPr>
          <a:xfrm>
            <a:off x="198765" y="4920486"/>
            <a:ext cx="2952328" cy="452730"/>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流程属性</a:t>
            </a:r>
          </a:p>
        </p:txBody>
      </p:sp>
    </p:spTree>
    <p:extLst>
      <p:ext uri="{BB962C8B-B14F-4D97-AF65-F5344CB8AC3E}">
        <p14:creationId xmlns:p14="http://schemas.microsoft.com/office/powerpoint/2010/main" val="2283230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20B84C20-7EF5-48E7-9242-B49A26C9A5E4}"/>
              </a:ext>
            </a:extLst>
          </p:cNvPr>
          <p:cNvSpPr txBox="1"/>
          <p:nvPr/>
        </p:nvSpPr>
        <p:spPr>
          <a:xfrm>
            <a:off x="71120" y="101600"/>
            <a:ext cx="8113112" cy="400110"/>
          </a:xfrm>
          <a:prstGeom prst="rect">
            <a:avLst/>
          </a:prstGeom>
          <a:noFill/>
        </p:spPr>
        <p:txBody>
          <a:bodyPr wrap="square" rtlCol="0">
            <a:spAutoFit/>
          </a:bodyPr>
          <a:lstStyle/>
          <a:p>
            <a:r>
              <a:rPr lang="zh-CN" altLang="en-US" sz="2000" b="1" dirty="0">
                <a:solidFill>
                  <a:schemeClr val="bg1"/>
                </a:solidFill>
              </a:rPr>
              <a:t> 流程节点介绍</a:t>
            </a:r>
          </a:p>
        </p:txBody>
      </p:sp>
      <p:grpSp>
        <p:nvGrpSpPr>
          <p:cNvPr id="4" name="组合 3">
            <a:extLst>
              <a:ext uri="{FF2B5EF4-FFF2-40B4-BE49-F238E27FC236}">
                <a16:creationId xmlns:a16="http://schemas.microsoft.com/office/drawing/2014/main" id="{D4238650-77B2-4C9B-B972-548A27136434}"/>
              </a:ext>
            </a:extLst>
          </p:cNvPr>
          <p:cNvGrpSpPr/>
          <p:nvPr/>
        </p:nvGrpSpPr>
        <p:grpSpPr>
          <a:xfrm>
            <a:off x="1646853" y="1052736"/>
            <a:ext cx="9001000" cy="720080"/>
            <a:chOff x="1646853" y="1052736"/>
            <a:chExt cx="9001000" cy="720080"/>
          </a:xfrm>
        </p:grpSpPr>
        <p:sp>
          <p:nvSpPr>
            <p:cNvPr id="5" name="矩形: 对角圆角 4">
              <a:extLst>
                <a:ext uri="{FF2B5EF4-FFF2-40B4-BE49-F238E27FC236}">
                  <a16:creationId xmlns:a16="http://schemas.microsoft.com/office/drawing/2014/main" id="{DCA797D8-5CA7-4D08-8296-722C8471AAEB}"/>
                </a:ext>
              </a:extLst>
            </p:cNvPr>
            <p:cNvSpPr/>
            <p:nvPr/>
          </p:nvSpPr>
          <p:spPr>
            <a:xfrm>
              <a:off x="1646853" y="1052736"/>
              <a:ext cx="9001000" cy="720080"/>
            </a:xfrm>
            <a:prstGeom prst="round2DiagRect">
              <a:avLst/>
            </a:prstGeom>
            <a:ln w="19050">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zh-CN" altLang="en-US" b="1" dirty="0"/>
                <a:t>      可设置节点操作和节点校验条件，流程发起节点支持的操作有：</a:t>
              </a:r>
              <a:endParaRPr lang="en-US" altLang="zh-CN" b="1" dirty="0"/>
            </a:p>
            <a:p>
              <a:pPr algn="ctr"/>
              <a:r>
                <a:rPr lang="zh-CN" altLang="en-US" b="1" dirty="0"/>
                <a:t>    提交、暂存、提交并打印、结束流程</a:t>
              </a:r>
            </a:p>
          </p:txBody>
        </p:sp>
        <p:sp>
          <p:nvSpPr>
            <p:cNvPr id="6" name="矩形: 圆顶角 5">
              <a:extLst>
                <a:ext uri="{FF2B5EF4-FFF2-40B4-BE49-F238E27FC236}">
                  <a16:creationId xmlns:a16="http://schemas.microsoft.com/office/drawing/2014/main" id="{5C745849-EEEB-4A97-8C64-05ADFC2360A0}"/>
                </a:ext>
              </a:extLst>
            </p:cNvPr>
            <p:cNvSpPr/>
            <p:nvPr/>
          </p:nvSpPr>
          <p:spPr>
            <a:xfrm>
              <a:off x="1646853" y="1196752"/>
              <a:ext cx="1208787" cy="576064"/>
            </a:xfrm>
            <a:prstGeom prst="round2SameRect">
              <a:avLst/>
            </a:prstGeom>
            <a:ln w="19050">
              <a:solidFill>
                <a:schemeClr val="accent1">
                  <a:lumMod val="75000"/>
                </a:schemeClr>
              </a:solidFill>
            </a:ln>
          </p:spPr>
          <p:style>
            <a:lnRef idx="1">
              <a:schemeClr val="accent5"/>
            </a:lnRef>
            <a:fillRef idx="2">
              <a:schemeClr val="accent5"/>
            </a:fillRef>
            <a:effectRef idx="1">
              <a:schemeClr val="accent5"/>
            </a:effectRef>
            <a:fontRef idx="minor">
              <a:schemeClr val="dk1"/>
            </a:fontRef>
          </p:style>
          <p:txBody>
            <a:bodyPr rtlCol="0" anchor="ctr"/>
            <a:lstStyle/>
            <a:p>
              <a:pPr algn="ctr"/>
              <a:r>
                <a:rPr lang="zh-CN" altLang="en-US" dirty="0"/>
                <a:t>发起节点</a:t>
              </a:r>
            </a:p>
          </p:txBody>
        </p:sp>
      </p:grpSp>
      <p:grpSp>
        <p:nvGrpSpPr>
          <p:cNvPr id="7" name="组合 6">
            <a:extLst>
              <a:ext uri="{FF2B5EF4-FFF2-40B4-BE49-F238E27FC236}">
                <a16:creationId xmlns:a16="http://schemas.microsoft.com/office/drawing/2014/main" id="{D1C0370F-8509-47BB-9822-CCA74DE6F55A}"/>
              </a:ext>
            </a:extLst>
          </p:cNvPr>
          <p:cNvGrpSpPr/>
          <p:nvPr/>
        </p:nvGrpSpPr>
        <p:grpSpPr>
          <a:xfrm>
            <a:off x="1646853" y="2060848"/>
            <a:ext cx="9001000" cy="720080"/>
            <a:chOff x="1646853" y="1052736"/>
            <a:chExt cx="9001000" cy="720080"/>
          </a:xfrm>
        </p:grpSpPr>
        <p:sp>
          <p:nvSpPr>
            <p:cNvPr id="8" name="矩形: 对角圆角 7">
              <a:extLst>
                <a:ext uri="{FF2B5EF4-FFF2-40B4-BE49-F238E27FC236}">
                  <a16:creationId xmlns:a16="http://schemas.microsoft.com/office/drawing/2014/main" id="{A17C0D5B-55EE-49C5-8FAB-D5A14C101B24}"/>
                </a:ext>
              </a:extLst>
            </p:cNvPr>
            <p:cNvSpPr/>
            <p:nvPr/>
          </p:nvSpPr>
          <p:spPr>
            <a:xfrm>
              <a:off x="1646853" y="1052736"/>
              <a:ext cx="9001000" cy="720080"/>
            </a:xfrm>
            <a:prstGeom prst="round2DiagRect">
              <a:avLst/>
            </a:prstGeom>
            <a:ln w="19050">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zh-CN" altLang="en-US" b="1" dirty="0"/>
                <a:t>         所有分支中的最后节点都必须要连接到「流程结束节点」</a:t>
              </a:r>
              <a:endParaRPr lang="en-US" altLang="zh-CN" b="1" dirty="0"/>
            </a:p>
            <a:p>
              <a:pPr algn="ctr"/>
              <a:r>
                <a:rPr lang="zh-CN" altLang="en-US" b="1" dirty="0"/>
                <a:t>        以「流程结束节点」为作为流程分支的终点。</a:t>
              </a:r>
            </a:p>
          </p:txBody>
        </p:sp>
        <p:sp>
          <p:nvSpPr>
            <p:cNvPr id="9" name="矩形: 圆顶角 8">
              <a:extLst>
                <a:ext uri="{FF2B5EF4-FFF2-40B4-BE49-F238E27FC236}">
                  <a16:creationId xmlns:a16="http://schemas.microsoft.com/office/drawing/2014/main" id="{DEAD623D-BDC3-49D9-8842-C6214656AFDB}"/>
                </a:ext>
              </a:extLst>
            </p:cNvPr>
            <p:cNvSpPr/>
            <p:nvPr/>
          </p:nvSpPr>
          <p:spPr>
            <a:xfrm>
              <a:off x="1646853" y="1196752"/>
              <a:ext cx="1208787" cy="576064"/>
            </a:xfrm>
            <a:prstGeom prst="round2SameRect">
              <a:avLst/>
            </a:prstGeom>
            <a:ln w="19050">
              <a:solidFill>
                <a:schemeClr val="accent1">
                  <a:lumMod val="75000"/>
                </a:schemeClr>
              </a:solidFill>
            </a:ln>
          </p:spPr>
          <p:style>
            <a:lnRef idx="1">
              <a:schemeClr val="accent5"/>
            </a:lnRef>
            <a:fillRef idx="2">
              <a:schemeClr val="accent5"/>
            </a:fillRef>
            <a:effectRef idx="1">
              <a:schemeClr val="accent5"/>
            </a:effectRef>
            <a:fontRef idx="minor">
              <a:schemeClr val="dk1"/>
            </a:fontRef>
          </p:style>
          <p:txBody>
            <a:bodyPr rtlCol="0" anchor="ctr"/>
            <a:lstStyle/>
            <a:p>
              <a:pPr algn="ctr"/>
              <a:r>
                <a:rPr lang="zh-CN" altLang="en-US" dirty="0"/>
                <a:t>结束节点</a:t>
              </a:r>
            </a:p>
          </p:txBody>
        </p:sp>
      </p:grpSp>
      <p:grpSp>
        <p:nvGrpSpPr>
          <p:cNvPr id="10" name="组合 9">
            <a:extLst>
              <a:ext uri="{FF2B5EF4-FFF2-40B4-BE49-F238E27FC236}">
                <a16:creationId xmlns:a16="http://schemas.microsoft.com/office/drawing/2014/main" id="{304B8172-8656-4900-BE94-88E1F7832130}"/>
              </a:ext>
            </a:extLst>
          </p:cNvPr>
          <p:cNvGrpSpPr/>
          <p:nvPr/>
        </p:nvGrpSpPr>
        <p:grpSpPr>
          <a:xfrm>
            <a:off x="1646853" y="3068960"/>
            <a:ext cx="9001000" cy="720080"/>
            <a:chOff x="1646853" y="1052736"/>
            <a:chExt cx="9001000" cy="720080"/>
          </a:xfrm>
        </p:grpSpPr>
        <p:sp>
          <p:nvSpPr>
            <p:cNvPr id="11" name="矩形: 对角圆角 10">
              <a:extLst>
                <a:ext uri="{FF2B5EF4-FFF2-40B4-BE49-F238E27FC236}">
                  <a16:creationId xmlns:a16="http://schemas.microsoft.com/office/drawing/2014/main" id="{1066A19A-9B5F-4429-AD0E-FA457982E6A2}"/>
                </a:ext>
              </a:extLst>
            </p:cNvPr>
            <p:cNvSpPr/>
            <p:nvPr/>
          </p:nvSpPr>
          <p:spPr>
            <a:xfrm>
              <a:off x="1646853" y="1052736"/>
              <a:ext cx="9001000" cy="720080"/>
            </a:xfrm>
            <a:prstGeom prst="round2DiagRect">
              <a:avLst/>
            </a:prstGeom>
            <a:ln w="19050">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zh-CN" altLang="en-US" b="1" dirty="0"/>
                <a:t>       审批节点和发起节点一样可以修改名称及字段权限设置。</a:t>
              </a:r>
              <a:endParaRPr lang="en-US" altLang="zh-CN" b="1" dirty="0"/>
            </a:p>
            <a:p>
              <a:pPr algn="ctr"/>
              <a:r>
                <a:rPr lang="zh-CN" altLang="en-US" b="1" dirty="0"/>
                <a:t>          不同的是，审批节点需要设置节点负责人，还可以设置抄送。</a:t>
              </a:r>
            </a:p>
          </p:txBody>
        </p:sp>
        <p:sp>
          <p:nvSpPr>
            <p:cNvPr id="12" name="矩形: 圆顶角 11">
              <a:extLst>
                <a:ext uri="{FF2B5EF4-FFF2-40B4-BE49-F238E27FC236}">
                  <a16:creationId xmlns:a16="http://schemas.microsoft.com/office/drawing/2014/main" id="{8FC7C4C5-260E-4C65-8ECB-5654F0A39A35}"/>
                </a:ext>
              </a:extLst>
            </p:cNvPr>
            <p:cNvSpPr/>
            <p:nvPr/>
          </p:nvSpPr>
          <p:spPr>
            <a:xfrm>
              <a:off x="1646853" y="1196752"/>
              <a:ext cx="1208787" cy="576064"/>
            </a:xfrm>
            <a:prstGeom prst="round2SameRect">
              <a:avLst/>
            </a:prstGeom>
            <a:ln w="19050">
              <a:solidFill>
                <a:schemeClr val="accent1">
                  <a:lumMod val="75000"/>
                </a:schemeClr>
              </a:solidFill>
            </a:ln>
          </p:spPr>
          <p:style>
            <a:lnRef idx="1">
              <a:schemeClr val="accent5"/>
            </a:lnRef>
            <a:fillRef idx="2">
              <a:schemeClr val="accent5"/>
            </a:fillRef>
            <a:effectRef idx="1">
              <a:schemeClr val="accent5"/>
            </a:effectRef>
            <a:fontRef idx="minor">
              <a:schemeClr val="dk1"/>
            </a:fontRef>
          </p:style>
          <p:txBody>
            <a:bodyPr rtlCol="0" anchor="ctr"/>
            <a:lstStyle/>
            <a:p>
              <a:pPr algn="ctr"/>
              <a:r>
                <a:rPr lang="zh-CN" altLang="en-US" dirty="0"/>
                <a:t>审批节点</a:t>
              </a:r>
            </a:p>
          </p:txBody>
        </p:sp>
      </p:grpSp>
      <p:grpSp>
        <p:nvGrpSpPr>
          <p:cNvPr id="13" name="组合 12">
            <a:extLst>
              <a:ext uri="{FF2B5EF4-FFF2-40B4-BE49-F238E27FC236}">
                <a16:creationId xmlns:a16="http://schemas.microsoft.com/office/drawing/2014/main" id="{C951F3F1-FB00-46BE-A501-C9473050590F}"/>
              </a:ext>
            </a:extLst>
          </p:cNvPr>
          <p:cNvGrpSpPr/>
          <p:nvPr/>
        </p:nvGrpSpPr>
        <p:grpSpPr>
          <a:xfrm>
            <a:off x="1647201" y="4077072"/>
            <a:ext cx="9001000" cy="720080"/>
            <a:chOff x="1646853" y="1052736"/>
            <a:chExt cx="9001000" cy="720080"/>
          </a:xfrm>
        </p:grpSpPr>
        <p:sp>
          <p:nvSpPr>
            <p:cNvPr id="14" name="矩形: 对角圆角 13">
              <a:extLst>
                <a:ext uri="{FF2B5EF4-FFF2-40B4-BE49-F238E27FC236}">
                  <a16:creationId xmlns:a16="http://schemas.microsoft.com/office/drawing/2014/main" id="{5B917DAF-BB9F-4A39-8964-6E3AF5C3AED0}"/>
                </a:ext>
              </a:extLst>
            </p:cNvPr>
            <p:cNvSpPr/>
            <p:nvPr/>
          </p:nvSpPr>
          <p:spPr>
            <a:xfrm>
              <a:off x="1646853" y="1052736"/>
              <a:ext cx="9001000" cy="720080"/>
            </a:xfrm>
            <a:prstGeom prst="round2DiagRect">
              <a:avLst/>
            </a:prstGeom>
            <a:ln w="19050">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zh-CN" altLang="en-US" b="1" dirty="0"/>
                <a:t>          节点审批完成后，给抄送节点的抄送人发送抄送通知。可以设置：</a:t>
              </a:r>
              <a:endParaRPr lang="en-US" altLang="zh-CN" b="1" dirty="0"/>
            </a:p>
            <a:p>
              <a:pPr algn="ctr"/>
              <a:r>
                <a:rPr lang="zh-CN" altLang="en-US" b="1" dirty="0"/>
                <a:t>   节点名称、抄送人、是否允许打印数据、字段权限</a:t>
              </a:r>
            </a:p>
          </p:txBody>
        </p:sp>
        <p:sp>
          <p:nvSpPr>
            <p:cNvPr id="15" name="矩形: 圆顶角 14">
              <a:extLst>
                <a:ext uri="{FF2B5EF4-FFF2-40B4-BE49-F238E27FC236}">
                  <a16:creationId xmlns:a16="http://schemas.microsoft.com/office/drawing/2014/main" id="{338C600B-B2C8-407A-A5CE-4C0B2A75D358}"/>
                </a:ext>
              </a:extLst>
            </p:cNvPr>
            <p:cNvSpPr/>
            <p:nvPr/>
          </p:nvSpPr>
          <p:spPr>
            <a:xfrm>
              <a:off x="1646853" y="1196752"/>
              <a:ext cx="1208439" cy="576064"/>
            </a:xfrm>
            <a:prstGeom prst="round2SameRect">
              <a:avLst/>
            </a:prstGeom>
            <a:ln w="19050">
              <a:solidFill>
                <a:schemeClr val="accent1">
                  <a:lumMod val="75000"/>
                </a:schemeClr>
              </a:solidFill>
            </a:ln>
          </p:spPr>
          <p:style>
            <a:lnRef idx="1">
              <a:schemeClr val="accent5"/>
            </a:lnRef>
            <a:fillRef idx="2">
              <a:schemeClr val="accent5"/>
            </a:fillRef>
            <a:effectRef idx="1">
              <a:schemeClr val="accent5"/>
            </a:effectRef>
            <a:fontRef idx="minor">
              <a:schemeClr val="dk1"/>
            </a:fontRef>
          </p:style>
          <p:txBody>
            <a:bodyPr rtlCol="0" anchor="ctr"/>
            <a:lstStyle/>
            <a:p>
              <a:pPr algn="ctr"/>
              <a:r>
                <a:rPr lang="zh-CN" altLang="en-US" dirty="0"/>
                <a:t>抄送节点</a:t>
              </a:r>
            </a:p>
          </p:txBody>
        </p:sp>
      </p:grpSp>
      <p:grpSp>
        <p:nvGrpSpPr>
          <p:cNvPr id="16" name="组合 15">
            <a:extLst>
              <a:ext uri="{FF2B5EF4-FFF2-40B4-BE49-F238E27FC236}">
                <a16:creationId xmlns:a16="http://schemas.microsoft.com/office/drawing/2014/main" id="{7BD63598-C420-45B4-8E8B-0CDD2A75C371}"/>
              </a:ext>
            </a:extLst>
          </p:cNvPr>
          <p:cNvGrpSpPr/>
          <p:nvPr/>
        </p:nvGrpSpPr>
        <p:grpSpPr>
          <a:xfrm>
            <a:off x="1646853" y="5085184"/>
            <a:ext cx="9001000" cy="720080"/>
            <a:chOff x="1646853" y="1052736"/>
            <a:chExt cx="9001000" cy="720080"/>
          </a:xfrm>
        </p:grpSpPr>
        <p:sp>
          <p:nvSpPr>
            <p:cNvPr id="17" name="矩形: 对角圆角 16">
              <a:extLst>
                <a:ext uri="{FF2B5EF4-FFF2-40B4-BE49-F238E27FC236}">
                  <a16:creationId xmlns:a16="http://schemas.microsoft.com/office/drawing/2014/main" id="{64DEEB2C-7A77-4CC5-A5F9-F454B4F47C72}"/>
                </a:ext>
              </a:extLst>
            </p:cNvPr>
            <p:cNvSpPr/>
            <p:nvPr/>
          </p:nvSpPr>
          <p:spPr>
            <a:xfrm>
              <a:off x="1646853" y="1052736"/>
              <a:ext cx="9001000" cy="720080"/>
            </a:xfrm>
            <a:prstGeom prst="round2DiagRect">
              <a:avLst/>
            </a:prstGeom>
            <a:ln w="19050">
              <a:solidFill>
                <a:schemeClr val="accent1">
                  <a:lumMod val="75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zh-CN" altLang="en-US" b="1" dirty="0"/>
                <a:t>      关联另外一张表单的流程</a:t>
              </a:r>
              <a:endParaRPr lang="en-US" altLang="zh-CN" b="1" dirty="0"/>
            </a:p>
            <a:p>
              <a:pPr algn="ctr"/>
              <a:r>
                <a:rPr lang="zh-CN" altLang="en-US" b="1" dirty="0"/>
                <a:t>     子流程流转完成后又回到父流程里完成整个业务的验收</a:t>
              </a:r>
            </a:p>
          </p:txBody>
        </p:sp>
        <p:sp>
          <p:nvSpPr>
            <p:cNvPr id="18" name="矩形: 圆顶角 17">
              <a:extLst>
                <a:ext uri="{FF2B5EF4-FFF2-40B4-BE49-F238E27FC236}">
                  <a16:creationId xmlns:a16="http://schemas.microsoft.com/office/drawing/2014/main" id="{D7244EC0-37B7-4351-8D45-6A969E257D36}"/>
                </a:ext>
              </a:extLst>
            </p:cNvPr>
            <p:cNvSpPr/>
            <p:nvPr/>
          </p:nvSpPr>
          <p:spPr>
            <a:xfrm>
              <a:off x="1646853" y="1196752"/>
              <a:ext cx="1208787" cy="576064"/>
            </a:xfrm>
            <a:prstGeom prst="round2SameRect">
              <a:avLst/>
            </a:prstGeom>
            <a:ln w="19050">
              <a:solidFill>
                <a:schemeClr val="accent1">
                  <a:lumMod val="75000"/>
                </a:schemeClr>
              </a:solidFill>
            </a:ln>
          </p:spPr>
          <p:style>
            <a:lnRef idx="1">
              <a:schemeClr val="accent5"/>
            </a:lnRef>
            <a:fillRef idx="2">
              <a:schemeClr val="accent5"/>
            </a:fillRef>
            <a:effectRef idx="1">
              <a:schemeClr val="accent5"/>
            </a:effectRef>
            <a:fontRef idx="minor">
              <a:schemeClr val="dk1"/>
            </a:fontRef>
          </p:style>
          <p:txBody>
            <a:bodyPr rtlCol="0" anchor="ctr"/>
            <a:lstStyle/>
            <a:p>
              <a:pPr algn="ctr"/>
              <a:r>
                <a:rPr lang="zh-CN" altLang="en-US" sz="1500" dirty="0"/>
                <a:t>子流程节点</a:t>
              </a:r>
            </a:p>
          </p:txBody>
        </p:sp>
      </p:grpSp>
    </p:spTree>
    <p:extLst>
      <p:ext uri="{BB962C8B-B14F-4D97-AF65-F5344CB8AC3E}">
        <p14:creationId xmlns:p14="http://schemas.microsoft.com/office/powerpoint/2010/main" val="408707634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20B84C20-7EF5-48E7-9242-B49A26C9A5E4}"/>
              </a:ext>
            </a:extLst>
          </p:cNvPr>
          <p:cNvSpPr txBox="1"/>
          <p:nvPr/>
        </p:nvSpPr>
        <p:spPr>
          <a:xfrm>
            <a:off x="71120" y="101600"/>
            <a:ext cx="8113112" cy="400110"/>
          </a:xfrm>
          <a:prstGeom prst="rect">
            <a:avLst/>
          </a:prstGeom>
          <a:noFill/>
        </p:spPr>
        <p:txBody>
          <a:bodyPr wrap="square" rtlCol="0">
            <a:spAutoFit/>
          </a:bodyPr>
          <a:lstStyle/>
          <a:p>
            <a:r>
              <a:rPr lang="zh-CN" altLang="en-US" sz="2000" b="1" dirty="0">
                <a:solidFill>
                  <a:schemeClr val="bg1"/>
                </a:solidFill>
              </a:rPr>
              <a:t> 节点操作选择</a:t>
            </a:r>
          </a:p>
        </p:txBody>
      </p:sp>
      <p:graphicFrame>
        <p:nvGraphicFramePr>
          <p:cNvPr id="3" name="表格 2">
            <a:extLst>
              <a:ext uri="{FF2B5EF4-FFF2-40B4-BE49-F238E27FC236}">
                <a16:creationId xmlns:a16="http://schemas.microsoft.com/office/drawing/2014/main" id="{2D373F75-AEA1-4148-8D6E-5E87464D1B6F}"/>
              </a:ext>
            </a:extLst>
          </p:cNvPr>
          <p:cNvGraphicFramePr>
            <a:graphicFrameLocks noGrp="1"/>
          </p:cNvGraphicFramePr>
          <p:nvPr>
            <p:extLst>
              <p:ext uri="{D42A27DB-BD31-4B8C-83A1-F6EECF244321}">
                <p14:modId xmlns:p14="http://schemas.microsoft.com/office/powerpoint/2010/main" val="4184024439"/>
              </p:ext>
            </p:extLst>
          </p:nvPr>
        </p:nvGraphicFramePr>
        <p:xfrm>
          <a:off x="983432" y="764704"/>
          <a:ext cx="10225136" cy="5341278"/>
        </p:xfrm>
        <a:graphic>
          <a:graphicData uri="http://schemas.openxmlformats.org/drawingml/2006/table">
            <a:tbl>
              <a:tblPr/>
              <a:tblGrid>
                <a:gridCol w="2385865">
                  <a:extLst>
                    <a:ext uri="{9D8B030D-6E8A-4147-A177-3AD203B41FA5}">
                      <a16:colId xmlns:a16="http://schemas.microsoft.com/office/drawing/2014/main" val="625028601"/>
                    </a:ext>
                  </a:extLst>
                </a:gridCol>
                <a:gridCol w="3408379">
                  <a:extLst>
                    <a:ext uri="{9D8B030D-6E8A-4147-A177-3AD203B41FA5}">
                      <a16:colId xmlns:a16="http://schemas.microsoft.com/office/drawing/2014/main" val="944349294"/>
                    </a:ext>
                  </a:extLst>
                </a:gridCol>
                <a:gridCol w="4430892">
                  <a:extLst>
                    <a:ext uri="{9D8B030D-6E8A-4147-A177-3AD203B41FA5}">
                      <a16:colId xmlns:a16="http://schemas.microsoft.com/office/drawing/2014/main" val="2054989934"/>
                    </a:ext>
                  </a:extLst>
                </a:gridCol>
              </a:tblGrid>
              <a:tr h="792740">
                <a:tc>
                  <a:txBody>
                    <a:bodyPr/>
                    <a:lstStyle/>
                    <a:p>
                      <a:pPr algn="ctr" fontAlgn="ctr"/>
                      <a:endParaRPr lang="en-US" altLang="zh-CN" sz="1800" b="1" dirty="0">
                        <a:solidFill>
                          <a:schemeClr val="bg1"/>
                        </a:solidFill>
                        <a:effectLst/>
                        <a:latin typeface="+mn-ea"/>
                        <a:ea typeface="+mn-ea"/>
                      </a:endParaRPr>
                    </a:p>
                    <a:p>
                      <a:pPr algn="ctr" fontAlgn="ctr"/>
                      <a:r>
                        <a:rPr lang="zh-CN" altLang="en-US" sz="1800" b="1" dirty="0">
                          <a:solidFill>
                            <a:schemeClr val="bg1"/>
                          </a:solidFill>
                          <a:effectLst/>
                          <a:latin typeface="+mn-ea"/>
                          <a:ea typeface="+mn-ea"/>
                        </a:rPr>
                        <a:t>操作类型</a:t>
                      </a:r>
                      <a:endParaRPr lang="en-US" altLang="zh-CN" sz="1800" b="1" dirty="0">
                        <a:solidFill>
                          <a:schemeClr val="bg1"/>
                        </a:solidFill>
                        <a:effectLst/>
                        <a:latin typeface="+mn-ea"/>
                        <a:ea typeface="+mn-ea"/>
                      </a:endParaRPr>
                    </a:p>
                    <a:p>
                      <a:pPr algn="ctr" fontAlgn="ctr"/>
                      <a:endParaRPr lang="zh-CN" altLang="en-US" sz="1800" b="1" dirty="0">
                        <a:solidFill>
                          <a:schemeClr val="bg1"/>
                        </a:solidFill>
                        <a:effectLst/>
                        <a:latin typeface="+mn-ea"/>
                        <a:ea typeface="+mn-ea"/>
                      </a:endParaRPr>
                    </a:p>
                  </a:txBody>
                  <a:tcPr marL="27264" marR="27264" marT="16358" marB="16358"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tx2">
                        <a:lumMod val="40000"/>
                        <a:lumOff val="60000"/>
                      </a:schemeClr>
                    </a:solidFill>
                  </a:tcPr>
                </a:tc>
                <a:tc>
                  <a:txBody>
                    <a:bodyPr/>
                    <a:lstStyle/>
                    <a:p>
                      <a:pPr algn="ctr" fontAlgn="ctr"/>
                      <a:r>
                        <a:rPr lang="zh-CN" altLang="en-US" sz="1800" b="1" dirty="0">
                          <a:solidFill>
                            <a:schemeClr val="bg1"/>
                          </a:solidFill>
                          <a:effectLst/>
                          <a:latin typeface="+mn-ea"/>
                          <a:ea typeface="+mn-ea"/>
                        </a:rPr>
                        <a:t>功能</a:t>
                      </a:r>
                    </a:p>
                  </a:txBody>
                  <a:tcPr marL="27264" marR="27264" marT="16358" marB="16358"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tx2">
                        <a:lumMod val="40000"/>
                        <a:lumOff val="60000"/>
                      </a:schemeClr>
                    </a:solidFill>
                  </a:tcPr>
                </a:tc>
                <a:tc>
                  <a:txBody>
                    <a:bodyPr/>
                    <a:lstStyle/>
                    <a:p>
                      <a:pPr algn="ctr" fontAlgn="ctr"/>
                      <a:r>
                        <a:rPr lang="zh-CN" altLang="en-US" sz="1800" b="1" dirty="0">
                          <a:solidFill>
                            <a:schemeClr val="bg1"/>
                          </a:solidFill>
                          <a:effectLst/>
                          <a:latin typeface="+mn-ea"/>
                          <a:ea typeface="+mn-ea"/>
                        </a:rPr>
                        <a:t>应用场景</a:t>
                      </a:r>
                    </a:p>
                  </a:txBody>
                  <a:tcPr marL="27264" marR="27264" marT="16358" marB="16358"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tx2">
                        <a:lumMod val="40000"/>
                        <a:lumOff val="60000"/>
                      </a:schemeClr>
                    </a:solidFill>
                  </a:tcPr>
                </a:tc>
                <a:extLst>
                  <a:ext uri="{0D108BD9-81ED-4DB2-BD59-A6C34878D82A}">
                    <a16:rowId xmlns:a16="http://schemas.microsoft.com/office/drawing/2014/main" val="2175913079"/>
                  </a:ext>
                </a:extLst>
              </a:tr>
              <a:tr h="732766">
                <a:tc>
                  <a:txBody>
                    <a:bodyPr/>
                    <a:lstStyle/>
                    <a:p>
                      <a:pPr algn="ctr"/>
                      <a:r>
                        <a:rPr lang="zh-CN" altLang="en-US" sz="1400" dirty="0">
                          <a:effectLst/>
                          <a:latin typeface="+mn-ea"/>
                          <a:ea typeface="+mn-ea"/>
                        </a:rPr>
                        <a:t>提交</a:t>
                      </a:r>
                    </a:p>
                  </a:txBody>
                  <a:tcPr marL="27264" marR="27264" marT="16358" marB="16358"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tc>
                  <a:txBody>
                    <a:bodyPr/>
                    <a:lstStyle/>
                    <a:p>
                      <a:pPr algn="ctr"/>
                      <a:r>
                        <a:rPr lang="zh-CN" altLang="en-US" sz="1400" dirty="0">
                          <a:effectLst/>
                          <a:latin typeface="+mn-ea"/>
                          <a:ea typeface="+mn-ea"/>
                        </a:rPr>
                        <a:t>保存在此节点中的操作，将数据流转到下一节点中</a:t>
                      </a:r>
                    </a:p>
                  </a:txBody>
                  <a:tcPr marL="27264" marR="27264" marT="16358" marB="16358"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tc>
                  <a:txBody>
                    <a:bodyPr/>
                    <a:lstStyle/>
                    <a:p>
                      <a:pPr algn="ctr"/>
                      <a:r>
                        <a:rPr lang="zh-CN" altLang="en-US" sz="1400">
                          <a:effectLst/>
                          <a:latin typeface="+mn-ea"/>
                          <a:ea typeface="+mn-ea"/>
                        </a:rPr>
                        <a:t>此节点中需要填写或者确定的数据已经全部完成，需要将流程流转到下一节点中</a:t>
                      </a:r>
                    </a:p>
                  </a:txBody>
                  <a:tcPr marL="27264" marR="27264" marT="16358" marB="16358"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extLst>
                  <a:ext uri="{0D108BD9-81ED-4DB2-BD59-A6C34878D82A}">
                    <a16:rowId xmlns:a16="http://schemas.microsoft.com/office/drawing/2014/main" val="4009978709"/>
                  </a:ext>
                </a:extLst>
              </a:tr>
              <a:tr h="967683">
                <a:tc>
                  <a:txBody>
                    <a:bodyPr/>
                    <a:lstStyle/>
                    <a:p>
                      <a:pPr algn="ctr"/>
                      <a:r>
                        <a:rPr lang="zh-CN" altLang="en-US" sz="1400" dirty="0">
                          <a:effectLst/>
                          <a:latin typeface="+mn-ea"/>
                          <a:ea typeface="+mn-ea"/>
                        </a:rPr>
                        <a:t>暂存</a:t>
                      </a:r>
                    </a:p>
                  </a:txBody>
                  <a:tcPr marL="27264" marR="27264" marT="16358" marB="16358"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tc>
                  <a:txBody>
                    <a:bodyPr/>
                    <a:lstStyle/>
                    <a:p>
                      <a:pPr algn="ctr"/>
                      <a:r>
                        <a:rPr lang="zh-CN" altLang="en-US" sz="1400" dirty="0">
                          <a:effectLst/>
                          <a:latin typeface="+mn-ea"/>
                          <a:ea typeface="+mn-ea"/>
                        </a:rPr>
                        <a:t>保存在此节点中的操作，并且流程数据保留在我的待办中</a:t>
                      </a:r>
                    </a:p>
                  </a:txBody>
                  <a:tcPr marL="27264" marR="27264" marT="16358" marB="16358"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tc>
                  <a:txBody>
                    <a:bodyPr/>
                    <a:lstStyle/>
                    <a:p>
                      <a:pPr algn="ctr"/>
                      <a:r>
                        <a:rPr lang="zh-CN" altLang="en-US" sz="1400" dirty="0">
                          <a:effectLst/>
                          <a:latin typeface="+mn-ea"/>
                          <a:ea typeface="+mn-ea"/>
                        </a:rPr>
                        <a:t>此节点中需要填写或者确定的数据还未全部完成，需要保存现在的操作并将流程暂存在自己的待办中，稍后继续处理</a:t>
                      </a:r>
                    </a:p>
                  </a:txBody>
                  <a:tcPr marL="27264" marR="27264" marT="16358" marB="16358"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extLst>
                  <a:ext uri="{0D108BD9-81ED-4DB2-BD59-A6C34878D82A}">
                    <a16:rowId xmlns:a16="http://schemas.microsoft.com/office/drawing/2014/main" val="2026314027"/>
                  </a:ext>
                </a:extLst>
              </a:tr>
              <a:tr h="732766">
                <a:tc>
                  <a:txBody>
                    <a:bodyPr/>
                    <a:lstStyle/>
                    <a:p>
                      <a:pPr algn="ctr"/>
                      <a:r>
                        <a:rPr lang="zh-CN" altLang="en-US" sz="1400">
                          <a:effectLst/>
                          <a:latin typeface="+mn-ea"/>
                          <a:ea typeface="+mn-ea"/>
                        </a:rPr>
                        <a:t>提交并打印</a:t>
                      </a:r>
                    </a:p>
                  </a:txBody>
                  <a:tcPr marL="27264" marR="27264" marT="16358" marB="16358"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tc>
                  <a:txBody>
                    <a:bodyPr/>
                    <a:lstStyle/>
                    <a:p>
                      <a:pPr algn="ctr"/>
                      <a:r>
                        <a:rPr lang="zh-CN" altLang="en-US" sz="1400" dirty="0">
                          <a:effectLst/>
                          <a:latin typeface="+mn-ea"/>
                          <a:ea typeface="+mn-ea"/>
                        </a:rPr>
                        <a:t>保存在此节点中的操作，将数据流转到下一节点中，同时进入打印的界面进行数据打印</a:t>
                      </a:r>
                    </a:p>
                  </a:txBody>
                  <a:tcPr marL="27264" marR="27264" marT="16358" marB="16358"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tc>
                  <a:txBody>
                    <a:bodyPr/>
                    <a:lstStyle/>
                    <a:p>
                      <a:pPr algn="ctr"/>
                      <a:r>
                        <a:rPr lang="zh-CN" altLang="en-US" sz="1400" dirty="0">
                          <a:effectLst/>
                          <a:latin typeface="+mn-ea"/>
                          <a:ea typeface="+mn-ea"/>
                        </a:rPr>
                        <a:t>需要将流程流转到下一节点中，且打印数据</a:t>
                      </a:r>
                    </a:p>
                  </a:txBody>
                  <a:tcPr marL="27264" marR="27264" marT="16358" marB="16358"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extLst>
                  <a:ext uri="{0D108BD9-81ED-4DB2-BD59-A6C34878D82A}">
                    <a16:rowId xmlns:a16="http://schemas.microsoft.com/office/drawing/2014/main" val="315116551"/>
                  </a:ext>
                </a:extLst>
              </a:tr>
              <a:tr h="671549">
                <a:tc>
                  <a:txBody>
                    <a:bodyPr/>
                    <a:lstStyle/>
                    <a:p>
                      <a:pPr algn="ctr"/>
                      <a:r>
                        <a:rPr lang="zh-CN" altLang="en-US" sz="1400">
                          <a:effectLst/>
                          <a:latin typeface="+mn-ea"/>
                          <a:ea typeface="+mn-ea"/>
                        </a:rPr>
                        <a:t>回退</a:t>
                      </a:r>
                    </a:p>
                  </a:txBody>
                  <a:tcPr marL="27264" marR="27264" marT="16358" marB="16358"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tc>
                  <a:txBody>
                    <a:bodyPr/>
                    <a:lstStyle/>
                    <a:p>
                      <a:pPr algn="ctr"/>
                      <a:r>
                        <a:rPr lang="zh-CN" altLang="en-US" sz="1400">
                          <a:effectLst/>
                          <a:latin typeface="+mn-ea"/>
                          <a:ea typeface="+mn-ea"/>
                        </a:rPr>
                        <a:t>保存在此节点中的操作，并且流程数据退回到某个节点</a:t>
                      </a:r>
                    </a:p>
                  </a:txBody>
                  <a:tcPr marL="27264" marR="27264" marT="16358" marB="16358"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tc>
                  <a:txBody>
                    <a:bodyPr/>
                    <a:lstStyle/>
                    <a:p>
                      <a:pPr algn="ctr"/>
                      <a:r>
                        <a:rPr lang="zh-CN" altLang="en-US" sz="1400" dirty="0">
                          <a:effectLst/>
                          <a:latin typeface="+mn-ea"/>
                          <a:ea typeface="+mn-ea"/>
                        </a:rPr>
                        <a:t>流程数据中的内容有不同意的部分，要回退给指定节点进行修改</a:t>
                      </a:r>
                    </a:p>
                  </a:txBody>
                  <a:tcPr marL="27264" marR="27264" marT="16358" marB="16358"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extLst>
                  <a:ext uri="{0D108BD9-81ED-4DB2-BD59-A6C34878D82A}">
                    <a16:rowId xmlns:a16="http://schemas.microsoft.com/office/drawing/2014/main" val="1094960416"/>
                  </a:ext>
                </a:extLst>
              </a:tr>
              <a:tr h="648072">
                <a:tc>
                  <a:txBody>
                    <a:bodyPr/>
                    <a:lstStyle/>
                    <a:p>
                      <a:pPr algn="ctr"/>
                      <a:r>
                        <a:rPr lang="zh-CN" altLang="en-US" sz="1400">
                          <a:effectLst/>
                          <a:latin typeface="+mn-ea"/>
                          <a:ea typeface="+mn-ea"/>
                        </a:rPr>
                        <a:t>转交</a:t>
                      </a:r>
                    </a:p>
                  </a:txBody>
                  <a:tcPr marL="27264" marR="27264" marT="16358" marB="16358"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tc>
                  <a:txBody>
                    <a:bodyPr/>
                    <a:lstStyle/>
                    <a:p>
                      <a:pPr algn="ctr"/>
                      <a:r>
                        <a:rPr lang="zh-CN" altLang="en-US" sz="1400">
                          <a:effectLst/>
                          <a:latin typeface="+mn-ea"/>
                          <a:ea typeface="+mn-ea"/>
                        </a:rPr>
                        <a:t>将该条待办数据转交给其他成员进行处理</a:t>
                      </a:r>
                    </a:p>
                  </a:txBody>
                  <a:tcPr marL="27264" marR="27264" marT="16358" marB="16358"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tc>
                  <a:txBody>
                    <a:bodyPr/>
                    <a:lstStyle/>
                    <a:p>
                      <a:pPr algn="ctr"/>
                      <a:r>
                        <a:rPr lang="zh-CN" altLang="en-US" sz="1400" dirty="0">
                          <a:effectLst/>
                          <a:latin typeface="+mn-ea"/>
                          <a:ea typeface="+mn-ea"/>
                        </a:rPr>
                        <a:t>流程负责人可能临时无法处理任务，需要把待办数据转交他人处理。</a:t>
                      </a:r>
                    </a:p>
                  </a:txBody>
                  <a:tcPr marL="27264" marR="27264" marT="16358" marB="16358"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extLst>
                  <a:ext uri="{0D108BD9-81ED-4DB2-BD59-A6C34878D82A}">
                    <a16:rowId xmlns:a16="http://schemas.microsoft.com/office/drawing/2014/main" val="4121807679"/>
                  </a:ext>
                </a:extLst>
              </a:tr>
              <a:tr h="732766">
                <a:tc>
                  <a:txBody>
                    <a:bodyPr/>
                    <a:lstStyle/>
                    <a:p>
                      <a:pPr algn="ctr"/>
                      <a:r>
                        <a:rPr lang="zh-CN" altLang="en-US" sz="1400">
                          <a:effectLst/>
                          <a:latin typeface="+mn-ea"/>
                          <a:ea typeface="+mn-ea"/>
                        </a:rPr>
                        <a:t>结束流程</a:t>
                      </a:r>
                    </a:p>
                  </a:txBody>
                  <a:tcPr marL="27264" marR="27264" marT="16358" marB="16358"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tc>
                  <a:txBody>
                    <a:bodyPr/>
                    <a:lstStyle/>
                    <a:p>
                      <a:pPr algn="ctr"/>
                      <a:r>
                        <a:rPr lang="zh-CN" altLang="en-US" sz="1400">
                          <a:effectLst/>
                          <a:latin typeface="+mn-ea"/>
                          <a:ea typeface="+mn-ea"/>
                        </a:rPr>
                        <a:t>保存在此节点中的操作，并且将流程直接结束掉，不再往下流转</a:t>
                      </a:r>
                    </a:p>
                  </a:txBody>
                  <a:tcPr marL="27264" marR="27264" marT="16358" marB="16358"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tc>
                  <a:txBody>
                    <a:bodyPr/>
                    <a:lstStyle/>
                    <a:p>
                      <a:pPr algn="ctr"/>
                      <a:r>
                        <a:rPr lang="zh-CN" altLang="en-US" sz="1400" dirty="0">
                          <a:effectLst/>
                          <a:latin typeface="+mn-ea"/>
                          <a:ea typeface="+mn-ea"/>
                        </a:rPr>
                        <a:t>流程数据中的内容有不同意的部分，也不想退回修改，需要强行终止流程，直接结束掉</a:t>
                      </a:r>
                    </a:p>
                  </a:txBody>
                  <a:tcPr marL="27264" marR="27264" marT="16358" marB="16358"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extLst>
                  <a:ext uri="{0D108BD9-81ED-4DB2-BD59-A6C34878D82A}">
                    <a16:rowId xmlns:a16="http://schemas.microsoft.com/office/drawing/2014/main" val="3804280522"/>
                  </a:ext>
                </a:extLst>
              </a:tr>
            </a:tbl>
          </a:graphicData>
        </a:graphic>
      </p:graphicFrame>
    </p:spTree>
    <p:extLst>
      <p:ext uri="{BB962C8B-B14F-4D97-AF65-F5344CB8AC3E}">
        <p14:creationId xmlns:p14="http://schemas.microsoft.com/office/powerpoint/2010/main" val="4080297798"/>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CAD9B6C1-7844-4137-B128-F07B34D0B4FD}"/>
              </a:ext>
            </a:extLst>
          </p:cNvPr>
          <p:cNvSpPr txBox="1"/>
          <p:nvPr/>
        </p:nvSpPr>
        <p:spPr>
          <a:xfrm>
            <a:off x="4367808" y="2852936"/>
            <a:ext cx="4788532" cy="707886"/>
          </a:xfrm>
          <a:prstGeom prst="rect">
            <a:avLst/>
          </a:prstGeom>
          <a:noFill/>
        </p:spPr>
        <p:txBody>
          <a:bodyPr wrap="square" rtlCol="0">
            <a:spAutoFit/>
          </a:bodyPr>
          <a:lstStyle/>
          <a:p>
            <a:r>
              <a:rPr lang="en-US" altLang="zh-CN" sz="4000" b="1" dirty="0">
                <a:solidFill>
                  <a:schemeClr val="accent1">
                    <a:lumMod val="75000"/>
                  </a:schemeClr>
                </a:solidFill>
              </a:rPr>
              <a:t>4. </a:t>
            </a:r>
            <a:r>
              <a:rPr lang="zh-CN" altLang="en-US" sz="4000" b="1" dirty="0">
                <a:solidFill>
                  <a:schemeClr val="accent1">
                    <a:lumMod val="75000"/>
                  </a:schemeClr>
                </a:solidFill>
              </a:rPr>
              <a:t>仪表盘设计</a:t>
            </a:r>
          </a:p>
        </p:txBody>
      </p:sp>
      <p:sp>
        <p:nvSpPr>
          <p:cNvPr id="3" name="文本框 2">
            <a:extLst>
              <a:ext uri="{FF2B5EF4-FFF2-40B4-BE49-F238E27FC236}">
                <a16:creationId xmlns:a16="http://schemas.microsoft.com/office/drawing/2014/main" id="{8ABA0166-D7B4-4757-8CEB-F18B3F2FCFF2}"/>
              </a:ext>
            </a:extLst>
          </p:cNvPr>
          <p:cNvSpPr txBox="1"/>
          <p:nvPr/>
        </p:nvSpPr>
        <p:spPr>
          <a:xfrm>
            <a:off x="71120" y="101600"/>
            <a:ext cx="3302000" cy="400110"/>
          </a:xfrm>
          <a:prstGeom prst="rect">
            <a:avLst/>
          </a:prstGeom>
          <a:noFill/>
        </p:spPr>
        <p:txBody>
          <a:bodyPr wrap="square" rtlCol="0">
            <a:spAutoFit/>
          </a:bodyPr>
          <a:lstStyle/>
          <a:p>
            <a:r>
              <a:rPr lang="zh-CN" altLang="en-US" sz="2000" b="1" dirty="0">
                <a:solidFill>
                  <a:schemeClr val="bg1"/>
                </a:solidFill>
              </a:rPr>
              <a:t>应用搭建流程</a:t>
            </a:r>
          </a:p>
        </p:txBody>
      </p:sp>
      <p:sp>
        <p:nvSpPr>
          <p:cNvPr id="4" name="文本框 3">
            <a:extLst>
              <a:ext uri="{FF2B5EF4-FFF2-40B4-BE49-F238E27FC236}">
                <a16:creationId xmlns:a16="http://schemas.microsoft.com/office/drawing/2014/main" id="{9101538C-95BB-4B85-8BAA-010067CF7382}"/>
              </a:ext>
            </a:extLst>
          </p:cNvPr>
          <p:cNvSpPr txBox="1"/>
          <p:nvPr/>
        </p:nvSpPr>
        <p:spPr>
          <a:xfrm>
            <a:off x="119336" y="6417846"/>
            <a:ext cx="6984776" cy="338554"/>
          </a:xfrm>
          <a:prstGeom prst="rect">
            <a:avLst/>
          </a:prstGeom>
          <a:noFill/>
        </p:spPr>
        <p:txBody>
          <a:bodyPr wrap="square">
            <a:spAutoFit/>
          </a:bodyPr>
          <a:lstStyle/>
          <a:p>
            <a:r>
              <a:rPr lang="zh-CN" altLang="en-US" sz="1600" dirty="0">
                <a:solidFill>
                  <a:schemeClr val="bg1"/>
                </a:solidFill>
              </a:rPr>
              <a:t>步骤教程：</a:t>
            </a:r>
            <a:r>
              <a:rPr lang="en-US" altLang="zh-CN" sz="1600" dirty="0">
                <a:solidFill>
                  <a:schemeClr val="bg1"/>
                </a:solidFill>
                <a:hlinkClick r:id="rId2">
                  <a:extLst>
                    <a:ext uri="{A12FA001-AC4F-418D-AE19-62706E023703}">
                      <ahyp:hlinkClr xmlns:ahyp="http://schemas.microsoft.com/office/drawing/2018/hyperlinkcolor" val="tx"/>
                    </a:ext>
                  </a:extLst>
                </a:hlinkClick>
              </a:rPr>
              <a:t>https://hc.jiandaoyun.com/doc/10967</a:t>
            </a:r>
            <a:endParaRPr lang="zh-CN" altLang="en-US" sz="1600" dirty="0">
              <a:solidFill>
                <a:schemeClr val="bg1"/>
              </a:solidFill>
            </a:endParaRPr>
          </a:p>
        </p:txBody>
      </p:sp>
    </p:spTree>
    <p:extLst>
      <p:ext uri="{BB962C8B-B14F-4D97-AF65-F5344CB8AC3E}">
        <p14:creationId xmlns:p14="http://schemas.microsoft.com/office/powerpoint/2010/main" val="3676759791"/>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20B84C20-7EF5-48E7-9242-B49A26C9A5E4}"/>
              </a:ext>
            </a:extLst>
          </p:cNvPr>
          <p:cNvSpPr txBox="1"/>
          <p:nvPr/>
        </p:nvSpPr>
        <p:spPr>
          <a:xfrm>
            <a:off x="71120" y="101600"/>
            <a:ext cx="8113112" cy="400110"/>
          </a:xfrm>
          <a:prstGeom prst="rect">
            <a:avLst/>
          </a:prstGeom>
          <a:noFill/>
        </p:spPr>
        <p:txBody>
          <a:bodyPr wrap="square" rtlCol="0">
            <a:spAutoFit/>
          </a:bodyPr>
          <a:lstStyle/>
          <a:p>
            <a:r>
              <a:rPr lang="zh-CN" altLang="en-US" sz="2000" b="1" dirty="0">
                <a:solidFill>
                  <a:schemeClr val="bg1"/>
                </a:solidFill>
              </a:rPr>
              <a:t> </a:t>
            </a:r>
            <a:r>
              <a:rPr lang="en-US" altLang="zh-CN" sz="2000" b="1" dirty="0">
                <a:solidFill>
                  <a:schemeClr val="bg1"/>
                </a:solidFill>
              </a:rPr>
              <a:t>4. </a:t>
            </a:r>
            <a:r>
              <a:rPr lang="zh-CN" altLang="en-US" sz="2000" b="1" dirty="0">
                <a:solidFill>
                  <a:schemeClr val="bg1"/>
                </a:solidFill>
              </a:rPr>
              <a:t>仪表盘制作流程</a:t>
            </a:r>
          </a:p>
        </p:txBody>
      </p:sp>
      <p:pic>
        <p:nvPicPr>
          <p:cNvPr id="6148" name="Picture 4">
            <a:extLst>
              <a:ext uri="{FF2B5EF4-FFF2-40B4-BE49-F238E27FC236}">
                <a16:creationId xmlns:a16="http://schemas.microsoft.com/office/drawing/2014/main" id="{93034C3E-943D-45E8-B6BE-0C023E9F0CF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263650"/>
            <a:ext cx="12192000" cy="4330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5740947"/>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20B84C20-7EF5-48E7-9242-B49A26C9A5E4}"/>
              </a:ext>
            </a:extLst>
          </p:cNvPr>
          <p:cNvSpPr txBox="1"/>
          <p:nvPr/>
        </p:nvSpPr>
        <p:spPr>
          <a:xfrm>
            <a:off x="71120" y="101600"/>
            <a:ext cx="8113112" cy="400110"/>
          </a:xfrm>
          <a:prstGeom prst="rect">
            <a:avLst/>
          </a:prstGeom>
          <a:noFill/>
        </p:spPr>
        <p:txBody>
          <a:bodyPr wrap="square" rtlCol="0">
            <a:spAutoFit/>
          </a:bodyPr>
          <a:lstStyle/>
          <a:p>
            <a:r>
              <a:rPr lang="zh-CN" altLang="en-US" sz="2000" b="1" dirty="0">
                <a:solidFill>
                  <a:schemeClr val="bg1"/>
                </a:solidFill>
              </a:rPr>
              <a:t> 仪表盘编辑界面</a:t>
            </a:r>
          </a:p>
        </p:txBody>
      </p:sp>
      <p:pic>
        <p:nvPicPr>
          <p:cNvPr id="1026" name="Picture 2">
            <a:extLst>
              <a:ext uri="{FF2B5EF4-FFF2-40B4-BE49-F238E27FC236}">
                <a16:creationId xmlns:a16="http://schemas.microsoft.com/office/drawing/2014/main" id="{639AC5C8-64F4-4199-9EA8-FD41FF26E95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95800" y="946169"/>
            <a:ext cx="6984776" cy="4965661"/>
          </a:xfrm>
          <a:prstGeom prst="rect">
            <a:avLst/>
          </a:prstGeom>
          <a:noFill/>
          <a:ln w="38100">
            <a:solidFill>
              <a:schemeClr val="tx1"/>
            </a:solidFill>
          </a:ln>
          <a:effectLst>
            <a:outerShdw blurRad="292100" dist="139700" dir="2700000" algn="ctr" rotWithShape="0">
              <a:srgbClr val="000000">
                <a:alpha val="65000"/>
              </a:srgbClr>
            </a:outerShdw>
          </a:effectLst>
          <a:extLst>
            <a:ext uri="{909E8E84-426E-40DD-AFC4-6F175D3DCCD1}">
              <a14:hiddenFill xmlns:a14="http://schemas.microsoft.com/office/drawing/2010/main">
                <a:solidFill>
                  <a:srgbClr val="FFFFFF"/>
                </a:solidFill>
              </a14:hiddenFill>
            </a:ext>
          </a:extLst>
        </p:spPr>
      </p:pic>
      <p:sp>
        <p:nvSpPr>
          <p:cNvPr id="6" name="文本框 5">
            <a:extLst>
              <a:ext uri="{FF2B5EF4-FFF2-40B4-BE49-F238E27FC236}">
                <a16:creationId xmlns:a16="http://schemas.microsoft.com/office/drawing/2014/main" id="{0F2F059D-6430-4843-9612-32ABEB477C90}"/>
              </a:ext>
            </a:extLst>
          </p:cNvPr>
          <p:cNvSpPr txBox="1"/>
          <p:nvPr/>
        </p:nvSpPr>
        <p:spPr>
          <a:xfrm>
            <a:off x="839416" y="1772816"/>
            <a:ext cx="2664296" cy="2972737"/>
          </a:xfrm>
          <a:prstGeom prst="rect">
            <a:avLst/>
          </a:prstGeom>
          <a:noFill/>
        </p:spPr>
        <p:txBody>
          <a:bodyPr wrap="square">
            <a:spAutoFit/>
          </a:bodyPr>
          <a:lstStyle/>
          <a:p>
            <a:pPr algn="l">
              <a:lnSpc>
                <a:spcPct val="200000"/>
              </a:lnSpc>
            </a:pPr>
            <a:r>
              <a:rPr lang="zh-CN" altLang="en-US" sz="1600" b="1" i="0" dirty="0">
                <a:solidFill>
                  <a:srgbClr val="334356"/>
                </a:solidFill>
                <a:effectLst/>
                <a:latin typeface="微软雅黑" panose="020B0503020204020204" pitchFamily="34" charset="-122"/>
                <a:ea typeface="微软雅黑" panose="020B0503020204020204" pitchFamily="34" charset="-122"/>
              </a:rPr>
              <a:t>仪表盘整体设置包括：</a:t>
            </a:r>
            <a:endParaRPr lang="en-US" altLang="zh-CN" sz="1600" b="1" i="0" dirty="0">
              <a:solidFill>
                <a:srgbClr val="334356"/>
              </a:solidFill>
              <a:effectLst/>
              <a:latin typeface="微软雅黑" panose="020B0503020204020204" pitchFamily="34" charset="-122"/>
              <a:ea typeface="微软雅黑" panose="020B0503020204020204" pitchFamily="34" charset="-122"/>
            </a:endParaRPr>
          </a:p>
          <a:p>
            <a:pPr marL="285750" indent="-285750">
              <a:lnSpc>
                <a:spcPct val="200000"/>
              </a:lnSpc>
              <a:buFont typeface="Wingdings" panose="05000000000000000000" pitchFamily="2" charset="2"/>
              <a:buChar char="u"/>
            </a:pPr>
            <a:r>
              <a:rPr lang="zh-CN" altLang="en-US" sz="1600" b="0" i="0" dirty="0">
                <a:solidFill>
                  <a:srgbClr val="334356"/>
                </a:solidFill>
                <a:effectLst/>
                <a:latin typeface="Microsoft YaHei" panose="020B0503020204020204" pitchFamily="34" charset="-122"/>
                <a:ea typeface="Microsoft YaHei" panose="020B0503020204020204" pitchFamily="34" charset="-122"/>
              </a:rPr>
              <a:t>批量调整图表组件尺寸</a:t>
            </a:r>
            <a:endParaRPr lang="en-US" altLang="zh-CN" sz="1600" b="0" i="0" dirty="0">
              <a:solidFill>
                <a:srgbClr val="334356"/>
              </a:solidFill>
              <a:effectLst/>
              <a:latin typeface="Microsoft YaHei" panose="020B0503020204020204" pitchFamily="34" charset="-122"/>
              <a:ea typeface="Microsoft YaHei" panose="020B0503020204020204" pitchFamily="34" charset="-122"/>
            </a:endParaRPr>
          </a:p>
          <a:p>
            <a:pPr marL="285750" indent="-285750">
              <a:lnSpc>
                <a:spcPct val="200000"/>
              </a:lnSpc>
              <a:buFont typeface="Wingdings" panose="05000000000000000000" pitchFamily="2" charset="2"/>
              <a:buChar char="u"/>
            </a:pPr>
            <a:r>
              <a:rPr lang="zh-CN" altLang="en-US" sz="1600" b="0" i="0" dirty="0">
                <a:solidFill>
                  <a:srgbClr val="334356"/>
                </a:solidFill>
                <a:effectLst/>
                <a:latin typeface="Microsoft YaHei" panose="020B0503020204020204" pitchFamily="34" charset="-122"/>
                <a:ea typeface="Microsoft YaHei" panose="020B0503020204020204" pitchFamily="34" charset="-122"/>
              </a:rPr>
              <a:t>批量删除图表组件</a:t>
            </a:r>
            <a:endParaRPr lang="en-US" altLang="zh-CN" sz="1600" b="0" i="0" dirty="0">
              <a:solidFill>
                <a:srgbClr val="334356"/>
              </a:solidFill>
              <a:effectLst/>
              <a:latin typeface="Microsoft YaHei" panose="020B0503020204020204" pitchFamily="34" charset="-122"/>
              <a:ea typeface="Microsoft YaHei" panose="020B0503020204020204" pitchFamily="34" charset="-122"/>
            </a:endParaRPr>
          </a:p>
          <a:p>
            <a:pPr marL="285750" indent="-285750">
              <a:lnSpc>
                <a:spcPct val="200000"/>
              </a:lnSpc>
              <a:buFont typeface="Wingdings" panose="05000000000000000000" pitchFamily="2" charset="2"/>
              <a:buChar char="u"/>
            </a:pPr>
            <a:r>
              <a:rPr lang="zh-CN" altLang="en-US" sz="1600" b="0" i="0" dirty="0">
                <a:solidFill>
                  <a:srgbClr val="334356"/>
                </a:solidFill>
                <a:effectLst/>
                <a:latin typeface="Microsoft YaHei" panose="020B0503020204020204" pitchFamily="34" charset="-122"/>
                <a:ea typeface="Microsoft YaHei" panose="020B0503020204020204" pitchFamily="34" charset="-122"/>
              </a:rPr>
              <a:t>仪表盘定时提醒</a:t>
            </a:r>
            <a:endParaRPr lang="en-US" altLang="zh-CN" sz="1600" b="0" i="0" dirty="0">
              <a:solidFill>
                <a:srgbClr val="334356"/>
              </a:solidFill>
              <a:effectLst/>
              <a:latin typeface="Microsoft YaHei" panose="020B0503020204020204" pitchFamily="34" charset="-122"/>
              <a:ea typeface="Microsoft YaHei" panose="020B0503020204020204" pitchFamily="34" charset="-122"/>
            </a:endParaRPr>
          </a:p>
          <a:p>
            <a:pPr marL="285750" indent="-285750">
              <a:lnSpc>
                <a:spcPct val="200000"/>
              </a:lnSpc>
              <a:buFont typeface="Wingdings" panose="05000000000000000000" pitchFamily="2" charset="2"/>
              <a:buChar char="u"/>
            </a:pPr>
            <a:r>
              <a:rPr lang="zh-CN" altLang="en-US" sz="1600" b="0" i="0" dirty="0">
                <a:solidFill>
                  <a:srgbClr val="334356"/>
                </a:solidFill>
                <a:effectLst/>
                <a:latin typeface="Microsoft YaHei" panose="020B0503020204020204" pitchFamily="34" charset="-122"/>
                <a:ea typeface="Microsoft YaHei" panose="020B0503020204020204" pitchFamily="34" charset="-122"/>
              </a:rPr>
              <a:t>仪表盘整体样式设置</a:t>
            </a:r>
            <a:endParaRPr lang="en-US" altLang="zh-CN" sz="1600" b="0" i="0" dirty="0">
              <a:solidFill>
                <a:srgbClr val="334356"/>
              </a:solidFill>
              <a:effectLst/>
              <a:latin typeface="Microsoft YaHei" panose="020B0503020204020204" pitchFamily="34" charset="-122"/>
              <a:ea typeface="Microsoft YaHei" panose="020B0503020204020204" pitchFamily="34" charset="-122"/>
            </a:endParaRPr>
          </a:p>
          <a:p>
            <a:pPr marL="285750" indent="-285750">
              <a:lnSpc>
                <a:spcPct val="200000"/>
              </a:lnSpc>
              <a:buFont typeface="Wingdings" panose="05000000000000000000" pitchFamily="2" charset="2"/>
              <a:buChar char="u"/>
            </a:pPr>
            <a:r>
              <a:rPr lang="zh-CN" altLang="en-US" sz="1600" b="0" i="0" dirty="0">
                <a:solidFill>
                  <a:srgbClr val="334356"/>
                </a:solidFill>
                <a:effectLst/>
                <a:latin typeface="Microsoft YaHei" panose="020B0503020204020204" pitchFamily="34" charset="-122"/>
                <a:ea typeface="Microsoft YaHei" panose="020B0503020204020204" pitchFamily="34" charset="-122"/>
              </a:rPr>
              <a:t>仪表盘预览保存</a:t>
            </a:r>
            <a:endParaRPr lang="en-US" altLang="zh-CN" sz="1600" b="0" i="0" dirty="0">
              <a:solidFill>
                <a:srgbClr val="334356"/>
              </a:solidFill>
              <a:effectLst/>
              <a:latin typeface="Microsoft YaHei" panose="020B0503020204020204" pitchFamily="34" charset="-122"/>
              <a:ea typeface="Microsoft YaHei" panose="020B0503020204020204" pitchFamily="34" charset="-122"/>
            </a:endParaRPr>
          </a:p>
        </p:txBody>
      </p:sp>
    </p:spTree>
    <p:extLst>
      <p:ext uri="{BB962C8B-B14F-4D97-AF65-F5344CB8AC3E}">
        <p14:creationId xmlns:p14="http://schemas.microsoft.com/office/powerpoint/2010/main" val="134748317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20B84C20-7EF5-48E7-9242-B49A26C9A5E4}"/>
              </a:ext>
            </a:extLst>
          </p:cNvPr>
          <p:cNvSpPr txBox="1"/>
          <p:nvPr/>
        </p:nvSpPr>
        <p:spPr>
          <a:xfrm>
            <a:off x="71120" y="101600"/>
            <a:ext cx="8113112" cy="400110"/>
          </a:xfrm>
          <a:prstGeom prst="rect">
            <a:avLst/>
          </a:prstGeom>
          <a:noFill/>
        </p:spPr>
        <p:txBody>
          <a:bodyPr wrap="square" rtlCol="0">
            <a:spAutoFit/>
          </a:bodyPr>
          <a:lstStyle/>
          <a:p>
            <a:r>
              <a:rPr lang="zh-CN" altLang="en-US" sz="2000" b="1" dirty="0">
                <a:solidFill>
                  <a:schemeClr val="bg1"/>
                </a:solidFill>
              </a:rPr>
              <a:t> 图表编辑界面</a:t>
            </a:r>
          </a:p>
        </p:txBody>
      </p:sp>
      <p:pic>
        <p:nvPicPr>
          <p:cNvPr id="5" name="Picture 4">
            <a:extLst>
              <a:ext uri="{FF2B5EF4-FFF2-40B4-BE49-F238E27FC236}">
                <a16:creationId xmlns:a16="http://schemas.microsoft.com/office/drawing/2014/main" id="{08417307-D105-43A6-A530-735B570634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23432" y="836712"/>
            <a:ext cx="6991007" cy="4965661"/>
          </a:xfrm>
          <a:prstGeom prst="rect">
            <a:avLst/>
          </a:prstGeom>
          <a:noFill/>
          <a:ln w="38100">
            <a:solidFill>
              <a:schemeClr val="tx1"/>
            </a:solidFill>
          </a:ln>
          <a:effectLst>
            <a:outerShdw blurRad="292100" dist="139700" dir="2700000" algn="ctr" rotWithShape="0">
              <a:srgbClr val="000000">
                <a:alpha val="65000"/>
              </a:srgbClr>
            </a:outerShdw>
          </a:effectLst>
          <a:extLst>
            <a:ext uri="{909E8E84-426E-40DD-AFC4-6F175D3DCCD1}">
              <a14:hiddenFill xmlns:a14="http://schemas.microsoft.com/office/drawing/2010/main">
                <a:solidFill>
                  <a:srgbClr val="FFFFFF"/>
                </a:solidFill>
              </a14:hiddenFill>
            </a:ext>
          </a:extLst>
        </p:spPr>
      </p:pic>
      <p:sp>
        <p:nvSpPr>
          <p:cNvPr id="7" name="文本框 6">
            <a:extLst>
              <a:ext uri="{FF2B5EF4-FFF2-40B4-BE49-F238E27FC236}">
                <a16:creationId xmlns:a16="http://schemas.microsoft.com/office/drawing/2014/main" id="{0B335414-243E-4278-9A6D-27433A978863}"/>
              </a:ext>
            </a:extLst>
          </p:cNvPr>
          <p:cNvSpPr txBox="1"/>
          <p:nvPr/>
        </p:nvSpPr>
        <p:spPr>
          <a:xfrm>
            <a:off x="623392" y="1373245"/>
            <a:ext cx="3312368" cy="4111510"/>
          </a:xfrm>
          <a:prstGeom prst="rect">
            <a:avLst/>
          </a:prstGeom>
          <a:noFill/>
        </p:spPr>
        <p:txBody>
          <a:bodyPr wrap="square">
            <a:spAutoFit/>
          </a:bodyPr>
          <a:lstStyle/>
          <a:p>
            <a:pPr algn="l">
              <a:lnSpc>
                <a:spcPct val="150000"/>
              </a:lnSpc>
            </a:pPr>
            <a:r>
              <a:rPr lang="en-US" altLang="zh-CN" sz="1600" b="1" i="0" dirty="0">
                <a:solidFill>
                  <a:srgbClr val="334356"/>
                </a:solidFill>
                <a:effectLst/>
                <a:latin typeface="Microsoft YaHei" panose="020B0503020204020204" pitchFamily="34" charset="-122"/>
                <a:ea typeface="Microsoft YaHei" panose="020B0503020204020204" pitchFamily="34" charset="-122"/>
              </a:rPr>
              <a:t>1</a:t>
            </a:r>
            <a:r>
              <a:rPr lang="zh-CN" altLang="en-US" sz="1600" b="1" i="0" dirty="0">
                <a:solidFill>
                  <a:srgbClr val="334356"/>
                </a:solidFill>
                <a:effectLst/>
                <a:latin typeface="Microsoft YaHei" panose="020B0503020204020204" pitchFamily="34" charset="-122"/>
                <a:ea typeface="Microsoft YaHei" panose="020B0503020204020204" pitchFamily="34" charset="-122"/>
              </a:rPr>
              <a:t>）功能配置：</a:t>
            </a:r>
          </a:p>
          <a:p>
            <a:pPr algn="l">
              <a:lnSpc>
                <a:spcPct val="150000"/>
              </a:lnSpc>
            </a:pPr>
            <a:r>
              <a:rPr lang="zh-CN" altLang="en-US" sz="1600" b="0" i="0" dirty="0">
                <a:solidFill>
                  <a:srgbClr val="334356"/>
                </a:solidFill>
                <a:effectLst/>
                <a:latin typeface="Microsoft YaHei" panose="020B0503020204020204" pitchFamily="34" charset="-122"/>
                <a:ea typeface="Microsoft YaHei" panose="020B0503020204020204" pitchFamily="34" charset="-122"/>
              </a:rPr>
              <a:t>对</a:t>
            </a:r>
            <a:r>
              <a:rPr lang="zh-CN" altLang="en-US" sz="1600" b="0" i="0" dirty="0">
                <a:solidFill>
                  <a:srgbClr val="4A5869"/>
                </a:solidFill>
                <a:effectLst/>
                <a:latin typeface="Microsoft YaHei" panose="020B0503020204020204" pitchFamily="34" charset="-122"/>
                <a:ea typeface="Microsoft YaHei" panose="020B0503020204020204" pitchFamily="34" charset="-122"/>
              </a:rPr>
              <a:t>图表组件的操作权限、数</a:t>
            </a:r>
            <a:r>
              <a:rPr lang="zh-CN" altLang="en-US" sz="1600" b="0" i="0" dirty="0">
                <a:solidFill>
                  <a:srgbClr val="334356"/>
                </a:solidFill>
                <a:effectLst/>
                <a:latin typeface="Microsoft YaHei" panose="020B0503020204020204" pitchFamily="34" charset="-122"/>
                <a:ea typeface="Microsoft YaHei" panose="020B0503020204020204" pitchFamily="34" charset="-122"/>
              </a:rPr>
              <a:t>据显示、图例、坐标轴、数据预警、图表联动等设置</a:t>
            </a:r>
            <a:endParaRPr lang="en-US" altLang="zh-CN" sz="1600" b="0" i="0" dirty="0">
              <a:solidFill>
                <a:srgbClr val="334356"/>
              </a:solidFill>
              <a:effectLst/>
              <a:latin typeface="Microsoft YaHei" panose="020B0503020204020204" pitchFamily="34" charset="-122"/>
              <a:ea typeface="Microsoft YaHei" panose="020B0503020204020204" pitchFamily="34" charset="-122"/>
            </a:endParaRPr>
          </a:p>
          <a:p>
            <a:pPr algn="l">
              <a:lnSpc>
                <a:spcPct val="150000"/>
              </a:lnSpc>
            </a:pPr>
            <a:r>
              <a:rPr lang="en-US" altLang="zh-CN" sz="1600" b="1" dirty="0">
                <a:solidFill>
                  <a:srgbClr val="334356"/>
                </a:solidFill>
                <a:latin typeface="Microsoft YaHei" panose="020B0503020204020204" pitchFamily="34" charset="-122"/>
                <a:ea typeface="Microsoft YaHei" panose="020B0503020204020204" pitchFamily="34" charset="-122"/>
              </a:rPr>
              <a:t>2</a:t>
            </a:r>
            <a:r>
              <a:rPr lang="zh-CN" altLang="en-US" sz="1600" b="1" i="0" dirty="0">
                <a:solidFill>
                  <a:srgbClr val="334356"/>
                </a:solidFill>
                <a:effectLst/>
                <a:latin typeface="Microsoft YaHei" panose="020B0503020204020204" pitchFamily="34" charset="-122"/>
                <a:ea typeface="Microsoft YaHei" panose="020B0503020204020204" pitchFamily="34" charset="-122"/>
              </a:rPr>
              <a:t>）</a:t>
            </a:r>
            <a:r>
              <a:rPr lang="zh-CN" altLang="en-US" sz="1600" b="1" dirty="0">
                <a:solidFill>
                  <a:srgbClr val="334356"/>
                </a:solidFill>
                <a:latin typeface="Microsoft YaHei" panose="020B0503020204020204" pitchFamily="34" charset="-122"/>
                <a:ea typeface="Microsoft YaHei" panose="020B0503020204020204" pitchFamily="34" charset="-122"/>
              </a:rPr>
              <a:t>组件样式</a:t>
            </a:r>
            <a:r>
              <a:rPr lang="zh-CN" altLang="en-US" sz="1600" b="1" i="0" dirty="0">
                <a:solidFill>
                  <a:srgbClr val="334356"/>
                </a:solidFill>
                <a:effectLst/>
                <a:latin typeface="Microsoft YaHei" panose="020B0503020204020204" pitchFamily="34" charset="-122"/>
                <a:ea typeface="Microsoft YaHei" panose="020B0503020204020204" pitchFamily="34" charset="-122"/>
              </a:rPr>
              <a:t>：</a:t>
            </a:r>
          </a:p>
          <a:p>
            <a:pPr algn="l">
              <a:lnSpc>
                <a:spcPct val="150000"/>
              </a:lnSpc>
            </a:pPr>
            <a:r>
              <a:rPr lang="zh-CN" altLang="en-US" sz="1600" b="0" i="0" dirty="0">
                <a:solidFill>
                  <a:srgbClr val="334356"/>
                </a:solidFill>
                <a:effectLst/>
                <a:latin typeface="Microsoft YaHei" panose="020B0503020204020204" pitchFamily="34" charset="-122"/>
                <a:ea typeface="Microsoft YaHei" panose="020B0503020204020204" pitchFamily="34" charset="-122"/>
              </a:rPr>
              <a:t>通过</a:t>
            </a:r>
            <a:r>
              <a:rPr lang="zh-CN" altLang="en-US" sz="1600" b="0" i="0" dirty="0">
                <a:solidFill>
                  <a:srgbClr val="334356"/>
                </a:solidFill>
                <a:effectLst/>
                <a:latin typeface="微软雅黑" panose="020B0503020204020204" pitchFamily="34" charset="-122"/>
                <a:ea typeface="微软雅黑" panose="020B0503020204020204" pitchFamily="34" charset="-122"/>
              </a:rPr>
              <a:t>调整图形和表格类组件的组件</a:t>
            </a:r>
            <a:r>
              <a:rPr lang="zh-CN" altLang="en-US" sz="1600" b="0" i="0" dirty="0">
                <a:solidFill>
                  <a:srgbClr val="334356"/>
                </a:solidFill>
                <a:effectLst/>
                <a:latin typeface="Microsoft YaHei" panose="020B0503020204020204" pitchFamily="34" charset="-122"/>
                <a:ea typeface="Microsoft YaHei" panose="020B0503020204020204" pitchFamily="34" charset="-122"/>
              </a:rPr>
              <a:t>样式，对组件进行美化，改变组件的风格</a:t>
            </a:r>
            <a:endParaRPr lang="en-US" altLang="zh-CN" sz="1600" b="0" i="0" dirty="0">
              <a:solidFill>
                <a:srgbClr val="334356"/>
              </a:solidFill>
              <a:effectLst/>
              <a:latin typeface="Microsoft YaHei" panose="020B0503020204020204" pitchFamily="34" charset="-122"/>
              <a:ea typeface="Microsoft YaHei" panose="020B0503020204020204" pitchFamily="34" charset="-122"/>
            </a:endParaRPr>
          </a:p>
          <a:p>
            <a:pPr algn="l">
              <a:lnSpc>
                <a:spcPct val="150000"/>
              </a:lnSpc>
            </a:pPr>
            <a:r>
              <a:rPr lang="en-US" altLang="zh-CN" sz="1600" b="1" dirty="0">
                <a:solidFill>
                  <a:srgbClr val="334356"/>
                </a:solidFill>
                <a:latin typeface="Microsoft YaHei" panose="020B0503020204020204" pitchFamily="34" charset="-122"/>
                <a:ea typeface="Microsoft YaHei" panose="020B0503020204020204" pitchFamily="34" charset="-122"/>
              </a:rPr>
              <a:t>3</a:t>
            </a:r>
            <a:r>
              <a:rPr lang="zh-CN" altLang="en-US" sz="1600" b="1" i="0" dirty="0">
                <a:solidFill>
                  <a:srgbClr val="334356"/>
                </a:solidFill>
                <a:effectLst/>
                <a:latin typeface="Microsoft YaHei" panose="020B0503020204020204" pitchFamily="34" charset="-122"/>
                <a:ea typeface="Microsoft YaHei" panose="020B0503020204020204" pitchFamily="34" charset="-122"/>
              </a:rPr>
              <a:t>）</a:t>
            </a:r>
            <a:r>
              <a:rPr lang="zh-CN" altLang="en-US" sz="1600" b="1" dirty="0">
                <a:solidFill>
                  <a:srgbClr val="334356"/>
                </a:solidFill>
                <a:latin typeface="Microsoft YaHei" panose="020B0503020204020204" pitchFamily="34" charset="-122"/>
                <a:ea typeface="Microsoft YaHei" panose="020B0503020204020204" pitchFamily="34" charset="-122"/>
              </a:rPr>
              <a:t>图表排序</a:t>
            </a:r>
            <a:r>
              <a:rPr lang="zh-CN" altLang="en-US" sz="1600" b="1" i="0" dirty="0">
                <a:solidFill>
                  <a:srgbClr val="334356"/>
                </a:solidFill>
                <a:effectLst/>
                <a:latin typeface="Microsoft YaHei" panose="020B0503020204020204" pitchFamily="34" charset="-122"/>
                <a:ea typeface="Microsoft YaHei" panose="020B0503020204020204" pitchFamily="34" charset="-122"/>
              </a:rPr>
              <a:t>：</a:t>
            </a:r>
          </a:p>
          <a:p>
            <a:pPr algn="l">
              <a:lnSpc>
                <a:spcPct val="150000"/>
              </a:lnSpc>
            </a:pPr>
            <a:r>
              <a:rPr lang="zh-CN" altLang="en-US" sz="1600" b="0" i="0" dirty="0">
                <a:solidFill>
                  <a:srgbClr val="334356"/>
                </a:solidFill>
                <a:effectLst/>
                <a:latin typeface="Microsoft YaHei" panose="020B0503020204020204" pitchFamily="34" charset="-122"/>
                <a:ea typeface="Microsoft YaHei" panose="020B0503020204020204" pitchFamily="34" charset="-122"/>
              </a:rPr>
              <a:t>对仪表盘中的图表数据进行排序便于数据的查看和管理</a:t>
            </a:r>
          </a:p>
        </p:txBody>
      </p:sp>
    </p:spTree>
    <p:extLst>
      <p:ext uri="{BB962C8B-B14F-4D97-AF65-F5344CB8AC3E}">
        <p14:creationId xmlns:p14="http://schemas.microsoft.com/office/powerpoint/2010/main" val="120821665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20B84C20-7EF5-48E7-9242-B49A26C9A5E4}"/>
              </a:ext>
            </a:extLst>
          </p:cNvPr>
          <p:cNvSpPr txBox="1"/>
          <p:nvPr/>
        </p:nvSpPr>
        <p:spPr>
          <a:xfrm>
            <a:off x="71120" y="101600"/>
            <a:ext cx="8113112" cy="400110"/>
          </a:xfrm>
          <a:prstGeom prst="rect">
            <a:avLst/>
          </a:prstGeom>
          <a:noFill/>
        </p:spPr>
        <p:txBody>
          <a:bodyPr wrap="square" rtlCol="0">
            <a:spAutoFit/>
          </a:bodyPr>
          <a:lstStyle/>
          <a:p>
            <a:r>
              <a:rPr lang="zh-CN" altLang="en-US" sz="2000" b="1" dirty="0">
                <a:solidFill>
                  <a:schemeClr val="bg1"/>
                </a:solidFill>
              </a:rPr>
              <a:t> 图表制作</a:t>
            </a:r>
          </a:p>
        </p:txBody>
      </p:sp>
      <p:pic>
        <p:nvPicPr>
          <p:cNvPr id="10242" name="Picture 2">
            <a:extLst>
              <a:ext uri="{FF2B5EF4-FFF2-40B4-BE49-F238E27FC236}">
                <a16:creationId xmlns:a16="http://schemas.microsoft.com/office/drawing/2014/main" id="{52E2EC33-19FB-497F-883C-EB62D8F7647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59696" y="653492"/>
            <a:ext cx="8496944" cy="5551018"/>
          </a:xfrm>
          <a:prstGeom prst="rect">
            <a:avLst/>
          </a:prstGeom>
          <a:noFill/>
          <a:ln w="38100">
            <a:solidFill>
              <a:schemeClr val="tx1"/>
            </a:solidFill>
          </a:ln>
          <a:effectLst>
            <a:outerShdw blurRad="292100" dist="139700" dir="2700000" algn="ctr" rotWithShape="0">
              <a:srgbClr val="000000">
                <a:alpha val="65000"/>
              </a:srgbClr>
            </a:outerShdw>
          </a:effectLst>
          <a:extLst>
            <a:ext uri="{909E8E84-426E-40DD-AFC4-6F175D3DCCD1}">
              <a14:hiddenFill xmlns:a14="http://schemas.microsoft.com/office/drawing/2010/main">
                <a:solidFill>
                  <a:srgbClr val="FFFFFF"/>
                </a:solidFill>
              </a14:hiddenFill>
            </a:ext>
          </a:extLst>
        </p:spPr>
      </p:pic>
      <p:sp>
        <p:nvSpPr>
          <p:cNvPr id="5" name="标注: 下箭头 4">
            <a:extLst>
              <a:ext uri="{FF2B5EF4-FFF2-40B4-BE49-F238E27FC236}">
                <a16:creationId xmlns:a16="http://schemas.microsoft.com/office/drawing/2014/main" id="{FC8C15A0-4EC5-4284-A7E0-860C94E60679}"/>
              </a:ext>
            </a:extLst>
          </p:cNvPr>
          <p:cNvSpPr/>
          <p:nvPr/>
        </p:nvSpPr>
        <p:spPr>
          <a:xfrm>
            <a:off x="263352" y="1835736"/>
            <a:ext cx="2664296" cy="749975"/>
          </a:xfrm>
          <a:prstGeom prst="downArrowCallou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选择图表类型</a:t>
            </a:r>
          </a:p>
        </p:txBody>
      </p:sp>
      <p:sp>
        <p:nvSpPr>
          <p:cNvPr id="6" name="标注: 下箭头 5">
            <a:extLst>
              <a:ext uri="{FF2B5EF4-FFF2-40B4-BE49-F238E27FC236}">
                <a16:creationId xmlns:a16="http://schemas.microsoft.com/office/drawing/2014/main" id="{6275F5A5-F28F-4BF3-83BE-2BDF48ADA7C3}"/>
              </a:ext>
            </a:extLst>
          </p:cNvPr>
          <p:cNvSpPr/>
          <p:nvPr/>
        </p:nvSpPr>
        <p:spPr>
          <a:xfrm>
            <a:off x="263352" y="2710005"/>
            <a:ext cx="2664296" cy="749975"/>
          </a:xfrm>
          <a:prstGeom prst="downArrowCallou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添加维度</a:t>
            </a:r>
            <a:r>
              <a:rPr lang="en-US" altLang="zh-CN" dirty="0"/>
              <a:t>/</a:t>
            </a:r>
            <a:r>
              <a:rPr lang="zh-CN" altLang="en-US" dirty="0"/>
              <a:t>指标</a:t>
            </a:r>
          </a:p>
        </p:txBody>
      </p:sp>
      <p:sp>
        <p:nvSpPr>
          <p:cNvPr id="7" name="标注: 下箭头 6">
            <a:extLst>
              <a:ext uri="{FF2B5EF4-FFF2-40B4-BE49-F238E27FC236}">
                <a16:creationId xmlns:a16="http://schemas.microsoft.com/office/drawing/2014/main" id="{35C0BFD2-908F-427D-9171-8BE87D5DA6E5}"/>
              </a:ext>
            </a:extLst>
          </p:cNvPr>
          <p:cNvSpPr/>
          <p:nvPr/>
        </p:nvSpPr>
        <p:spPr>
          <a:xfrm>
            <a:off x="263352" y="3584274"/>
            <a:ext cx="2664296" cy="749975"/>
          </a:xfrm>
          <a:prstGeom prst="downArrowCallou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功能配置</a:t>
            </a:r>
          </a:p>
        </p:txBody>
      </p:sp>
      <p:sp>
        <p:nvSpPr>
          <p:cNvPr id="9" name="矩形 8">
            <a:extLst>
              <a:ext uri="{FF2B5EF4-FFF2-40B4-BE49-F238E27FC236}">
                <a16:creationId xmlns:a16="http://schemas.microsoft.com/office/drawing/2014/main" id="{A7701531-D907-4D35-B3F3-71BA009294A0}"/>
              </a:ext>
            </a:extLst>
          </p:cNvPr>
          <p:cNvSpPr/>
          <p:nvPr/>
        </p:nvSpPr>
        <p:spPr>
          <a:xfrm>
            <a:off x="263352" y="4440499"/>
            <a:ext cx="2664296" cy="428661"/>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组件样式设置</a:t>
            </a:r>
          </a:p>
        </p:txBody>
      </p:sp>
      <p:pic>
        <p:nvPicPr>
          <p:cNvPr id="10244" name="Picture 4">
            <a:extLst>
              <a:ext uri="{FF2B5EF4-FFF2-40B4-BE49-F238E27FC236}">
                <a16:creationId xmlns:a16="http://schemas.microsoft.com/office/drawing/2014/main" id="{FA9F8793-B2BE-4464-80F8-8431C60464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59696" y="653491"/>
            <a:ext cx="8496944" cy="5551018"/>
          </a:xfrm>
          <a:prstGeom prst="rect">
            <a:avLst/>
          </a:prstGeom>
          <a:noFill/>
          <a:ln w="38100">
            <a:solidFill>
              <a:schemeClr val="tx1"/>
            </a:solidFill>
          </a:ln>
          <a:effectLst>
            <a:outerShdw blurRad="292100" dist="139700" dir="2700000" algn="ctr" rotWithShape="0">
              <a:srgbClr val="000000">
                <a:alpha val="65000"/>
              </a:srgbClr>
            </a:outerShdw>
          </a:effectLst>
          <a:extLst>
            <a:ext uri="{909E8E84-426E-40DD-AFC4-6F175D3DCCD1}">
              <a14:hiddenFill xmlns:a14="http://schemas.microsoft.com/office/drawing/2010/main">
                <a:solidFill>
                  <a:srgbClr val="FFFFFF"/>
                </a:solidFill>
              </a14:hiddenFill>
            </a:ext>
          </a:extLst>
        </p:spPr>
      </p:pic>
      <p:pic>
        <p:nvPicPr>
          <p:cNvPr id="10246" name="Picture 6">
            <a:extLst>
              <a:ext uri="{FF2B5EF4-FFF2-40B4-BE49-F238E27FC236}">
                <a16:creationId xmlns:a16="http://schemas.microsoft.com/office/drawing/2014/main" id="{2DB50392-96B5-42A1-9628-6BAE9A605D0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59696" y="653490"/>
            <a:ext cx="8496944" cy="5551019"/>
          </a:xfrm>
          <a:prstGeom prst="rect">
            <a:avLst/>
          </a:prstGeom>
          <a:noFill/>
          <a:ln w="38100">
            <a:solidFill>
              <a:schemeClr val="tx1"/>
            </a:solidFill>
          </a:ln>
          <a:effectLst>
            <a:outerShdw blurRad="292100" dist="139700" dir="2700000" algn="ctr" rotWithShape="0">
              <a:srgbClr val="000000">
                <a:alpha val="65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51489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0" presetClass="entr" presetSubtype="0" fill="hold" nodeType="withEffect">
                                  <p:stCondLst>
                                    <p:cond delay="0"/>
                                  </p:stCondLst>
                                  <p:childTnLst>
                                    <p:set>
                                      <p:cBhvr>
                                        <p:cTn id="8" dur="1" fill="hold">
                                          <p:stCondLst>
                                            <p:cond delay="0"/>
                                          </p:stCondLst>
                                        </p:cTn>
                                        <p:tgtEl>
                                          <p:spTgt spid="10242"/>
                                        </p:tgtEl>
                                        <p:attrNameLst>
                                          <p:attrName>style.visibility</p:attrName>
                                        </p:attrNameLst>
                                      </p:cBhvr>
                                      <p:to>
                                        <p:strVal val="visible"/>
                                      </p:to>
                                    </p:set>
                                    <p:animEffect transition="in" filter="fade">
                                      <p:cBhvr>
                                        <p:cTn id="9" dur="500"/>
                                        <p:tgtEl>
                                          <p:spTgt spid="10242"/>
                                        </p:tgtEl>
                                      </p:cBhvr>
                                    </p:animEffect>
                                  </p:childTnLst>
                                </p:cTn>
                              </p:par>
                            </p:childTnLst>
                          </p:cTn>
                        </p:par>
                      </p:childTnLst>
                    </p:cTn>
                  </p:par>
                  <p:par>
                    <p:cTn id="10" fill="hold">
                      <p:stCondLst>
                        <p:cond delay="indefinite"/>
                      </p:stCondLst>
                      <p:childTnLst>
                        <p:par>
                          <p:cTn id="11" fill="hold">
                            <p:stCondLst>
                              <p:cond delay="0"/>
                            </p:stCondLst>
                            <p:childTnLst>
                              <p:par>
                                <p:cTn id="12" presetID="1"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childTnLst>
                                </p:cTn>
                              </p:par>
                            </p:childTnLst>
                          </p:cTn>
                        </p:par>
                      </p:childTnLst>
                    </p:cTn>
                  </p:par>
                  <p:par>
                    <p:cTn id="14" fill="hold">
                      <p:stCondLst>
                        <p:cond delay="indefinite"/>
                      </p:stCondLst>
                      <p:childTnLst>
                        <p:par>
                          <p:cTn id="15" fill="hold">
                            <p:stCondLst>
                              <p:cond delay="0"/>
                            </p:stCondLst>
                            <p:childTnLst>
                              <p:par>
                                <p:cTn id="16" presetID="1" presetClass="entr" presetSubtype="0"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childTnLst>
                                </p:cTn>
                              </p:par>
                              <p:par>
                                <p:cTn id="18" presetID="1" presetClass="entr" presetSubtype="0" fill="hold" nodeType="withEffect">
                                  <p:stCondLst>
                                    <p:cond delay="0"/>
                                  </p:stCondLst>
                                  <p:childTnLst>
                                    <p:set>
                                      <p:cBhvr>
                                        <p:cTn id="19" dur="1" fill="hold">
                                          <p:stCondLst>
                                            <p:cond delay="0"/>
                                          </p:stCondLst>
                                        </p:cTn>
                                        <p:tgtEl>
                                          <p:spTgt spid="10244"/>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1" presetClass="entr" presetSubtype="0" fill="hold" grpId="0" nodeType="clickEffect">
                                  <p:stCondLst>
                                    <p:cond delay="0"/>
                                  </p:stCondLst>
                                  <p:childTnLst>
                                    <p:set>
                                      <p:cBhvr>
                                        <p:cTn id="23" dur="1" fill="hold">
                                          <p:stCondLst>
                                            <p:cond delay="0"/>
                                          </p:stCondLst>
                                        </p:cTn>
                                        <p:tgtEl>
                                          <p:spTgt spid="9"/>
                                        </p:tgtEl>
                                        <p:attrNameLst>
                                          <p:attrName>style.visibility</p:attrName>
                                        </p:attrNameLst>
                                      </p:cBhvr>
                                      <p:to>
                                        <p:strVal val="visible"/>
                                      </p:to>
                                    </p:set>
                                  </p:childTnLst>
                                </p:cTn>
                              </p:par>
                              <p:par>
                                <p:cTn id="24" presetID="1" presetClass="entr" presetSubtype="0" fill="hold" nodeType="withEffect">
                                  <p:stCondLst>
                                    <p:cond delay="0"/>
                                  </p:stCondLst>
                                  <p:childTnLst>
                                    <p:set>
                                      <p:cBhvr>
                                        <p:cTn id="25" dur="1" fill="hold">
                                          <p:stCondLst>
                                            <p:cond delay="0"/>
                                          </p:stCondLst>
                                        </p:cTn>
                                        <p:tgtEl>
                                          <p:spTgt spid="1024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20B84C20-7EF5-48E7-9242-B49A26C9A5E4}"/>
              </a:ext>
            </a:extLst>
          </p:cNvPr>
          <p:cNvSpPr txBox="1"/>
          <p:nvPr/>
        </p:nvSpPr>
        <p:spPr>
          <a:xfrm>
            <a:off x="71120" y="101600"/>
            <a:ext cx="8113112" cy="400110"/>
          </a:xfrm>
          <a:prstGeom prst="rect">
            <a:avLst/>
          </a:prstGeom>
          <a:noFill/>
        </p:spPr>
        <p:txBody>
          <a:bodyPr wrap="square" rtlCol="0">
            <a:spAutoFit/>
          </a:bodyPr>
          <a:lstStyle/>
          <a:p>
            <a:r>
              <a:rPr lang="zh-CN" altLang="en-US" sz="2000" b="1" dirty="0">
                <a:solidFill>
                  <a:schemeClr val="bg1"/>
                </a:solidFill>
              </a:rPr>
              <a:t> 图表类型选择</a:t>
            </a:r>
          </a:p>
        </p:txBody>
      </p:sp>
      <p:graphicFrame>
        <p:nvGraphicFramePr>
          <p:cNvPr id="3" name="表格 2">
            <a:extLst>
              <a:ext uri="{FF2B5EF4-FFF2-40B4-BE49-F238E27FC236}">
                <a16:creationId xmlns:a16="http://schemas.microsoft.com/office/drawing/2014/main" id="{4CA5EFC2-73F4-4542-BD6D-1A5A2EF488BC}"/>
              </a:ext>
            </a:extLst>
          </p:cNvPr>
          <p:cNvGraphicFramePr>
            <a:graphicFrameLocks noGrp="1"/>
          </p:cNvGraphicFramePr>
          <p:nvPr>
            <p:extLst>
              <p:ext uri="{D42A27DB-BD31-4B8C-83A1-F6EECF244321}">
                <p14:modId xmlns:p14="http://schemas.microsoft.com/office/powerpoint/2010/main" val="1700707409"/>
              </p:ext>
            </p:extLst>
          </p:nvPr>
        </p:nvGraphicFramePr>
        <p:xfrm>
          <a:off x="1127448" y="689981"/>
          <a:ext cx="9937104" cy="5478038"/>
        </p:xfrm>
        <a:graphic>
          <a:graphicData uri="http://schemas.openxmlformats.org/drawingml/2006/table">
            <a:tbl>
              <a:tblPr/>
              <a:tblGrid>
                <a:gridCol w="1806746">
                  <a:extLst>
                    <a:ext uri="{9D8B030D-6E8A-4147-A177-3AD203B41FA5}">
                      <a16:colId xmlns:a16="http://schemas.microsoft.com/office/drawing/2014/main" val="385149835"/>
                    </a:ext>
                  </a:extLst>
                </a:gridCol>
                <a:gridCol w="4350361">
                  <a:extLst>
                    <a:ext uri="{9D8B030D-6E8A-4147-A177-3AD203B41FA5}">
                      <a16:colId xmlns:a16="http://schemas.microsoft.com/office/drawing/2014/main" val="239010409"/>
                    </a:ext>
                  </a:extLst>
                </a:gridCol>
                <a:gridCol w="3779997">
                  <a:extLst>
                    <a:ext uri="{9D8B030D-6E8A-4147-A177-3AD203B41FA5}">
                      <a16:colId xmlns:a16="http://schemas.microsoft.com/office/drawing/2014/main" val="4263158363"/>
                    </a:ext>
                  </a:extLst>
                </a:gridCol>
              </a:tblGrid>
              <a:tr h="656292">
                <a:tc>
                  <a:txBody>
                    <a:bodyPr/>
                    <a:lstStyle/>
                    <a:p>
                      <a:pPr algn="ctr" fontAlgn="ctr"/>
                      <a:r>
                        <a:rPr lang="zh-CN" altLang="en-US" sz="1800" b="1" dirty="0">
                          <a:solidFill>
                            <a:schemeClr val="bg1"/>
                          </a:solidFill>
                          <a:effectLst/>
                          <a:latin typeface="+mn-ea"/>
                          <a:ea typeface="+mn-ea"/>
                        </a:rPr>
                        <a:t>分类</a:t>
                      </a:r>
                      <a:endParaRPr lang="zh-CN" altLang="en-US" sz="1800" dirty="0">
                        <a:solidFill>
                          <a:schemeClr val="bg1"/>
                        </a:solidFill>
                        <a:effectLst/>
                        <a:latin typeface="+mn-ea"/>
                        <a:ea typeface="+mn-ea"/>
                      </a:endParaRPr>
                    </a:p>
                  </a:txBody>
                  <a:tcPr marL="27505" marR="27505" marT="13753" marB="13753"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tx2">
                        <a:lumMod val="40000"/>
                        <a:lumOff val="60000"/>
                      </a:schemeClr>
                    </a:solidFill>
                  </a:tcPr>
                </a:tc>
                <a:tc>
                  <a:txBody>
                    <a:bodyPr/>
                    <a:lstStyle/>
                    <a:p>
                      <a:pPr algn="ctr" fontAlgn="ctr"/>
                      <a:r>
                        <a:rPr lang="zh-CN" altLang="en-US" sz="1800" b="1" dirty="0">
                          <a:solidFill>
                            <a:schemeClr val="bg1"/>
                          </a:solidFill>
                          <a:effectLst/>
                          <a:latin typeface="+mn-ea"/>
                          <a:ea typeface="+mn-ea"/>
                        </a:rPr>
                        <a:t>释义</a:t>
                      </a:r>
                      <a:endParaRPr lang="zh-CN" altLang="en-US" sz="1800" dirty="0">
                        <a:solidFill>
                          <a:schemeClr val="bg1"/>
                        </a:solidFill>
                        <a:effectLst/>
                        <a:latin typeface="+mn-ea"/>
                        <a:ea typeface="+mn-ea"/>
                      </a:endParaRPr>
                    </a:p>
                  </a:txBody>
                  <a:tcPr marL="27505" marR="27505" marT="13753" marB="13753"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tx2">
                        <a:lumMod val="40000"/>
                        <a:lumOff val="60000"/>
                      </a:schemeClr>
                    </a:solidFill>
                  </a:tcPr>
                </a:tc>
                <a:tc>
                  <a:txBody>
                    <a:bodyPr/>
                    <a:lstStyle/>
                    <a:p>
                      <a:pPr algn="ctr" fontAlgn="ctr"/>
                      <a:r>
                        <a:rPr lang="zh-CN" altLang="en-US" sz="1800" b="1" dirty="0">
                          <a:solidFill>
                            <a:schemeClr val="bg1"/>
                          </a:solidFill>
                          <a:effectLst/>
                          <a:latin typeface="+mn-ea"/>
                          <a:ea typeface="+mn-ea"/>
                        </a:rPr>
                        <a:t>适合的图表类型</a:t>
                      </a:r>
                      <a:endParaRPr lang="zh-CN" altLang="en-US" sz="1800" dirty="0">
                        <a:solidFill>
                          <a:schemeClr val="bg1"/>
                        </a:solidFill>
                        <a:effectLst/>
                        <a:latin typeface="+mn-ea"/>
                        <a:ea typeface="+mn-ea"/>
                      </a:endParaRPr>
                    </a:p>
                  </a:txBody>
                  <a:tcPr marL="27505" marR="27505" marT="13753" marB="13753"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tx2">
                        <a:lumMod val="40000"/>
                        <a:lumOff val="60000"/>
                      </a:schemeClr>
                    </a:solidFill>
                  </a:tcPr>
                </a:tc>
                <a:extLst>
                  <a:ext uri="{0D108BD9-81ED-4DB2-BD59-A6C34878D82A}">
                    <a16:rowId xmlns:a16="http://schemas.microsoft.com/office/drawing/2014/main" val="3913865796"/>
                  </a:ext>
                </a:extLst>
              </a:tr>
              <a:tr h="648072">
                <a:tc>
                  <a:txBody>
                    <a:bodyPr/>
                    <a:lstStyle/>
                    <a:p>
                      <a:pPr algn="ctr" fontAlgn="ctr"/>
                      <a:r>
                        <a:rPr lang="zh-CN" altLang="en-US" sz="1400" dirty="0">
                          <a:effectLst/>
                          <a:latin typeface="+mn-ea"/>
                          <a:ea typeface="+mn-ea"/>
                        </a:rPr>
                        <a:t>比较</a:t>
                      </a:r>
                    </a:p>
                  </a:txBody>
                  <a:tcPr marL="27505" marR="27505" marT="13753" marB="13753"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tc>
                  <a:txBody>
                    <a:bodyPr/>
                    <a:lstStyle/>
                    <a:p>
                      <a:pPr algn="ctr" fontAlgn="ctr"/>
                      <a:r>
                        <a:rPr lang="zh-CN" altLang="en-US" sz="1400" dirty="0">
                          <a:effectLst/>
                          <a:latin typeface="+mn-ea"/>
                          <a:ea typeface="+mn-ea"/>
                        </a:rPr>
                        <a:t>可以展示事物的排列顺序</a:t>
                      </a:r>
                      <a:r>
                        <a:rPr lang="en-US" altLang="zh-CN" sz="1400" dirty="0">
                          <a:effectLst/>
                          <a:latin typeface="+mn-ea"/>
                          <a:ea typeface="+mn-ea"/>
                        </a:rPr>
                        <a:t>——</a:t>
                      </a:r>
                      <a:r>
                        <a:rPr lang="zh-CN" altLang="en-US" sz="1400" dirty="0">
                          <a:effectLst/>
                          <a:latin typeface="+mn-ea"/>
                          <a:ea typeface="+mn-ea"/>
                        </a:rPr>
                        <a:t>是差不多，还是一个比另一个更多或更少</a:t>
                      </a:r>
                    </a:p>
                  </a:txBody>
                  <a:tcPr marL="27505" marR="27505" marT="13753" marB="13753"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tc>
                  <a:txBody>
                    <a:bodyPr/>
                    <a:lstStyle/>
                    <a:p>
                      <a:pPr algn="ctr" fontAlgn="ctr"/>
                      <a:r>
                        <a:rPr lang="zh-CN" altLang="en-US" sz="1400" dirty="0">
                          <a:effectLst/>
                          <a:latin typeface="+mn-ea"/>
                          <a:ea typeface="+mn-ea"/>
                        </a:rPr>
                        <a:t>柱形图、双轴图、条形图、雷达图</a:t>
                      </a:r>
                    </a:p>
                  </a:txBody>
                  <a:tcPr marL="27505" marR="27505" marT="13753" marB="13753"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extLst>
                  <a:ext uri="{0D108BD9-81ED-4DB2-BD59-A6C34878D82A}">
                    <a16:rowId xmlns:a16="http://schemas.microsoft.com/office/drawing/2014/main" val="4032960280"/>
                  </a:ext>
                </a:extLst>
              </a:tr>
              <a:tr h="792088">
                <a:tc>
                  <a:txBody>
                    <a:bodyPr/>
                    <a:lstStyle/>
                    <a:p>
                      <a:pPr algn="ctr" fontAlgn="ctr"/>
                      <a:r>
                        <a:rPr lang="zh-CN" altLang="en-US" sz="1400" dirty="0">
                          <a:effectLst/>
                          <a:latin typeface="+mn-ea"/>
                          <a:ea typeface="+mn-ea"/>
                        </a:rPr>
                        <a:t>占比</a:t>
                      </a:r>
                    </a:p>
                  </a:txBody>
                  <a:tcPr marL="27505" marR="27505" marT="13753" marB="13753"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tc>
                  <a:txBody>
                    <a:bodyPr/>
                    <a:lstStyle/>
                    <a:p>
                      <a:pPr algn="ctr" fontAlgn="ctr"/>
                      <a:r>
                        <a:rPr lang="zh-CN" altLang="en-US" sz="1400" dirty="0">
                          <a:effectLst/>
                          <a:latin typeface="+mn-ea"/>
                          <a:ea typeface="+mn-ea"/>
                        </a:rPr>
                        <a:t>主要关注每个部分所占整体的百分比</a:t>
                      </a:r>
                    </a:p>
                  </a:txBody>
                  <a:tcPr marL="27505" marR="27505" marT="13753" marB="13753"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tc>
                  <a:txBody>
                    <a:bodyPr/>
                    <a:lstStyle/>
                    <a:p>
                      <a:pPr algn="ctr" fontAlgn="ctr"/>
                      <a:r>
                        <a:rPr lang="zh-CN" altLang="en-US" sz="1400" dirty="0">
                          <a:effectLst/>
                          <a:latin typeface="+mn-ea"/>
                          <a:ea typeface="+mn-ea"/>
                        </a:rPr>
                        <a:t>饼图</a:t>
                      </a:r>
                    </a:p>
                  </a:txBody>
                  <a:tcPr marL="27505" marR="27505" marT="13753" marB="13753"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extLst>
                  <a:ext uri="{0D108BD9-81ED-4DB2-BD59-A6C34878D82A}">
                    <a16:rowId xmlns:a16="http://schemas.microsoft.com/office/drawing/2014/main" val="377972522"/>
                  </a:ext>
                </a:extLst>
              </a:tr>
              <a:tr h="831952">
                <a:tc>
                  <a:txBody>
                    <a:bodyPr/>
                    <a:lstStyle/>
                    <a:p>
                      <a:pPr algn="ctr" fontAlgn="ctr"/>
                      <a:r>
                        <a:rPr lang="zh-CN" altLang="en-US" sz="1400" dirty="0">
                          <a:effectLst/>
                          <a:latin typeface="+mn-ea"/>
                          <a:ea typeface="+mn-ea"/>
                        </a:rPr>
                        <a:t>趋势</a:t>
                      </a:r>
                    </a:p>
                  </a:txBody>
                  <a:tcPr marL="27505" marR="27505" marT="13753" marB="13753"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tc>
                  <a:txBody>
                    <a:bodyPr/>
                    <a:lstStyle/>
                    <a:p>
                      <a:pPr algn="ctr" fontAlgn="ctr"/>
                      <a:r>
                        <a:rPr lang="zh-CN" altLang="en-US" sz="1400" dirty="0">
                          <a:effectLst/>
                          <a:latin typeface="+mn-ea"/>
                          <a:ea typeface="+mn-ea"/>
                        </a:rPr>
                        <a:t>最常见的一种时间序列关系，关心数据如何随着时间变化而变化</a:t>
                      </a:r>
                    </a:p>
                  </a:txBody>
                  <a:tcPr marL="27505" marR="27505" marT="13753" marB="13753"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tc>
                  <a:txBody>
                    <a:bodyPr/>
                    <a:lstStyle/>
                    <a:p>
                      <a:pPr algn="ctr" fontAlgn="ctr"/>
                      <a:r>
                        <a:rPr lang="zh-CN" altLang="en-US" sz="1400" dirty="0">
                          <a:effectLst/>
                          <a:latin typeface="+mn-ea"/>
                          <a:ea typeface="+mn-ea"/>
                        </a:rPr>
                        <a:t>折线图、面积图</a:t>
                      </a:r>
                    </a:p>
                  </a:txBody>
                  <a:tcPr marL="27505" marR="27505" marT="13753" marB="13753"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extLst>
                  <a:ext uri="{0D108BD9-81ED-4DB2-BD59-A6C34878D82A}">
                    <a16:rowId xmlns:a16="http://schemas.microsoft.com/office/drawing/2014/main" val="2572266575"/>
                  </a:ext>
                </a:extLst>
              </a:tr>
              <a:tr h="752224">
                <a:tc>
                  <a:txBody>
                    <a:bodyPr/>
                    <a:lstStyle/>
                    <a:p>
                      <a:pPr algn="ctr" fontAlgn="ctr"/>
                      <a:r>
                        <a:rPr lang="zh-CN" altLang="en-US" sz="1400" dirty="0">
                          <a:effectLst/>
                          <a:latin typeface="+mn-ea"/>
                          <a:ea typeface="+mn-ea"/>
                        </a:rPr>
                        <a:t>汇总</a:t>
                      </a:r>
                    </a:p>
                  </a:txBody>
                  <a:tcPr marL="27505" marR="27505" marT="13753" marB="13753"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tc>
                  <a:txBody>
                    <a:bodyPr/>
                    <a:lstStyle/>
                    <a:p>
                      <a:pPr algn="ctr" fontAlgn="ctr"/>
                      <a:r>
                        <a:rPr lang="zh-CN" altLang="en-US" sz="1400" dirty="0">
                          <a:effectLst/>
                          <a:latin typeface="+mn-ea"/>
                          <a:ea typeface="+mn-ea"/>
                        </a:rPr>
                        <a:t>对数据的指标进行汇总统计</a:t>
                      </a:r>
                    </a:p>
                  </a:txBody>
                  <a:tcPr marL="27505" marR="27505" marT="13753" marB="13753"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tc>
                  <a:txBody>
                    <a:bodyPr/>
                    <a:lstStyle/>
                    <a:p>
                      <a:pPr algn="ctr" fontAlgn="ctr"/>
                      <a:r>
                        <a:rPr lang="zh-CN" altLang="en-US" sz="1400" dirty="0">
                          <a:effectLst/>
                          <a:latin typeface="+mn-ea"/>
                          <a:ea typeface="+mn-ea"/>
                        </a:rPr>
                        <a:t>指标图、透视表</a:t>
                      </a:r>
                    </a:p>
                  </a:txBody>
                  <a:tcPr marL="27505" marR="27505" marT="13753" marB="13753"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extLst>
                  <a:ext uri="{0D108BD9-81ED-4DB2-BD59-A6C34878D82A}">
                    <a16:rowId xmlns:a16="http://schemas.microsoft.com/office/drawing/2014/main" val="1678291952"/>
                  </a:ext>
                </a:extLst>
              </a:tr>
              <a:tr h="1098966">
                <a:tc>
                  <a:txBody>
                    <a:bodyPr/>
                    <a:lstStyle/>
                    <a:p>
                      <a:pPr algn="ctr" fontAlgn="ctr"/>
                      <a:r>
                        <a:rPr lang="zh-CN" altLang="en-US" sz="1400" dirty="0">
                          <a:effectLst/>
                          <a:latin typeface="+mn-ea"/>
                          <a:ea typeface="+mn-ea"/>
                        </a:rPr>
                        <a:t>分布</a:t>
                      </a:r>
                    </a:p>
                  </a:txBody>
                  <a:tcPr marL="27505" marR="27505" marT="13753" marB="13753"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tc>
                  <a:txBody>
                    <a:bodyPr/>
                    <a:lstStyle/>
                    <a:p>
                      <a:pPr algn="ctr" fontAlgn="ctr"/>
                      <a:r>
                        <a:rPr lang="zh-CN" altLang="en-US" sz="1400" dirty="0">
                          <a:effectLst/>
                          <a:latin typeface="+mn-ea"/>
                          <a:ea typeface="+mn-ea"/>
                        </a:rPr>
                        <a:t>关心各数值范围内各包含了多少项目，典型的信息会包含：“集中”、“频率”与“分布”等</a:t>
                      </a:r>
                    </a:p>
                  </a:txBody>
                  <a:tcPr marL="27505" marR="27505" marT="13753" marB="13753"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tc>
                  <a:txBody>
                    <a:bodyPr/>
                    <a:lstStyle/>
                    <a:p>
                      <a:pPr algn="ctr" fontAlgn="ctr"/>
                      <a:r>
                        <a:rPr lang="zh-CN" altLang="en-US" sz="1400" dirty="0">
                          <a:effectLst/>
                          <a:latin typeface="+mn-ea"/>
                          <a:ea typeface="+mn-ea"/>
                        </a:rPr>
                        <a:t>地图、漏斗图、甘特图</a:t>
                      </a:r>
                    </a:p>
                  </a:txBody>
                  <a:tcPr marL="27505" marR="27505" marT="13753" marB="13753"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extLst>
                  <a:ext uri="{0D108BD9-81ED-4DB2-BD59-A6C34878D82A}">
                    <a16:rowId xmlns:a16="http://schemas.microsoft.com/office/drawing/2014/main" val="3235732007"/>
                  </a:ext>
                </a:extLst>
              </a:tr>
              <a:tr h="698444">
                <a:tc>
                  <a:txBody>
                    <a:bodyPr/>
                    <a:lstStyle/>
                    <a:p>
                      <a:pPr algn="ctr" fontAlgn="ctr"/>
                      <a:r>
                        <a:rPr lang="zh-CN" altLang="en-US" sz="1400" dirty="0">
                          <a:effectLst/>
                          <a:latin typeface="+mn-ea"/>
                          <a:ea typeface="+mn-ea"/>
                        </a:rPr>
                        <a:t>明细</a:t>
                      </a:r>
                    </a:p>
                  </a:txBody>
                  <a:tcPr marL="27505" marR="27505" marT="13753" marB="13753"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tc>
                  <a:txBody>
                    <a:bodyPr/>
                    <a:lstStyle/>
                    <a:p>
                      <a:pPr algn="ctr" fontAlgn="ctr"/>
                      <a:r>
                        <a:rPr lang="zh-CN" altLang="en-US" sz="1400">
                          <a:effectLst/>
                          <a:latin typeface="+mn-ea"/>
                          <a:ea typeface="+mn-ea"/>
                        </a:rPr>
                        <a:t>展示数据的明细，查看单条数据的详细数据情况</a:t>
                      </a:r>
                    </a:p>
                  </a:txBody>
                  <a:tcPr marL="27505" marR="27505" marT="13753" marB="13753"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tc>
                  <a:txBody>
                    <a:bodyPr/>
                    <a:lstStyle/>
                    <a:p>
                      <a:pPr algn="ctr" fontAlgn="ctr"/>
                      <a:r>
                        <a:rPr lang="zh-CN" altLang="en-US" sz="1400" dirty="0">
                          <a:effectLst/>
                          <a:latin typeface="+mn-ea"/>
                          <a:ea typeface="+mn-ea"/>
                        </a:rPr>
                        <a:t>明细表、数据管理表、日历</a:t>
                      </a:r>
                    </a:p>
                  </a:txBody>
                  <a:tcPr marL="27505" marR="27505" marT="13753" marB="13753"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extLst>
                  <a:ext uri="{0D108BD9-81ED-4DB2-BD59-A6C34878D82A}">
                    <a16:rowId xmlns:a16="http://schemas.microsoft.com/office/drawing/2014/main" val="1076771393"/>
                  </a:ext>
                </a:extLst>
              </a:tr>
            </a:tbl>
          </a:graphicData>
        </a:graphic>
      </p:graphicFrame>
    </p:spTree>
    <p:extLst>
      <p:ext uri="{BB962C8B-B14F-4D97-AF65-F5344CB8AC3E}">
        <p14:creationId xmlns:p14="http://schemas.microsoft.com/office/powerpoint/2010/main" val="52180671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a:extLst>
              <a:ext uri="{FF2B5EF4-FFF2-40B4-BE49-F238E27FC236}">
                <a16:creationId xmlns:a16="http://schemas.microsoft.com/office/drawing/2014/main" id="{82BE6EBB-CCEE-4F9F-AC1A-1FE350143D21}"/>
              </a:ext>
            </a:extLst>
          </p:cNvPr>
          <p:cNvSpPr txBox="1"/>
          <p:nvPr/>
        </p:nvSpPr>
        <p:spPr>
          <a:xfrm>
            <a:off x="71120" y="101600"/>
            <a:ext cx="3302000" cy="400110"/>
          </a:xfrm>
          <a:prstGeom prst="rect">
            <a:avLst/>
          </a:prstGeom>
          <a:noFill/>
        </p:spPr>
        <p:txBody>
          <a:bodyPr wrap="square" rtlCol="0">
            <a:spAutoFit/>
          </a:bodyPr>
          <a:lstStyle/>
          <a:p>
            <a:r>
              <a:rPr lang="zh-CN" altLang="en-US" sz="2000" b="1" dirty="0">
                <a:solidFill>
                  <a:schemeClr val="bg1"/>
                </a:solidFill>
              </a:rPr>
              <a:t>三：数据工厂</a:t>
            </a:r>
          </a:p>
        </p:txBody>
      </p:sp>
      <p:sp>
        <p:nvSpPr>
          <p:cNvPr id="19" name="文本框 18">
            <a:extLst>
              <a:ext uri="{FF2B5EF4-FFF2-40B4-BE49-F238E27FC236}">
                <a16:creationId xmlns:a16="http://schemas.microsoft.com/office/drawing/2014/main" id="{528303AA-F8ED-453D-8848-FBE8FE81D4F1}"/>
              </a:ext>
            </a:extLst>
          </p:cNvPr>
          <p:cNvSpPr txBox="1"/>
          <p:nvPr/>
        </p:nvSpPr>
        <p:spPr>
          <a:xfrm>
            <a:off x="119336" y="6417846"/>
            <a:ext cx="6984776" cy="338554"/>
          </a:xfrm>
          <a:prstGeom prst="rect">
            <a:avLst/>
          </a:prstGeom>
          <a:noFill/>
        </p:spPr>
        <p:txBody>
          <a:bodyPr wrap="square">
            <a:spAutoFit/>
          </a:bodyPr>
          <a:lstStyle/>
          <a:p>
            <a:r>
              <a:rPr lang="zh-CN" altLang="en-US" sz="1600" dirty="0">
                <a:solidFill>
                  <a:schemeClr val="bg1"/>
                </a:solidFill>
              </a:rPr>
              <a:t>详细介绍：</a:t>
            </a:r>
            <a:r>
              <a:rPr lang="en-US" altLang="zh-CN" sz="1600" dirty="0">
                <a:solidFill>
                  <a:schemeClr val="bg1"/>
                </a:solidFill>
                <a:hlinkClick r:id="rId2">
                  <a:extLst>
                    <a:ext uri="{A12FA001-AC4F-418D-AE19-62706E023703}">
                      <ahyp:hlinkClr xmlns:ahyp="http://schemas.microsoft.com/office/drawing/2018/hyperlinkcolor" val="tx"/>
                    </a:ext>
                  </a:extLst>
                </a:hlinkClick>
              </a:rPr>
              <a:t>https://hc.jiandaoyun.com/doc/10982</a:t>
            </a:r>
            <a:endParaRPr lang="zh-CN" altLang="en-US" sz="1600" dirty="0">
              <a:solidFill>
                <a:schemeClr val="bg1"/>
              </a:solidFill>
            </a:endParaRPr>
          </a:p>
        </p:txBody>
      </p:sp>
      <p:pic>
        <p:nvPicPr>
          <p:cNvPr id="1028" name="Picture 4">
            <a:hlinkClick r:id="rId3"/>
            <a:extLst>
              <a:ext uri="{FF2B5EF4-FFF2-40B4-BE49-F238E27FC236}">
                <a16:creationId xmlns:a16="http://schemas.microsoft.com/office/drawing/2014/main" id="{332FA609-0074-444C-AE23-C5A9F6888DB9}"/>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200" r="978" b="2399"/>
          <a:stretch/>
        </p:blipFill>
        <p:spPr bwMode="auto">
          <a:xfrm>
            <a:off x="0" y="567055"/>
            <a:ext cx="12200139" cy="57422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131394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a:extLst>
              <a:ext uri="{FF2B5EF4-FFF2-40B4-BE49-F238E27FC236}">
                <a16:creationId xmlns:a16="http://schemas.microsoft.com/office/drawing/2014/main" id="{82BE6EBB-CCEE-4F9F-AC1A-1FE350143D21}"/>
              </a:ext>
            </a:extLst>
          </p:cNvPr>
          <p:cNvSpPr txBox="1"/>
          <p:nvPr/>
        </p:nvSpPr>
        <p:spPr>
          <a:xfrm>
            <a:off x="71120" y="101600"/>
            <a:ext cx="3302000" cy="400110"/>
          </a:xfrm>
          <a:prstGeom prst="rect">
            <a:avLst/>
          </a:prstGeom>
          <a:noFill/>
        </p:spPr>
        <p:txBody>
          <a:bodyPr wrap="square" rtlCol="0">
            <a:spAutoFit/>
          </a:bodyPr>
          <a:lstStyle/>
          <a:p>
            <a:r>
              <a:rPr lang="zh-CN" altLang="en-US" sz="2000" b="1" dirty="0">
                <a:solidFill>
                  <a:schemeClr val="bg1"/>
                </a:solidFill>
              </a:rPr>
              <a:t> 数据流设计界面</a:t>
            </a:r>
          </a:p>
        </p:txBody>
      </p:sp>
      <p:pic>
        <p:nvPicPr>
          <p:cNvPr id="3074" name="Picture 2">
            <a:extLst>
              <a:ext uri="{FF2B5EF4-FFF2-40B4-BE49-F238E27FC236}">
                <a16:creationId xmlns:a16="http://schemas.microsoft.com/office/drawing/2014/main" id="{1383CB56-8E7B-4256-B75A-583D6567B7F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799856" y="1111447"/>
            <a:ext cx="6641504" cy="4635105"/>
          </a:xfrm>
          <a:prstGeom prst="rect">
            <a:avLst/>
          </a:prstGeom>
          <a:noFill/>
          <a:ln w="38100">
            <a:solidFill>
              <a:schemeClr val="tx1"/>
            </a:solidFill>
          </a:ln>
          <a:effectLst>
            <a:outerShdw blurRad="292100" dist="139700" dir="2700000" algn="ctr" rotWithShape="0">
              <a:srgbClr val="000000">
                <a:alpha val="65000"/>
              </a:srgbClr>
            </a:outerShdw>
          </a:effectLst>
          <a:extLst>
            <a:ext uri="{909E8E84-426E-40DD-AFC4-6F175D3DCCD1}">
              <a14:hiddenFill xmlns:a14="http://schemas.microsoft.com/office/drawing/2010/main">
                <a:solidFill>
                  <a:srgbClr val="FFFFFF"/>
                </a:solidFill>
              </a14:hiddenFill>
            </a:ext>
          </a:extLst>
        </p:spPr>
      </p:pic>
      <p:sp>
        <p:nvSpPr>
          <p:cNvPr id="18" name="文本框 17">
            <a:extLst>
              <a:ext uri="{FF2B5EF4-FFF2-40B4-BE49-F238E27FC236}">
                <a16:creationId xmlns:a16="http://schemas.microsoft.com/office/drawing/2014/main" id="{7457068F-46EF-4743-8FB8-D20A1E594C7B}"/>
              </a:ext>
            </a:extLst>
          </p:cNvPr>
          <p:cNvSpPr txBox="1"/>
          <p:nvPr/>
        </p:nvSpPr>
        <p:spPr>
          <a:xfrm>
            <a:off x="911424" y="1484784"/>
            <a:ext cx="3024336" cy="3742178"/>
          </a:xfrm>
          <a:prstGeom prst="rect">
            <a:avLst/>
          </a:prstGeom>
          <a:noFill/>
        </p:spPr>
        <p:txBody>
          <a:bodyPr wrap="square">
            <a:spAutoFit/>
          </a:bodyPr>
          <a:lstStyle/>
          <a:p>
            <a:pPr>
              <a:lnSpc>
                <a:spcPct val="150000"/>
              </a:lnSpc>
            </a:pPr>
            <a:r>
              <a:rPr lang="en-US" altLang="zh-CN" sz="1600" b="1" i="0" dirty="0">
                <a:solidFill>
                  <a:srgbClr val="334356"/>
                </a:solidFill>
                <a:effectLst/>
                <a:latin typeface="Microsoft YaHei" panose="020B0503020204020204" pitchFamily="34" charset="-122"/>
                <a:ea typeface="Microsoft YaHei" panose="020B0503020204020204" pitchFamily="34" charset="-122"/>
              </a:rPr>
              <a:t>【</a:t>
            </a:r>
            <a:r>
              <a:rPr lang="zh-CN" altLang="en-US" sz="1600" b="1" i="0" dirty="0">
                <a:solidFill>
                  <a:srgbClr val="334356"/>
                </a:solidFill>
                <a:effectLst/>
                <a:latin typeface="Microsoft YaHei" panose="020B0503020204020204" pitchFamily="34" charset="-122"/>
                <a:ea typeface="Microsoft YaHei" panose="020B0503020204020204" pitchFamily="34" charset="-122"/>
              </a:rPr>
              <a:t>节点选择区</a:t>
            </a:r>
            <a:r>
              <a:rPr lang="en-US" altLang="zh-CN" sz="1600" b="1" i="0" dirty="0">
                <a:solidFill>
                  <a:srgbClr val="334356"/>
                </a:solidFill>
                <a:effectLst/>
                <a:latin typeface="Microsoft YaHei" panose="020B0503020204020204" pitchFamily="34" charset="-122"/>
                <a:ea typeface="Microsoft YaHei" panose="020B0503020204020204" pitchFamily="34" charset="-122"/>
              </a:rPr>
              <a:t>】</a:t>
            </a:r>
          </a:p>
          <a:p>
            <a:pPr>
              <a:lnSpc>
                <a:spcPct val="150000"/>
              </a:lnSpc>
            </a:pPr>
            <a:r>
              <a:rPr lang="zh-CN" altLang="en-US" sz="1600" b="0" i="0" dirty="0">
                <a:solidFill>
                  <a:srgbClr val="334356"/>
                </a:solidFill>
                <a:effectLst/>
                <a:latin typeface="Microsoft YaHei" panose="020B0503020204020204" pitchFamily="34" charset="-122"/>
                <a:ea typeface="Microsoft YaHei" panose="020B0503020204020204" pitchFamily="34" charset="-122"/>
              </a:rPr>
              <a:t>里面的节点可以拖拽添加到数据流设计区。</a:t>
            </a:r>
          </a:p>
          <a:p>
            <a:pPr>
              <a:lnSpc>
                <a:spcPct val="150000"/>
              </a:lnSpc>
            </a:pPr>
            <a:r>
              <a:rPr lang="en-US" altLang="zh-CN" sz="1600" b="1" i="0" dirty="0">
                <a:solidFill>
                  <a:srgbClr val="334356"/>
                </a:solidFill>
                <a:effectLst/>
                <a:latin typeface="Microsoft YaHei" panose="020B0503020204020204" pitchFamily="34" charset="-122"/>
                <a:ea typeface="Microsoft YaHei" panose="020B0503020204020204" pitchFamily="34" charset="-122"/>
              </a:rPr>
              <a:t>【</a:t>
            </a:r>
            <a:r>
              <a:rPr lang="zh-CN" altLang="en-US" sz="1600" b="1" i="0" dirty="0">
                <a:solidFill>
                  <a:srgbClr val="334356"/>
                </a:solidFill>
                <a:effectLst/>
                <a:latin typeface="Microsoft YaHei" panose="020B0503020204020204" pitchFamily="34" charset="-122"/>
                <a:ea typeface="Microsoft YaHei" panose="020B0503020204020204" pitchFamily="34" charset="-122"/>
              </a:rPr>
              <a:t>数据流设计区</a:t>
            </a:r>
            <a:r>
              <a:rPr lang="en-US" altLang="zh-CN" sz="1600" b="1" i="0" dirty="0">
                <a:solidFill>
                  <a:srgbClr val="334356"/>
                </a:solidFill>
                <a:effectLst/>
                <a:latin typeface="Microsoft YaHei" panose="020B0503020204020204" pitchFamily="34" charset="-122"/>
                <a:ea typeface="Microsoft YaHei" panose="020B0503020204020204" pitchFamily="34" charset="-122"/>
              </a:rPr>
              <a:t>】</a:t>
            </a:r>
          </a:p>
          <a:p>
            <a:pPr>
              <a:lnSpc>
                <a:spcPct val="150000"/>
              </a:lnSpc>
            </a:pPr>
            <a:r>
              <a:rPr lang="zh-CN" altLang="en-US" sz="1600" b="0" i="0" dirty="0">
                <a:solidFill>
                  <a:srgbClr val="334356"/>
                </a:solidFill>
                <a:effectLst/>
                <a:latin typeface="Microsoft YaHei" panose="020B0503020204020204" pitchFamily="34" charset="-122"/>
                <a:ea typeface="Microsoft YaHei" panose="020B0503020204020204" pitchFamily="34" charset="-122"/>
              </a:rPr>
              <a:t>选中一个节点，就会从页面底部弹出该节点的节点设置区。</a:t>
            </a:r>
          </a:p>
          <a:p>
            <a:pPr>
              <a:lnSpc>
                <a:spcPct val="150000"/>
              </a:lnSpc>
            </a:pPr>
            <a:r>
              <a:rPr lang="en-US" altLang="zh-CN" sz="1600" b="1" i="0" dirty="0">
                <a:solidFill>
                  <a:srgbClr val="334356"/>
                </a:solidFill>
                <a:effectLst/>
                <a:latin typeface="Microsoft YaHei" panose="020B0503020204020204" pitchFamily="34" charset="-122"/>
                <a:ea typeface="Microsoft YaHei" panose="020B0503020204020204" pitchFamily="34" charset="-122"/>
              </a:rPr>
              <a:t>【</a:t>
            </a:r>
            <a:r>
              <a:rPr lang="zh-CN" altLang="en-US" sz="1600" b="1" i="0" dirty="0">
                <a:solidFill>
                  <a:srgbClr val="334356"/>
                </a:solidFill>
                <a:effectLst/>
                <a:latin typeface="Microsoft YaHei" panose="020B0503020204020204" pitchFamily="34" charset="-122"/>
                <a:ea typeface="Microsoft YaHei" panose="020B0503020204020204" pitchFamily="34" charset="-122"/>
              </a:rPr>
              <a:t>节点设置区</a:t>
            </a:r>
            <a:r>
              <a:rPr lang="en-US" altLang="zh-CN" sz="1600" b="1" i="0" dirty="0">
                <a:solidFill>
                  <a:srgbClr val="334356"/>
                </a:solidFill>
                <a:effectLst/>
                <a:latin typeface="Microsoft YaHei" panose="020B0503020204020204" pitchFamily="34" charset="-122"/>
                <a:ea typeface="Microsoft YaHei" panose="020B0503020204020204" pitchFamily="34" charset="-122"/>
              </a:rPr>
              <a:t>】</a:t>
            </a:r>
          </a:p>
          <a:p>
            <a:pPr>
              <a:lnSpc>
                <a:spcPct val="150000"/>
              </a:lnSpc>
            </a:pPr>
            <a:r>
              <a:rPr lang="zh-CN" altLang="en-US" sz="1600" b="0" i="0" dirty="0">
                <a:solidFill>
                  <a:srgbClr val="334356"/>
                </a:solidFill>
                <a:effectLst/>
                <a:latin typeface="Microsoft YaHei" panose="020B0503020204020204" pitchFamily="34" charset="-122"/>
                <a:ea typeface="Microsoft YaHei" panose="020B0503020204020204" pitchFamily="34" charset="-122"/>
              </a:rPr>
              <a:t>对单个节点进行详细配置，使得数据流按照既定规则处理加工数据。</a:t>
            </a:r>
            <a:endParaRPr lang="en-US" altLang="zh-CN" sz="1600" b="0" i="0" dirty="0">
              <a:solidFill>
                <a:srgbClr val="334356"/>
              </a:solidFill>
              <a:effectLst/>
              <a:latin typeface="Microsoft YaHei" panose="020B0503020204020204" pitchFamily="34" charset="-122"/>
              <a:ea typeface="Microsoft YaHei" panose="020B0503020204020204" pitchFamily="34" charset="-122"/>
            </a:endParaRPr>
          </a:p>
        </p:txBody>
      </p:sp>
    </p:spTree>
    <p:extLst>
      <p:ext uri="{BB962C8B-B14F-4D97-AF65-F5344CB8AC3E}">
        <p14:creationId xmlns:p14="http://schemas.microsoft.com/office/powerpoint/2010/main" val="569078845"/>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a:extLst>
              <a:ext uri="{FF2B5EF4-FFF2-40B4-BE49-F238E27FC236}">
                <a16:creationId xmlns:a16="http://schemas.microsoft.com/office/drawing/2014/main" id="{20B84C20-7EF5-48E7-9242-B49A26C9A5E4}"/>
              </a:ext>
            </a:extLst>
          </p:cNvPr>
          <p:cNvSpPr txBox="1"/>
          <p:nvPr/>
        </p:nvSpPr>
        <p:spPr>
          <a:xfrm>
            <a:off x="71120" y="101600"/>
            <a:ext cx="8113112" cy="400110"/>
          </a:xfrm>
          <a:prstGeom prst="rect">
            <a:avLst/>
          </a:prstGeom>
          <a:noFill/>
        </p:spPr>
        <p:txBody>
          <a:bodyPr wrap="square" rtlCol="0">
            <a:spAutoFit/>
          </a:bodyPr>
          <a:lstStyle/>
          <a:p>
            <a:r>
              <a:rPr lang="zh-CN" altLang="en-US" sz="2000" b="1" dirty="0">
                <a:solidFill>
                  <a:schemeClr val="bg1"/>
                </a:solidFill>
              </a:rPr>
              <a:t> 数据流设置步骤</a:t>
            </a:r>
          </a:p>
        </p:txBody>
      </p:sp>
      <p:sp>
        <p:nvSpPr>
          <p:cNvPr id="5" name="标注: 下箭头 4">
            <a:extLst>
              <a:ext uri="{FF2B5EF4-FFF2-40B4-BE49-F238E27FC236}">
                <a16:creationId xmlns:a16="http://schemas.microsoft.com/office/drawing/2014/main" id="{FC8C15A0-4EC5-4284-A7E0-860C94E60679}"/>
              </a:ext>
            </a:extLst>
          </p:cNvPr>
          <p:cNvSpPr/>
          <p:nvPr/>
        </p:nvSpPr>
        <p:spPr>
          <a:xfrm>
            <a:off x="263352" y="1772816"/>
            <a:ext cx="2664296" cy="864096"/>
          </a:xfrm>
          <a:prstGeom prst="downArrowCallou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输入节点</a:t>
            </a:r>
          </a:p>
        </p:txBody>
      </p:sp>
      <p:sp>
        <p:nvSpPr>
          <p:cNvPr id="6" name="标注: 下箭头 5">
            <a:extLst>
              <a:ext uri="{FF2B5EF4-FFF2-40B4-BE49-F238E27FC236}">
                <a16:creationId xmlns:a16="http://schemas.microsoft.com/office/drawing/2014/main" id="{6275F5A5-F28F-4BF3-83BE-2BDF48ADA7C3}"/>
              </a:ext>
            </a:extLst>
          </p:cNvPr>
          <p:cNvSpPr/>
          <p:nvPr/>
        </p:nvSpPr>
        <p:spPr>
          <a:xfrm>
            <a:off x="263352" y="2710005"/>
            <a:ext cx="2664296" cy="749975"/>
          </a:xfrm>
          <a:prstGeom prst="downArrowCallou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数据处理节点</a:t>
            </a:r>
          </a:p>
        </p:txBody>
      </p:sp>
      <p:sp>
        <p:nvSpPr>
          <p:cNvPr id="7" name="标注: 下箭头 6">
            <a:extLst>
              <a:ext uri="{FF2B5EF4-FFF2-40B4-BE49-F238E27FC236}">
                <a16:creationId xmlns:a16="http://schemas.microsoft.com/office/drawing/2014/main" id="{35C0BFD2-908F-427D-9171-8BE87D5DA6E5}"/>
              </a:ext>
            </a:extLst>
          </p:cNvPr>
          <p:cNvSpPr/>
          <p:nvPr/>
        </p:nvSpPr>
        <p:spPr>
          <a:xfrm>
            <a:off x="263352" y="3584274"/>
            <a:ext cx="2664296" cy="749975"/>
          </a:xfrm>
          <a:prstGeom prst="downArrowCallou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输出节点</a:t>
            </a:r>
          </a:p>
        </p:txBody>
      </p:sp>
      <p:sp>
        <p:nvSpPr>
          <p:cNvPr id="9" name="矩形 8">
            <a:extLst>
              <a:ext uri="{FF2B5EF4-FFF2-40B4-BE49-F238E27FC236}">
                <a16:creationId xmlns:a16="http://schemas.microsoft.com/office/drawing/2014/main" id="{A7701531-D907-4D35-B3F3-71BA009294A0}"/>
              </a:ext>
            </a:extLst>
          </p:cNvPr>
          <p:cNvSpPr/>
          <p:nvPr/>
        </p:nvSpPr>
        <p:spPr>
          <a:xfrm>
            <a:off x="263352" y="4437112"/>
            <a:ext cx="2664296" cy="428661"/>
          </a:xfrm>
          <a:prstGeom prst="rect">
            <a:avLst/>
          </a:prstGeom>
          <a:solidFill>
            <a:schemeClr val="tx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dirty="0"/>
              <a:t>保存数据流</a:t>
            </a:r>
          </a:p>
        </p:txBody>
      </p:sp>
      <p:pic>
        <p:nvPicPr>
          <p:cNvPr id="3" name="图片 2">
            <a:extLst>
              <a:ext uri="{FF2B5EF4-FFF2-40B4-BE49-F238E27FC236}">
                <a16:creationId xmlns:a16="http://schemas.microsoft.com/office/drawing/2014/main" id="{0DCE0296-7E98-4AE2-9256-A4FB330564D1}"/>
              </a:ext>
            </a:extLst>
          </p:cNvPr>
          <p:cNvPicPr>
            <a:picLocks noChangeAspect="1"/>
          </p:cNvPicPr>
          <p:nvPr/>
        </p:nvPicPr>
        <p:blipFill>
          <a:blip r:embed="rId2"/>
          <a:stretch>
            <a:fillRect/>
          </a:stretch>
        </p:blipFill>
        <p:spPr>
          <a:xfrm>
            <a:off x="3210104" y="1029650"/>
            <a:ext cx="8640960" cy="4798710"/>
          </a:xfrm>
          <a:prstGeom prst="rect">
            <a:avLst/>
          </a:prstGeom>
          <a:ln w="38100">
            <a:solidFill>
              <a:schemeClr val="tx1"/>
            </a:solidFill>
          </a:ln>
          <a:effectLst>
            <a:outerShdw blurRad="292100" dist="139700" dir="2700000" algn="ctr" rotWithShape="0">
              <a:srgbClr val="000000">
                <a:alpha val="65000"/>
              </a:srgbClr>
            </a:outerShdw>
          </a:effectLst>
        </p:spPr>
      </p:pic>
      <p:pic>
        <p:nvPicPr>
          <p:cNvPr id="5122" name="Picture 2">
            <a:extLst>
              <a:ext uri="{FF2B5EF4-FFF2-40B4-BE49-F238E27FC236}">
                <a16:creationId xmlns:a16="http://schemas.microsoft.com/office/drawing/2014/main" id="{5221A993-4C70-4804-B238-2AB6556F28E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15680" y="1029649"/>
            <a:ext cx="8635384" cy="4798709"/>
          </a:xfrm>
          <a:prstGeom prst="rect">
            <a:avLst/>
          </a:prstGeom>
          <a:noFill/>
          <a:ln w="38100">
            <a:solidFill>
              <a:schemeClr val="tx1"/>
            </a:solidFill>
          </a:ln>
          <a:effectLst>
            <a:outerShdw blurRad="292100" dist="139700" dir="2700000" algn="ctr" rotWithShape="0">
              <a:srgbClr val="000000">
                <a:alpha val="65000"/>
              </a:srgbClr>
            </a:outerShdw>
          </a:effectLst>
          <a:extLst>
            <a:ext uri="{909E8E84-426E-40DD-AFC4-6F175D3DCCD1}">
              <a14:hiddenFill xmlns:a14="http://schemas.microsoft.com/office/drawing/2010/main">
                <a:solidFill>
                  <a:srgbClr val="FFFFFF"/>
                </a:solidFill>
              </a14:hiddenFill>
            </a:ext>
          </a:extLst>
        </p:spPr>
      </p:pic>
      <p:pic>
        <p:nvPicPr>
          <p:cNvPr id="4" name="图片 3">
            <a:extLst>
              <a:ext uri="{FF2B5EF4-FFF2-40B4-BE49-F238E27FC236}">
                <a16:creationId xmlns:a16="http://schemas.microsoft.com/office/drawing/2014/main" id="{D35F9B5D-8F7F-4541-9046-98D55C47246D}"/>
              </a:ext>
            </a:extLst>
          </p:cNvPr>
          <p:cNvPicPr>
            <a:picLocks noChangeAspect="1"/>
          </p:cNvPicPr>
          <p:nvPr/>
        </p:nvPicPr>
        <p:blipFill>
          <a:blip r:embed="rId4"/>
          <a:stretch>
            <a:fillRect/>
          </a:stretch>
        </p:blipFill>
        <p:spPr>
          <a:xfrm>
            <a:off x="3210104" y="1029649"/>
            <a:ext cx="8635384" cy="4798708"/>
          </a:xfrm>
          <a:prstGeom prst="rect">
            <a:avLst/>
          </a:prstGeom>
          <a:effectLst>
            <a:outerShdw blurRad="292100" dist="139700" dir="2700000" algn="ctr" rotWithShape="0">
              <a:srgbClr val="000000">
                <a:alpha val="65000"/>
              </a:srgbClr>
            </a:outerShdw>
          </a:effectLst>
        </p:spPr>
      </p:pic>
      <p:pic>
        <p:nvPicPr>
          <p:cNvPr id="8" name="图片 7">
            <a:extLst>
              <a:ext uri="{FF2B5EF4-FFF2-40B4-BE49-F238E27FC236}">
                <a16:creationId xmlns:a16="http://schemas.microsoft.com/office/drawing/2014/main" id="{2A5F89A4-8E31-4204-8C44-95B124BD9C54}"/>
              </a:ext>
            </a:extLst>
          </p:cNvPr>
          <p:cNvPicPr>
            <a:picLocks noChangeAspect="1"/>
          </p:cNvPicPr>
          <p:nvPr/>
        </p:nvPicPr>
        <p:blipFill>
          <a:blip r:embed="rId5"/>
          <a:stretch>
            <a:fillRect/>
          </a:stretch>
        </p:blipFill>
        <p:spPr>
          <a:xfrm>
            <a:off x="3215680" y="1029646"/>
            <a:ext cx="8629807" cy="4798708"/>
          </a:xfrm>
          <a:prstGeom prst="rect">
            <a:avLst/>
          </a:prstGeom>
          <a:effectLst>
            <a:outerShdw blurRad="292100" dist="139700" dir="2700000" algn="ctr" rotWithShape="0">
              <a:srgbClr val="000000">
                <a:alpha val="65000"/>
              </a:srgbClr>
            </a:outerShdw>
          </a:effectLst>
        </p:spPr>
      </p:pic>
    </p:spTree>
    <p:extLst>
      <p:ext uri="{BB962C8B-B14F-4D97-AF65-F5344CB8AC3E}">
        <p14:creationId xmlns:p14="http://schemas.microsoft.com/office/powerpoint/2010/main" val="1038949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12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9" grpId="0" animBg="1"/>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文本框 6">
            <a:extLst>
              <a:ext uri="{FF2B5EF4-FFF2-40B4-BE49-F238E27FC236}">
                <a16:creationId xmlns:a16="http://schemas.microsoft.com/office/drawing/2014/main" id="{82BE6EBB-CCEE-4F9F-AC1A-1FE350143D21}"/>
              </a:ext>
            </a:extLst>
          </p:cNvPr>
          <p:cNvSpPr txBox="1"/>
          <p:nvPr/>
        </p:nvSpPr>
        <p:spPr>
          <a:xfrm>
            <a:off x="71120" y="101600"/>
            <a:ext cx="3302000" cy="400110"/>
          </a:xfrm>
          <a:prstGeom prst="rect">
            <a:avLst/>
          </a:prstGeom>
          <a:noFill/>
        </p:spPr>
        <p:txBody>
          <a:bodyPr wrap="square" rtlCol="0">
            <a:spAutoFit/>
          </a:bodyPr>
          <a:lstStyle/>
          <a:p>
            <a:r>
              <a:rPr lang="zh-CN" altLang="en-US" sz="2000" b="1" dirty="0">
                <a:solidFill>
                  <a:schemeClr val="bg1"/>
                </a:solidFill>
              </a:rPr>
              <a:t> 数据处理节点类型</a:t>
            </a:r>
          </a:p>
        </p:txBody>
      </p:sp>
      <p:graphicFrame>
        <p:nvGraphicFramePr>
          <p:cNvPr id="2" name="表格 1">
            <a:extLst>
              <a:ext uri="{FF2B5EF4-FFF2-40B4-BE49-F238E27FC236}">
                <a16:creationId xmlns:a16="http://schemas.microsoft.com/office/drawing/2014/main" id="{B908B7CD-3509-48C8-8145-FC70AB43FAD4}"/>
              </a:ext>
            </a:extLst>
          </p:cNvPr>
          <p:cNvGraphicFramePr>
            <a:graphicFrameLocks noGrp="1"/>
          </p:cNvGraphicFramePr>
          <p:nvPr>
            <p:extLst>
              <p:ext uri="{D42A27DB-BD31-4B8C-83A1-F6EECF244321}">
                <p14:modId xmlns:p14="http://schemas.microsoft.com/office/powerpoint/2010/main" val="2391502891"/>
              </p:ext>
            </p:extLst>
          </p:nvPr>
        </p:nvGraphicFramePr>
        <p:xfrm>
          <a:off x="2135560" y="1096096"/>
          <a:ext cx="7920880" cy="4665807"/>
        </p:xfrm>
        <a:graphic>
          <a:graphicData uri="http://schemas.openxmlformats.org/drawingml/2006/table">
            <a:tbl>
              <a:tblPr/>
              <a:tblGrid>
                <a:gridCol w="3960440">
                  <a:extLst>
                    <a:ext uri="{9D8B030D-6E8A-4147-A177-3AD203B41FA5}">
                      <a16:colId xmlns:a16="http://schemas.microsoft.com/office/drawing/2014/main" val="1703049931"/>
                    </a:ext>
                  </a:extLst>
                </a:gridCol>
                <a:gridCol w="3960440">
                  <a:extLst>
                    <a:ext uri="{9D8B030D-6E8A-4147-A177-3AD203B41FA5}">
                      <a16:colId xmlns:a16="http://schemas.microsoft.com/office/drawing/2014/main" val="1236665234"/>
                    </a:ext>
                  </a:extLst>
                </a:gridCol>
              </a:tblGrid>
              <a:tr h="648072">
                <a:tc>
                  <a:txBody>
                    <a:bodyPr/>
                    <a:lstStyle/>
                    <a:p>
                      <a:pPr algn="ctr" fontAlgn="ctr"/>
                      <a:r>
                        <a:rPr lang="zh-CN" altLang="en-US" sz="1700" b="1" dirty="0">
                          <a:solidFill>
                            <a:schemeClr val="bg1"/>
                          </a:solidFill>
                          <a:effectLst/>
                        </a:rPr>
                        <a:t>节点名称</a:t>
                      </a:r>
                    </a:p>
                  </a:txBody>
                  <a:tcPr marL="60435" marR="60435" marT="36261" marB="36261"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tx2">
                        <a:lumMod val="40000"/>
                        <a:lumOff val="60000"/>
                      </a:schemeClr>
                    </a:solidFill>
                  </a:tcPr>
                </a:tc>
                <a:tc>
                  <a:txBody>
                    <a:bodyPr/>
                    <a:lstStyle/>
                    <a:p>
                      <a:pPr algn="ctr" fontAlgn="ctr"/>
                      <a:r>
                        <a:rPr lang="zh-CN" altLang="en-US" sz="1700" b="1" dirty="0">
                          <a:solidFill>
                            <a:schemeClr val="bg1"/>
                          </a:solidFill>
                          <a:effectLst/>
                        </a:rPr>
                        <a:t>作用</a:t>
                      </a:r>
                    </a:p>
                  </a:txBody>
                  <a:tcPr marL="60435" marR="60435" marT="36261" marB="36261"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chemeClr val="tx2">
                        <a:lumMod val="40000"/>
                        <a:lumOff val="60000"/>
                      </a:schemeClr>
                    </a:solidFill>
                  </a:tcPr>
                </a:tc>
                <a:extLst>
                  <a:ext uri="{0D108BD9-81ED-4DB2-BD59-A6C34878D82A}">
                    <a16:rowId xmlns:a16="http://schemas.microsoft.com/office/drawing/2014/main" val="3262254220"/>
                  </a:ext>
                </a:extLst>
              </a:tr>
              <a:tr h="594683">
                <a:tc>
                  <a:txBody>
                    <a:bodyPr/>
                    <a:lstStyle/>
                    <a:p>
                      <a:pPr algn="ctr"/>
                      <a:r>
                        <a:rPr lang="zh-CN" altLang="en-US" sz="1700" u="none" strike="noStrike" dirty="0">
                          <a:solidFill>
                            <a:srgbClr val="0DB3A6"/>
                          </a:solidFill>
                          <a:effectLst/>
                          <a:hlinkClick r:id="rId2"/>
                        </a:rPr>
                        <a:t>横向连接</a:t>
                      </a:r>
                      <a:endParaRPr lang="zh-CN" altLang="en-US" sz="1700" dirty="0">
                        <a:effectLst/>
                      </a:endParaRPr>
                    </a:p>
                  </a:txBody>
                  <a:tcPr marL="60435" marR="60435" marT="36261" marB="36261"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tc>
                  <a:txBody>
                    <a:bodyPr/>
                    <a:lstStyle/>
                    <a:p>
                      <a:pPr algn="l"/>
                      <a:r>
                        <a:rPr lang="zh-CN" altLang="en-US" sz="1700" dirty="0">
                          <a:effectLst/>
                        </a:rPr>
                        <a:t>根据连接字段值，将</a:t>
                      </a:r>
                      <a:r>
                        <a:rPr lang="en-US" altLang="zh-CN" sz="1700" dirty="0">
                          <a:effectLst/>
                        </a:rPr>
                        <a:t>2</a:t>
                      </a:r>
                      <a:r>
                        <a:rPr lang="zh-CN" altLang="en-US" sz="1700" dirty="0">
                          <a:effectLst/>
                        </a:rPr>
                        <a:t>张数据表左右相连。</a:t>
                      </a:r>
                    </a:p>
                  </a:txBody>
                  <a:tcPr marL="60435" marR="60435" marT="36261" marB="36261"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extLst>
                  <a:ext uri="{0D108BD9-81ED-4DB2-BD59-A6C34878D82A}">
                    <a16:rowId xmlns:a16="http://schemas.microsoft.com/office/drawing/2014/main" val="1968869356"/>
                  </a:ext>
                </a:extLst>
              </a:tr>
              <a:tr h="855763">
                <a:tc>
                  <a:txBody>
                    <a:bodyPr/>
                    <a:lstStyle/>
                    <a:p>
                      <a:pPr algn="ctr"/>
                      <a:r>
                        <a:rPr lang="zh-CN" altLang="en-US" sz="1700" u="none" strike="noStrike">
                          <a:solidFill>
                            <a:srgbClr val="0DB3A6"/>
                          </a:solidFill>
                          <a:effectLst/>
                          <a:hlinkClick r:id="rId3"/>
                        </a:rPr>
                        <a:t>追加合并</a:t>
                      </a:r>
                      <a:endParaRPr lang="zh-CN" altLang="en-US" sz="1700">
                        <a:effectLst/>
                      </a:endParaRPr>
                    </a:p>
                  </a:txBody>
                  <a:tcPr marL="60435" marR="60435" marT="36261" marB="36261"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tc>
                  <a:txBody>
                    <a:bodyPr/>
                    <a:lstStyle/>
                    <a:p>
                      <a:pPr algn="l"/>
                      <a:r>
                        <a:rPr lang="zh-CN" altLang="en-US" sz="1700" dirty="0">
                          <a:effectLst/>
                        </a:rPr>
                        <a:t>将多张数据表中数据类型相同的字段合并到一张表内。</a:t>
                      </a:r>
                    </a:p>
                  </a:txBody>
                  <a:tcPr marL="60435" marR="60435" marT="36261" marB="36261"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extLst>
                  <a:ext uri="{0D108BD9-81ED-4DB2-BD59-A6C34878D82A}">
                    <a16:rowId xmlns:a16="http://schemas.microsoft.com/office/drawing/2014/main" val="4088025835"/>
                  </a:ext>
                </a:extLst>
              </a:tr>
              <a:tr h="855763">
                <a:tc>
                  <a:txBody>
                    <a:bodyPr/>
                    <a:lstStyle/>
                    <a:p>
                      <a:pPr algn="ctr"/>
                      <a:r>
                        <a:rPr lang="zh-CN" altLang="en-US" sz="1700" u="none" strike="noStrike">
                          <a:solidFill>
                            <a:srgbClr val="0DB3A6"/>
                          </a:solidFill>
                          <a:effectLst/>
                          <a:hlinkClick r:id="rId4"/>
                        </a:rPr>
                        <a:t>分组汇总</a:t>
                      </a:r>
                      <a:endParaRPr lang="zh-CN" altLang="en-US" sz="1700">
                        <a:effectLst/>
                      </a:endParaRPr>
                    </a:p>
                  </a:txBody>
                  <a:tcPr marL="60435" marR="60435" marT="36261" marB="36261"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tc>
                  <a:txBody>
                    <a:bodyPr/>
                    <a:lstStyle/>
                    <a:p>
                      <a:pPr algn="l"/>
                      <a:r>
                        <a:rPr lang="zh-CN" altLang="en-US" sz="1700" dirty="0">
                          <a:effectLst/>
                        </a:rPr>
                        <a:t>按设置的条件，先将数据表里相同的数据合并为</a:t>
                      </a:r>
                      <a:r>
                        <a:rPr lang="en-US" altLang="zh-CN" sz="1700" dirty="0">
                          <a:effectLst/>
                        </a:rPr>
                        <a:t>1</a:t>
                      </a:r>
                      <a:r>
                        <a:rPr lang="zh-CN" altLang="en-US" sz="1700" dirty="0">
                          <a:effectLst/>
                        </a:rPr>
                        <a:t>组，然后再进行汇总计算。</a:t>
                      </a:r>
                    </a:p>
                  </a:txBody>
                  <a:tcPr marL="60435" marR="60435" marT="36261" marB="36261"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extLst>
                  <a:ext uri="{0D108BD9-81ED-4DB2-BD59-A6C34878D82A}">
                    <a16:rowId xmlns:a16="http://schemas.microsoft.com/office/drawing/2014/main" val="2637169391"/>
                  </a:ext>
                </a:extLst>
              </a:tr>
              <a:tr h="855763">
                <a:tc>
                  <a:txBody>
                    <a:bodyPr/>
                    <a:lstStyle/>
                    <a:p>
                      <a:pPr algn="ctr"/>
                      <a:r>
                        <a:rPr lang="zh-CN" altLang="en-US" sz="1700" u="none" strike="noStrike">
                          <a:solidFill>
                            <a:srgbClr val="0DB3A6"/>
                          </a:solidFill>
                          <a:effectLst/>
                          <a:hlinkClick r:id="rId5"/>
                        </a:rPr>
                        <a:t>数据筛选</a:t>
                      </a:r>
                      <a:endParaRPr lang="zh-CN" altLang="en-US" sz="1700">
                        <a:effectLst/>
                      </a:endParaRPr>
                    </a:p>
                  </a:txBody>
                  <a:tcPr marL="60435" marR="60435" marT="36261" marB="36261"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tc>
                  <a:txBody>
                    <a:bodyPr/>
                    <a:lstStyle/>
                    <a:p>
                      <a:pPr algn="l"/>
                      <a:r>
                        <a:rPr lang="zh-CN" altLang="en-US" sz="1700" dirty="0">
                          <a:effectLst/>
                        </a:rPr>
                        <a:t>添加筛选条件，过滤掉无用数据，只保留需要处理的数据。</a:t>
                      </a:r>
                    </a:p>
                  </a:txBody>
                  <a:tcPr marL="60435" marR="60435" marT="36261" marB="36261"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extLst>
                  <a:ext uri="{0D108BD9-81ED-4DB2-BD59-A6C34878D82A}">
                    <a16:rowId xmlns:a16="http://schemas.microsoft.com/office/drawing/2014/main" val="2929874632"/>
                  </a:ext>
                </a:extLst>
              </a:tr>
              <a:tr h="855763">
                <a:tc>
                  <a:txBody>
                    <a:bodyPr/>
                    <a:lstStyle/>
                    <a:p>
                      <a:pPr algn="ctr"/>
                      <a:r>
                        <a:rPr lang="zh-CN" altLang="en-US" sz="1700" u="none" strike="noStrike">
                          <a:solidFill>
                            <a:srgbClr val="0DB3A6"/>
                          </a:solidFill>
                          <a:effectLst/>
                          <a:hlinkClick r:id="rId6"/>
                        </a:rPr>
                        <a:t>字段设置</a:t>
                      </a:r>
                      <a:endParaRPr lang="zh-CN" altLang="en-US" sz="1700">
                        <a:effectLst/>
                      </a:endParaRPr>
                    </a:p>
                  </a:txBody>
                  <a:tcPr marL="60435" marR="60435" marT="36261" marB="36261"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tc>
                  <a:txBody>
                    <a:bodyPr/>
                    <a:lstStyle/>
                    <a:p>
                      <a:pPr algn="l"/>
                      <a:r>
                        <a:rPr lang="zh-CN" altLang="en-US" sz="1700" dirty="0">
                          <a:effectLst/>
                        </a:rPr>
                        <a:t>可以调整字段顺序、控制字段显示隐藏、添加新的计算字段。</a:t>
                      </a:r>
                    </a:p>
                  </a:txBody>
                  <a:tcPr marL="60435" marR="60435" marT="36261" marB="36261" anchor="ctr">
                    <a:lnL w="12700" cap="flat" cmpd="sng" algn="ctr">
                      <a:solidFill>
                        <a:schemeClr val="accent1"/>
                      </a:solidFill>
                      <a:prstDash val="solid"/>
                      <a:round/>
                      <a:headEnd type="none" w="med" len="med"/>
                      <a:tailEnd type="none" w="med" len="med"/>
                    </a:lnL>
                    <a:lnR w="12700" cap="flat" cmpd="sng" algn="ctr">
                      <a:solidFill>
                        <a:schemeClr val="accent1"/>
                      </a:solidFill>
                      <a:prstDash val="solid"/>
                      <a:round/>
                      <a:headEnd type="none" w="med" len="med"/>
                      <a:tailEnd type="none" w="med" len="med"/>
                    </a:lnR>
                    <a:lnT w="12700" cap="flat" cmpd="sng" algn="ctr">
                      <a:solidFill>
                        <a:schemeClr val="accent1"/>
                      </a:solidFill>
                      <a:prstDash val="solid"/>
                      <a:round/>
                      <a:headEnd type="none" w="med" len="med"/>
                      <a:tailEnd type="none" w="med" len="med"/>
                    </a:lnT>
                    <a:lnB w="12700" cap="flat" cmpd="sng" algn="ctr">
                      <a:solidFill>
                        <a:schemeClr val="accent1"/>
                      </a:solidFill>
                      <a:prstDash val="solid"/>
                      <a:round/>
                      <a:headEnd type="none" w="med" len="med"/>
                      <a:tailEnd type="none" w="med" len="med"/>
                    </a:lnB>
                    <a:solidFill>
                      <a:srgbClr val="FFFFFF"/>
                    </a:solidFill>
                  </a:tcPr>
                </a:tc>
                <a:extLst>
                  <a:ext uri="{0D108BD9-81ED-4DB2-BD59-A6C34878D82A}">
                    <a16:rowId xmlns:a16="http://schemas.microsoft.com/office/drawing/2014/main" val="4096217983"/>
                  </a:ext>
                </a:extLst>
              </a:tr>
            </a:tbl>
          </a:graphicData>
        </a:graphic>
      </p:graphicFrame>
    </p:spTree>
    <p:extLst>
      <p:ext uri="{BB962C8B-B14F-4D97-AF65-F5344CB8AC3E}">
        <p14:creationId xmlns:p14="http://schemas.microsoft.com/office/powerpoint/2010/main" val="2337830831"/>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文本框 3">
            <a:extLst>
              <a:ext uri="{FF2B5EF4-FFF2-40B4-BE49-F238E27FC236}">
                <a16:creationId xmlns:a16="http://schemas.microsoft.com/office/drawing/2014/main" id="{940C7F0B-A33E-481D-B547-2F74B48C8AE5}"/>
              </a:ext>
            </a:extLst>
          </p:cNvPr>
          <p:cNvSpPr txBox="1"/>
          <p:nvPr/>
        </p:nvSpPr>
        <p:spPr>
          <a:xfrm>
            <a:off x="3467708" y="2204864"/>
            <a:ext cx="5256584" cy="1938992"/>
          </a:xfrm>
          <a:prstGeom prst="rect">
            <a:avLst/>
          </a:prstGeom>
          <a:noFill/>
        </p:spPr>
        <p:txBody>
          <a:bodyPr wrap="square" rtlCol="0">
            <a:spAutoFit/>
          </a:bodyPr>
          <a:lstStyle/>
          <a:p>
            <a:pPr algn="ctr"/>
            <a:r>
              <a:rPr lang="zh-CN" altLang="en-US" sz="4000" b="1" dirty="0">
                <a:solidFill>
                  <a:schemeClr val="accent1">
                    <a:lumMod val="75000"/>
                  </a:schemeClr>
                </a:solidFill>
              </a:rPr>
              <a:t>第三章         </a:t>
            </a:r>
            <a:endParaRPr lang="en-US" altLang="zh-CN" sz="4000" b="1" dirty="0">
              <a:solidFill>
                <a:schemeClr val="accent1">
                  <a:lumMod val="75000"/>
                </a:schemeClr>
              </a:solidFill>
            </a:endParaRPr>
          </a:p>
          <a:p>
            <a:pPr algn="ctr"/>
            <a:endParaRPr lang="en-US" altLang="zh-CN" sz="4000" b="1" dirty="0">
              <a:solidFill>
                <a:schemeClr val="accent1">
                  <a:lumMod val="75000"/>
                </a:schemeClr>
              </a:solidFill>
            </a:endParaRPr>
          </a:p>
          <a:p>
            <a:pPr algn="ctr"/>
            <a:r>
              <a:rPr lang="zh-CN" altLang="en-US" sz="4000" b="1" dirty="0">
                <a:solidFill>
                  <a:schemeClr val="accent1">
                    <a:lumMod val="75000"/>
                  </a:schemeClr>
                </a:solidFill>
              </a:rPr>
              <a:t>实践探索</a:t>
            </a:r>
          </a:p>
        </p:txBody>
      </p:sp>
    </p:spTree>
    <p:extLst>
      <p:ext uri="{BB962C8B-B14F-4D97-AF65-F5344CB8AC3E}">
        <p14:creationId xmlns:p14="http://schemas.microsoft.com/office/powerpoint/2010/main" val="290267232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文本框 2">
            <a:extLst>
              <a:ext uri="{FF2B5EF4-FFF2-40B4-BE49-F238E27FC236}">
                <a16:creationId xmlns:a16="http://schemas.microsoft.com/office/drawing/2014/main" id="{DC3997A1-F6CE-4034-9B8B-EC3996C1341E}"/>
              </a:ext>
            </a:extLst>
          </p:cNvPr>
          <p:cNvSpPr txBox="1"/>
          <p:nvPr/>
        </p:nvSpPr>
        <p:spPr>
          <a:xfrm>
            <a:off x="71120" y="101600"/>
            <a:ext cx="3302000" cy="400110"/>
          </a:xfrm>
          <a:prstGeom prst="rect">
            <a:avLst/>
          </a:prstGeom>
          <a:noFill/>
        </p:spPr>
        <p:txBody>
          <a:bodyPr wrap="square" rtlCol="0">
            <a:spAutoFit/>
          </a:bodyPr>
          <a:lstStyle/>
          <a:p>
            <a:r>
              <a:rPr lang="zh-CN" altLang="en-US" sz="2000" b="1" dirty="0">
                <a:solidFill>
                  <a:schemeClr val="bg1"/>
                </a:solidFill>
              </a:rPr>
              <a:t>帆软软件</a:t>
            </a:r>
          </a:p>
        </p:txBody>
      </p:sp>
      <p:sp>
        <p:nvSpPr>
          <p:cNvPr id="5" name="标题 1">
            <a:extLst>
              <a:ext uri="{FF2B5EF4-FFF2-40B4-BE49-F238E27FC236}">
                <a16:creationId xmlns:a16="http://schemas.microsoft.com/office/drawing/2014/main" id="{D26D5657-B17D-7453-7F91-C8A45CE17455}"/>
              </a:ext>
            </a:extLst>
          </p:cNvPr>
          <p:cNvSpPr/>
          <p:nvPr/>
        </p:nvSpPr>
        <p:spPr>
          <a:xfrm>
            <a:off x="623392" y="2161965"/>
            <a:ext cx="9753600" cy="97900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000" kern="1200">
                <a:solidFill>
                  <a:schemeClr val="bg1"/>
                </a:solidFill>
                <a:latin typeface="思源黑体 CN Medium" pitchFamily="34" charset="-122"/>
                <a:ea typeface="思源黑体 CN Medium" pitchFamily="34" charset="-122"/>
                <a:cs typeface="+mj-cs"/>
              </a:defRPr>
            </a:lvl1pPr>
          </a:lstStyle>
          <a:p>
            <a:r>
              <a:rPr lang="zh-CN" altLang="en-US" b="1" dirty="0">
                <a:solidFill>
                  <a:schemeClr val="accent1">
                    <a:lumMod val="75000"/>
                  </a:schemeClr>
                </a:solidFill>
                <a:latin typeface="+mn-lt"/>
                <a:ea typeface="+mn-ea"/>
                <a:cs typeface="+mn-ea"/>
                <a:sym typeface="+mn-lt"/>
              </a:rPr>
              <a:t>助力产教融合，共育数据英才！</a:t>
            </a:r>
          </a:p>
        </p:txBody>
      </p:sp>
      <p:sp>
        <p:nvSpPr>
          <p:cNvPr id="6" name="副标题 6">
            <a:extLst>
              <a:ext uri="{FF2B5EF4-FFF2-40B4-BE49-F238E27FC236}">
                <a16:creationId xmlns:a16="http://schemas.microsoft.com/office/drawing/2014/main" id="{779F6A3A-1F73-C20D-2764-C78C276C18B8}"/>
              </a:ext>
            </a:extLst>
          </p:cNvPr>
          <p:cNvSpPr txBox="1">
            <a:spLocks/>
          </p:cNvSpPr>
          <p:nvPr/>
        </p:nvSpPr>
        <p:spPr>
          <a:xfrm>
            <a:off x="623392" y="3487270"/>
            <a:ext cx="6883400" cy="459526"/>
          </a:xfrm>
          <a:prstGeom prst="rect">
            <a:avLst/>
          </a:prstGeom>
        </p:spPr>
        <p:txBody>
          <a:bodyPr anchor="ctr"/>
          <a:lstStyle>
            <a:lvl1pPr marL="0" indent="0" algn="l" defTabSz="914400" rtl="0" eaLnBrk="1" latinLnBrk="0" hangingPunct="1">
              <a:lnSpc>
                <a:spcPct val="90000"/>
              </a:lnSpc>
              <a:spcBef>
                <a:spcPts val="1000"/>
              </a:spcBef>
              <a:buFont typeface="Arial" panose="020B0604020202020204" pitchFamily="34" charset="0"/>
              <a:buNone/>
              <a:defRPr sz="2400" kern="1200">
                <a:solidFill>
                  <a:schemeClr val="bg1"/>
                </a:solidFill>
                <a:latin typeface="思源黑体 CN Normal" pitchFamily="34" charset="-122"/>
                <a:ea typeface="思源黑体 CN Normal" pitchFamily="34" charset="-122"/>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US" altLang="zh-CN" b="1" dirty="0">
                <a:solidFill>
                  <a:schemeClr val="accent1">
                    <a:lumMod val="75000"/>
                  </a:schemeClr>
                </a:solidFill>
                <a:latin typeface="+mn-lt"/>
                <a:ea typeface="+mn-ea"/>
                <a:cs typeface="+mn-ea"/>
                <a:sym typeface="+mn-lt"/>
              </a:rPr>
              <a:t>T H A N K   Y O U</a:t>
            </a:r>
            <a:endParaRPr lang="zh-CN" altLang="en-US" b="1" dirty="0">
              <a:solidFill>
                <a:schemeClr val="accent1">
                  <a:lumMod val="75000"/>
                </a:schemeClr>
              </a:solidFill>
              <a:latin typeface="+mn-lt"/>
              <a:ea typeface="+mn-ea"/>
              <a:cs typeface="+mn-ea"/>
              <a:sym typeface="+mn-lt"/>
            </a:endParaRPr>
          </a:p>
        </p:txBody>
      </p:sp>
      <p:sp>
        <p:nvSpPr>
          <p:cNvPr id="7" name="文本框 6">
            <a:extLst>
              <a:ext uri="{FF2B5EF4-FFF2-40B4-BE49-F238E27FC236}">
                <a16:creationId xmlns:a16="http://schemas.microsoft.com/office/drawing/2014/main" id="{563B275E-2C17-4D76-C383-9D85122D8114}"/>
              </a:ext>
            </a:extLst>
          </p:cNvPr>
          <p:cNvSpPr txBox="1"/>
          <p:nvPr/>
        </p:nvSpPr>
        <p:spPr>
          <a:xfrm>
            <a:off x="71120" y="6387068"/>
            <a:ext cx="6097656" cy="369332"/>
          </a:xfrm>
          <a:prstGeom prst="rect">
            <a:avLst/>
          </a:prstGeom>
          <a:noFill/>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chemeClr val="bg1"/>
                </a:solidFill>
                <a:effectLst/>
                <a:uLnTx/>
                <a:uFillTx/>
                <a:hlinkClick r:id="rId2">
                  <a:extLst>
                    <a:ext uri="{A12FA001-AC4F-418D-AE19-62706E023703}">
                      <ahyp:hlinkClr xmlns:ahyp="http://schemas.microsoft.com/office/drawing/2018/hyperlinkcolor" val="tx"/>
                    </a:ext>
                  </a:extLst>
                </a:hlinkClick>
              </a:rPr>
              <a:t>校企合作官网：</a:t>
            </a:r>
            <a:r>
              <a:rPr kumimoji="0" lang="en-US" altLang="zh-CN" sz="1800" b="0" i="0" u="none" strike="noStrike" kern="0" cap="none" spc="0" normalizeH="0" baseline="0" noProof="0" dirty="0">
                <a:ln>
                  <a:noFill/>
                </a:ln>
                <a:solidFill>
                  <a:schemeClr val="bg1"/>
                </a:solidFill>
                <a:effectLst/>
                <a:uLnTx/>
                <a:uFillTx/>
                <a:hlinkClick r:id="rId2">
                  <a:extLst>
                    <a:ext uri="{A12FA001-AC4F-418D-AE19-62706E023703}">
                      <ahyp:hlinkClr xmlns:ahyp="http://schemas.microsoft.com/office/drawing/2018/hyperlinkcolor" val="tx"/>
                    </a:ext>
                  </a:extLst>
                </a:hlinkClick>
              </a:rPr>
              <a:t>https://university.fanruan.com/</a:t>
            </a:r>
            <a:endParaRPr kumimoji="0" lang="zh-CN" altLang="en-US" sz="1800" b="0" i="0" u="none" strike="noStrike" kern="0" cap="none" spc="0" normalizeH="0" baseline="0" noProof="0" dirty="0">
              <a:ln>
                <a:noFill/>
              </a:ln>
              <a:solidFill>
                <a:schemeClr val="bg1"/>
              </a:solidFill>
              <a:effectLst/>
              <a:uLnTx/>
              <a:uFillTx/>
            </a:endParaRPr>
          </a:p>
        </p:txBody>
      </p:sp>
      <p:sp>
        <p:nvSpPr>
          <p:cNvPr id="8" name="文本框 7">
            <a:extLst>
              <a:ext uri="{FF2B5EF4-FFF2-40B4-BE49-F238E27FC236}">
                <a16:creationId xmlns:a16="http://schemas.microsoft.com/office/drawing/2014/main" id="{844D7097-1CFA-2DB1-3F98-BB3350A7DFD1}"/>
              </a:ext>
            </a:extLst>
          </p:cNvPr>
          <p:cNvSpPr txBox="1"/>
          <p:nvPr/>
        </p:nvSpPr>
        <p:spPr>
          <a:xfrm>
            <a:off x="623392" y="4269259"/>
            <a:ext cx="6984776" cy="338554"/>
          </a:xfrm>
          <a:prstGeom prst="rect">
            <a:avLst/>
          </a:prstGeom>
          <a:noFill/>
        </p:spPr>
        <p:txBody>
          <a:bodyPr wrap="square">
            <a:spAutoFit/>
          </a:bodyPr>
          <a:lstStyle/>
          <a:p>
            <a:r>
              <a:rPr lang="zh-CN" altLang="en-US" sz="1600" dirty="0">
                <a:solidFill>
                  <a:schemeClr val="accent1">
                    <a:lumMod val="75000"/>
                  </a:schemeClr>
                </a:solidFill>
              </a:rPr>
              <a:t>特别鸣谢河南工学院刘丹老师为本课件制作提供的参考意见！</a:t>
            </a:r>
          </a:p>
        </p:txBody>
      </p:sp>
    </p:spTree>
    <p:extLst>
      <p:ext uri="{BB962C8B-B14F-4D97-AF65-F5344CB8AC3E}">
        <p14:creationId xmlns:p14="http://schemas.microsoft.com/office/powerpoint/2010/main" val="3699552040"/>
      </p:ext>
    </p:extLst>
  </p:cSld>
  <p:clrMapOvr>
    <a:masterClrMapping/>
  </p:clrMapOvr>
</p:sld>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7F7F7F"/>
      </a:hlink>
      <a:folHlink>
        <a:srgbClr val="7F7F7F"/>
      </a:folHlink>
    </a:clrScheme>
    <a:fontScheme name="k5furoob">
      <a:majorFont>
        <a:latin typeface=""/>
        <a:ea typeface="思源黑体 CN Regular"/>
        <a:cs typeface=""/>
      </a:majorFont>
      <a:minorFont>
        <a:latin typeface=""/>
        <a:ea typeface="思源黑体 CN Regular"/>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15504</TotalTime>
  <Words>3715</Words>
  <Application>Microsoft Office PowerPoint</Application>
  <PresentationFormat>宽屏</PresentationFormat>
  <Paragraphs>489</Paragraphs>
  <Slides>60</Slides>
  <Notes>0</Notes>
  <HiddenSlides>0</HiddenSlides>
  <MMClips>1</MMClips>
  <ScaleCrop>false</ScaleCrop>
  <HeadingPairs>
    <vt:vector size="6" baseType="variant">
      <vt:variant>
        <vt:lpstr>已用的字体</vt:lpstr>
      </vt:variant>
      <vt:variant>
        <vt:i4>13</vt:i4>
      </vt:variant>
      <vt:variant>
        <vt:lpstr>主题</vt:lpstr>
      </vt:variant>
      <vt:variant>
        <vt:i4>2</vt:i4>
      </vt:variant>
      <vt:variant>
        <vt:lpstr>幻灯片标题</vt:lpstr>
      </vt:variant>
      <vt:variant>
        <vt:i4>60</vt:i4>
      </vt:variant>
    </vt:vector>
  </HeadingPairs>
  <TitlesOfParts>
    <vt:vector size="75" baseType="lpstr">
      <vt:lpstr>Alibaba Sans Light</vt:lpstr>
      <vt:lpstr>Noto Sans S Chinese Regular</vt:lpstr>
      <vt:lpstr>PingFangSC-Light</vt:lpstr>
      <vt:lpstr>阿里巴巴普惠体 R</vt:lpstr>
      <vt:lpstr>等线</vt:lpstr>
      <vt:lpstr>等线 Light</vt:lpstr>
      <vt:lpstr>思源黑体 CN Light</vt:lpstr>
      <vt:lpstr>思源黑体 CN Medium</vt:lpstr>
      <vt:lpstr>思源黑体 CN Normal</vt:lpstr>
      <vt:lpstr>微软雅黑</vt:lpstr>
      <vt:lpstr>微软雅黑</vt:lpstr>
      <vt:lpstr>Arial</vt:lpstr>
      <vt:lpstr>Wingdings</vt:lpstr>
      <vt:lpstr>Office 主题​​</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小 仙女</dc:creator>
  <cp:lastModifiedBy>张 林海</cp:lastModifiedBy>
  <cp:revision>216</cp:revision>
  <dcterms:created xsi:type="dcterms:W3CDTF">2020-04-08T09:01:56Z</dcterms:created>
  <dcterms:modified xsi:type="dcterms:W3CDTF">2022-05-17T03:41:53Z</dcterms:modified>
</cp:coreProperties>
</file>